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99" r:id="rId3"/>
    <p:sldId id="258" r:id="rId4"/>
    <p:sldId id="260" r:id="rId5"/>
    <p:sldId id="259" r:id="rId6"/>
    <p:sldId id="257" r:id="rId7"/>
    <p:sldId id="261" r:id="rId8"/>
    <p:sldId id="262" r:id="rId9"/>
    <p:sldId id="263" r:id="rId10"/>
    <p:sldId id="300" r:id="rId11"/>
    <p:sldId id="265" r:id="rId12"/>
    <p:sldId id="305" r:id="rId13"/>
    <p:sldId id="308" r:id="rId14"/>
    <p:sldId id="307" r:id="rId15"/>
    <p:sldId id="311" r:id="rId16"/>
    <p:sldId id="306" r:id="rId17"/>
    <p:sldId id="273" r:id="rId18"/>
    <p:sldId id="266" r:id="rId19"/>
    <p:sldId id="269" r:id="rId20"/>
    <p:sldId id="270" r:id="rId21"/>
    <p:sldId id="271" r:id="rId22"/>
    <p:sldId id="272" r:id="rId23"/>
    <p:sldId id="274" r:id="rId24"/>
    <p:sldId id="275" r:id="rId25"/>
    <p:sldId id="276" r:id="rId26"/>
    <p:sldId id="277" r:id="rId27"/>
    <p:sldId id="301" r:id="rId28"/>
    <p:sldId id="278" r:id="rId29"/>
    <p:sldId id="309" r:id="rId30"/>
    <p:sldId id="310" r:id="rId31"/>
    <p:sldId id="302" r:id="rId32"/>
    <p:sldId id="279" r:id="rId33"/>
    <p:sldId id="280" r:id="rId34"/>
    <p:sldId id="281" r:id="rId35"/>
    <p:sldId id="283" r:id="rId36"/>
    <p:sldId id="282" r:id="rId37"/>
    <p:sldId id="303" r:id="rId38"/>
    <p:sldId id="284" r:id="rId39"/>
    <p:sldId id="285" r:id="rId40"/>
    <p:sldId id="286" r:id="rId41"/>
    <p:sldId id="287" r:id="rId42"/>
    <p:sldId id="288" r:id="rId43"/>
    <p:sldId id="289" r:id="rId44"/>
    <p:sldId id="312" r:id="rId45"/>
    <p:sldId id="290" r:id="rId46"/>
    <p:sldId id="291" r:id="rId47"/>
    <p:sldId id="313" r:id="rId48"/>
    <p:sldId id="292" r:id="rId49"/>
    <p:sldId id="293" r:id="rId50"/>
    <p:sldId id="294" r:id="rId51"/>
    <p:sldId id="295" r:id="rId52"/>
    <p:sldId id="296" r:id="rId53"/>
    <p:sldId id="304" r:id="rId54"/>
    <p:sldId id="298" r:id="rId55"/>
    <p:sldId id="297"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20" autoAdjust="0"/>
    <p:restoredTop sz="95394" autoAdjust="0"/>
  </p:normalViewPr>
  <p:slideViewPr>
    <p:cSldViewPr snapToGrid="0">
      <p:cViewPr varScale="1">
        <p:scale>
          <a:sx n="68" d="100"/>
          <a:sy n="68" d="100"/>
        </p:scale>
        <p:origin x="77" y="432"/>
      </p:cViewPr>
      <p:guideLst/>
    </p:cSldViewPr>
  </p:slideViewPr>
  <p:outlineViewPr>
    <p:cViewPr>
      <p:scale>
        <a:sx n="33" d="100"/>
        <a:sy n="33" d="100"/>
      </p:scale>
      <p:origin x="0" y="-288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Lst>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_rels/viewProps.xml.rels><?xml version="1.0" encoding="UTF-8" standalone="yes"?>
<Relationships xmlns="http://schemas.openxmlformats.org/package/2006/relationships"><Relationship Id="rId8" Type="http://schemas.openxmlformats.org/officeDocument/2006/relationships/slide" Target="slides/slide9.xml"/><Relationship Id="rId13" Type="http://schemas.openxmlformats.org/officeDocument/2006/relationships/slide" Target="slides/slide20.xml"/><Relationship Id="rId18" Type="http://schemas.openxmlformats.org/officeDocument/2006/relationships/slide" Target="slides/slide25.xml"/><Relationship Id="rId26" Type="http://schemas.openxmlformats.org/officeDocument/2006/relationships/slide" Target="slides/slide38.xml"/><Relationship Id="rId39" Type="http://schemas.openxmlformats.org/officeDocument/2006/relationships/slide" Target="slides/slide55.xml"/><Relationship Id="rId3" Type="http://schemas.openxmlformats.org/officeDocument/2006/relationships/slide" Target="slides/slide4.xml"/><Relationship Id="rId21" Type="http://schemas.openxmlformats.org/officeDocument/2006/relationships/slide" Target="slides/slide32.xml"/><Relationship Id="rId34" Type="http://schemas.openxmlformats.org/officeDocument/2006/relationships/slide" Target="slides/slide48.xml"/><Relationship Id="rId7" Type="http://schemas.openxmlformats.org/officeDocument/2006/relationships/slide" Target="slides/slide8.xml"/><Relationship Id="rId12" Type="http://schemas.openxmlformats.org/officeDocument/2006/relationships/slide" Target="slides/slide19.xml"/><Relationship Id="rId17" Type="http://schemas.openxmlformats.org/officeDocument/2006/relationships/slide" Target="slides/slide24.xml"/><Relationship Id="rId25" Type="http://schemas.openxmlformats.org/officeDocument/2006/relationships/slide" Target="slides/slide36.xml"/><Relationship Id="rId33" Type="http://schemas.openxmlformats.org/officeDocument/2006/relationships/slide" Target="slides/slide46.xml"/><Relationship Id="rId38" Type="http://schemas.openxmlformats.org/officeDocument/2006/relationships/slide" Target="slides/slide52.xml"/><Relationship Id="rId2" Type="http://schemas.openxmlformats.org/officeDocument/2006/relationships/slide" Target="slides/slide3.xml"/><Relationship Id="rId16" Type="http://schemas.openxmlformats.org/officeDocument/2006/relationships/slide" Target="slides/slide23.xml"/><Relationship Id="rId20" Type="http://schemas.openxmlformats.org/officeDocument/2006/relationships/slide" Target="slides/slide28.xml"/><Relationship Id="rId29" Type="http://schemas.openxmlformats.org/officeDocument/2006/relationships/slide" Target="slides/slide41.xml"/><Relationship Id="rId1" Type="http://schemas.openxmlformats.org/officeDocument/2006/relationships/slide" Target="slides/slide1.xml"/><Relationship Id="rId6" Type="http://schemas.openxmlformats.org/officeDocument/2006/relationships/slide" Target="slides/slide7.xml"/><Relationship Id="rId11" Type="http://schemas.openxmlformats.org/officeDocument/2006/relationships/slide" Target="slides/slide18.xml"/><Relationship Id="rId24" Type="http://schemas.openxmlformats.org/officeDocument/2006/relationships/slide" Target="slides/slide35.xml"/><Relationship Id="rId32" Type="http://schemas.openxmlformats.org/officeDocument/2006/relationships/slide" Target="slides/slide45.xml"/><Relationship Id="rId37" Type="http://schemas.openxmlformats.org/officeDocument/2006/relationships/slide" Target="slides/slide51.xml"/><Relationship Id="rId5" Type="http://schemas.openxmlformats.org/officeDocument/2006/relationships/slide" Target="slides/slide6.xml"/><Relationship Id="rId15" Type="http://schemas.openxmlformats.org/officeDocument/2006/relationships/slide" Target="slides/slide22.xml"/><Relationship Id="rId23" Type="http://schemas.openxmlformats.org/officeDocument/2006/relationships/slide" Target="slides/slide34.xml"/><Relationship Id="rId28" Type="http://schemas.openxmlformats.org/officeDocument/2006/relationships/slide" Target="slides/slide40.xml"/><Relationship Id="rId36" Type="http://schemas.openxmlformats.org/officeDocument/2006/relationships/slide" Target="slides/slide50.xml"/><Relationship Id="rId10" Type="http://schemas.openxmlformats.org/officeDocument/2006/relationships/slide" Target="slides/slide17.xml"/><Relationship Id="rId19" Type="http://schemas.openxmlformats.org/officeDocument/2006/relationships/slide" Target="slides/slide26.xml"/><Relationship Id="rId31" Type="http://schemas.openxmlformats.org/officeDocument/2006/relationships/slide" Target="slides/slide43.xml"/><Relationship Id="rId4" Type="http://schemas.openxmlformats.org/officeDocument/2006/relationships/slide" Target="slides/slide5.xml"/><Relationship Id="rId9" Type="http://schemas.openxmlformats.org/officeDocument/2006/relationships/slide" Target="slides/slide11.xml"/><Relationship Id="rId14" Type="http://schemas.openxmlformats.org/officeDocument/2006/relationships/slide" Target="slides/slide21.xml"/><Relationship Id="rId22" Type="http://schemas.openxmlformats.org/officeDocument/2006/relationships/slide" Target="slides/slide33.xml"/><Relationship Id="rId27" Type="http://schemas.openxmlformats.org/officeDocument/2006/relationships/slide" Target="slides/slide39.xml"/><Relationship Id="rId30" Type="http://schemas.openxmlformats.org/officeDocument/2006/relationships/slide" Target="slides/slide42.xml"/><Relationship Id="rId35"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10E9EF-77DA-4974-B7F5-8DB82F6CB247}"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22D237-FD9B-40D0-B38E-61F3D6E028C7}" type="slidenum">
              <a:rPr lang="en-US" smtClean="0"/>
              <a:t>‹#›</a:t>
            </a:fld>
            <a:endParaRPr lang="en-US"/>
          </a:p>
        </p:txBody>
      </p:sp>
    </p:spTree>
    <p:extLst>
      <p:ext uri="{BB962C8B-B14F-4D97-AF65-F5344CB8AC3E}">
        <p14:creationId xmlns:p14="http://schemas.microsoft.com/office/powerpoint/2010/main" val="975766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22D237-FD9B-40D0-B38E-61F3D6E028C7}" type="slidenum">
              <a:rPr lang="en-US" smtClean="0"/>
              <a:t>39</a:t>
            </a:fld>
            <a:endParaRPr lang="en-US"/>
          </a:p>
        </p:txBody>
      </p:sp>
    </p:spTree>
    <p:extLst>
      <p:ext uri="{BB962C8B-B14F-4D97-AF65-F5344CB8AC3E}">
        <p14:creationId xmlns:p14="http://schemas.microsoft.com/office/powerpoint/2010/main" val="2951168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6BBEF7-8E68-4F4B-9C81-AE6AD7076578}"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452802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6BBEF7-8E68-4F4B-9C81-AE6AD7076578}"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212410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6BBEF7-8E68-4F4B-9C81-AE6AD7076578}"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3688065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6BBEF7-8E68-4F4B-9C81-AE6AD7076578}"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4104723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6BBEF7-8E68-4F4B-9C81-AE6AD7076578}" type="datetimeFigureOut">
              <a:rPr lang="en-US" smtClean="0"/>
              <a:t>7/21/2025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3627525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6BBEF7-8E68-4F4B-9C81-AE6AD7076578}" type="datetimeFigureOut">
              <a:rPr lang="en-US" smtClean="0"/>
              <a:t>7/21/2025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2830313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6BBEF7-8E68-4F4B-9C81-AE6AD7076578}" type="datetimeFigureOut">
              <a:rPr lang="en-US" smtClean="0"/>
              <a:t>7/21/2025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2328559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6BBEF7-8E68-4F4B-9C81-AE6AD7076578}" type="datetimeFigureOut">
              <a:rPr lang="en-US" smtClean="0"/>
              <a:t>7/21/2025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3088554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6BBEF7-8E68-4F4B-9C81-AE6AD7076578}" type="datetimeFigureOut">
              <a:rPr lang="en-US" smtClean="0"/>
              <a:t>7/21/2025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82974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6BBEF7-8E68-4F4B-9C81-AE6AD7076578}" type="datetimeFigureOut">
              <a:rPr lang="en-US" smtClean="0"/>
              <a:t>7/21/2025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404619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6BBEF7-8E68-4F4B-9C81-AE6AD7076578}" type="datetimeFigureOut">
              <a:rPr lang="en-US" smtClean="0"/>
              <a:t>7/21/2025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5D17FD-E0D7-4E29-9B6F-BB0FFAA6015C}" type="slidenum">
              <a:rPr lang="en-US" smtClean="0"/>
              <a:t>‹#›</a:t>
            </a:fld>
            <a:endParaRPr lang="en-US"/>
          </a:p>
        </p:txBody>
      </p:sp>
    </p:spTree>
    <p:extLst>
      <p:ext uri="{BB962C8B-B14F-4D97-AF65-F5344CB8AC3E}">
        <p14:creationId xmlns:p14="http://schemas.microsoft.com/office/powerpoint/2010/main" val="1114902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6BBEF7-8E68-4F4B-9C81-AE6AD7076578}" type="datetimeFigureOut">
              <a:rPr lang="en-US" smtClean="0"/>
              <a:t>7/21/2025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5D17FD-E0D7-4E29-9B6F-BB0FFAA6015C}" type="slidenum">
              <a:rPr lang="en-US" smtClean="0"/>
              <a:t>‹#›</a:t>
            </a:fld>
            <a:endParaRPr lang="en-US"/>
          </a:p>
        </p:txBody>
      </p:sp>
    </p:spTree>
    <p:extLst>
      <p:ext uri="{BB962C8B-B14F-4D97-AF65-F5344CB8AC3E}">
        <p14:creationId xmlns:p14="http://schemas.microsoft.com/office/powerpoint/2010/main" val="546263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34963"/>
            <a:ext cx="9144000" cy="2387600"/>
          </a:xfrm>
        </p:spPr>
        <p:txBody>
          <a:bodyPr/>
          <a:lstStyle/>
          <a:p>
            <a:r>
              <a:rPr lang="en-US" dirty="0" smtClean="0"/>
              <a:t>Ferguson Museum Land Trust, Fishers Island NY</a:t>
            </a:r>
            <a:endParaRPr lang="en-US" dirty="0"/>
          </a:p>
        </p:txBody>
      </p:sp>
      <p:sp>
        <p:nvSpPr>
          <p:cNvPr id="3" name="Subtitle 2"/>
          <p:cNvSpPr>
            <a:spLocks noGrp="1"/>
          </p:cNvSpPr>
          <p:nvPr>
            <p:ph type="subTitle" idx="1"/>
          </p:nvPr>
        </p:nvSpPr>
        <p:spPr>
          <a:xfrm>
            <a:off x="1524000" y="3602038"/>
            <a:ext cx="9144000" cy="2722562"/>
          </a:xfrm>
        </p:spPr>
        <p:txBody>
          <a:bodyPr>
            <a:normAutofit fontScale="92500" lnSpcReduction="20000"/>
          </a:bodyPr>
          <a:lstStyle/>
          <a:p>
            <a:r>
              <a:rPr lang="en-US" dirty="0" smtClean="0"/>
              <a:t>Wildfire Risk Assessment of Ferguson Museum Land Trust land parcels on Fishers Island NY</a:t>
            </a:r>
          </a:p>
          <a:p>
            <a:r>
              <a:rPr lang="en-US" dirty="0" smtClean="0"/>
              <a:t>The following pages are maps depicting the wildfire fuels models present on each land trust owned or easement parcel. </a:t>
            </a:r>
          </a:p>
          <a:p>
            <a:r>
              <a:rPr lang="en-US" dirty="0" smtClean="0"/>
              <a:t>The colors of the models represent the level of intensity of wildfires in those fuels and the tables describe the name and characteristics of each fuel model present.</a:t>
            </a:r>
          </a:p>
          <a:p>
            <a:r>
              <a:rPr lang="en-US" dirty="0" smtClean="0"/>
              <a:t>This information is presented from West to East on Fishers Island. All maps are displayed with true North at the top. </a:t>
            </a:r>
            <a:endParaRPr lang="en-US" dirty="0"/>
          </a:p>
          <a:p>
            <a:endParaRPr lang="en-US" dirty="0"/>
          </a:p>
        </p:txBody>
      </p:sp>
    </p:spTree>
    <p:extLst>
      <p:ext uri="{BB962C8B-B14F-4D97-AF65-F5344CB8AC3E}">
        <p14:creationId xmlns:p14="http://schemas.microsoft.com/office/powerpoint/2010/main" val="565873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3895846" cy="2100283"/>
          </a:xfrm>
        </p:spPr>
        <p:txBody>
          <a:bodyPr>
            <a:normAutofit/>
          </a:bodyPr>
          <a:lstStyle/>
          <a:p>
            <a:pPr algn="ctr"/>
            <a:r>
              <a:rPr lang="en-US" dirty="0" smtClean="0"/>
              <a:t>BRICKYARDS NORTH &amp; SOUTH</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14407" y="151131"/>
            <a:ext cx="5059740" cy="6706869"/>
          </a:xfrm>
        </p:spPr>
      </p:pic>
    </p:spTree>
    <p:extLst>
      <p:ext uri="{BB962C8B-B14F-4D97-AF65-F5344CB8AC3E}">
        <p14:creationId xmlns:p14="http://schemas.microsoft.com/office/powerpoint/2010/main" val="18619228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12072" y="154279"/>
            <a:ext cx="8663553" cy="6535887"/>
          </a:xfrm>
        </p:spPr>
      </p:pic>
      <p:sp>
        <p:nvSpPr>
          <p:cNvPr id="2" name="Title 1"/>
          <p:cNvSpPr>
            <a:spLocks noGrp="1"/>
          </p:cNvSpPr>
          <p:nvPr>
            <p:ph type="title"/>
          </p:nvPr>
        </p:nvSpPr>
        <p:spPr>
          <a:xfrm>
            <a:off x="228600" y="186531"/>
            <a:ext cx="2709333" cy="1325563"/>
          </a:xfrm>
        </p:spPr>
        <p:txBody>
          <a:bodyPr>
            <a:normAutofit/>
          </a:bodyPr>
          <a:lstStyle/>
          <a:p>
            <a:r>
              <a:rPr lang="en-US" dirty="0" smtClean="0"/>
              <a:t>F53 a/b/c &amp; F54</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4209132854"/>
              </p:ext>
            </p:extLst>
          </p:nvPr>
        </p:nvGraphicFramePr>
        <p:xfrm>
          <a:off x="143934" y="1750854"/>
          <a:ext cx="3860800" cy="3733800"/>
        </p:xfrm>
        <a:graphic>
          <a:graphicData uri="http://schemas.openxmlformats.org/drawingml/2006/table">
            <a:tbl>
              <a:tblPr/>
              <a:tblGrid>
                <a:gridCol w="507999"/>
                <a:gridCol w="995373"/>
                <a:gridCol w="2357428"/>
              </a:tblGrid>
              <a:tr h="182880">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65760">
                <a:tc>
                  <a:txBody>
                    <a:bodyPr/>
                    <a:lstStyle/>
                    <a:p>
                      <a:pPr algn="ctr" fontAlgn="ctr"/>
                      <a:r>
                        <a:rPr lang="en-US" sz="1100" b="0" i="0" u="none" strike="noStrike">
                          <a:solidFill>
                            <a:srgbClr val="000000"/>
                          </a:solidFill>
                          <a:effectLst/>
                          <a:latin typeface="Calibri" panose="020F0502020204030204" pitchFamily="34" charset="0"/>
                        </a:rPr>
                        <a:t>GR6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21"/>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GR6 is continuous humid-climate grass.</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65760">
                <a:tc>
                  <a:txBody>
                    <a:bodyPr/>
                    <a:lstStyle/>
                    <a:p>
                      <a:pPr algn="ctr" fontAlgn="ctr"/>
                      <a:r>
                        <a:rPr lang="en-US" sz="1100" b="0" i="0" u="none" strike="noStrike">
                          <a:solidFill>
                            <a:srgbClr val="000000"/>
                          </a:solidFill>
                          <a:effectLst/>
                          <a:latin typeface="Calibri" panose="020F0502020204030204" pitchFamily="34" charset="0"/>
                        </a:rPr>
                        <a:t>GS4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853E"/>
                    </a:solidFill>
                  </a:tcPr>
                </a:tc>
                <a:tc>
                  <a:txBody>
                    <a:bodyPr/>
                    <a:lstStyle/>
                    <a:p>
                      <a:pPr algn="l" fontAlgn="ctr"/>
                      <a:r>
                        <a:rPr lang="en-US" sz="1100" b="0" i="0" u="none" strike="noStrike">
                          <a:solidFill>
                            <a:srgbClr val="000000"/>
                          </a:solidFill>
                          <a:effectLst/>
                          <a:latin typeface="Calibri" panose="020F0502020204030204" pitchFamily="34" charset="0"/>
                        </a:rPr>
                        <a:t>High Load, Humid Climate Grass-Shrub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GS4 is grass and shrubs combined. Heavy grass/shrub load, depth greater than 2 feet. Spread rate high; flame length very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65760">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48640">
                <a:tc>
                  <a:txBody>
                    <a:bodyPr/>
                    <a:lstStyle/>
                    <a:p>
                      <a:pPr algn="ctr" fontAlgn="ctr"/>
                      <a:r>
                        <a:rPr lang="en-US" sz="11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SH3 is woody shrubs and shrub </a:t>
                      </a:r>
                      <a:r>
                        <a:rPr lang="en-US" sz="1100" b="0" i="0" u="none" strike="noStrike" dirty="0" smtClean="0">
                          <a:solidFill>
                            <a:srgbClr val="000000"/>
                          </a:solidFill>
                          <a:effectLst/>
                          <a:latin typeface="Calibri" panose="020F0502020204030204" pitchFamily="34" charset="0"/>
                        </a:rPr>
                        <a:t>litter. Moderate </a:t>
                      </a:r>
                      <a:r>
                        <a:rPr lang="en-US" sz="1100" b="0" i="0" u="none" strike="noStrike" dirty="0">
                          <a:solidFill>
                            <a:srgbClr val="000000"/>
                          </a:solidFill>
                          <a:effectLst/>
                          <a:latin typeface="Calibri" panose="020F0502020204030204" pitchFamily="34" charset="0"/>
                        </a:rPr>
                        <a:t>shrub load, possibly with pine overstory or herbaceous fuel,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82880">
                <a:tc>
                  <a:txBody>
                    <a:bodyPr/>
                    <a:lstStyle/>
                    <a:p>
                      <a:pPr algn="ctr" fontAlgn="ctr"/>
                      <a:r>
                        <a:rPr lang="en-US" sz="1100" b="0" i="0" u="none" strike="noStrike">
                          <a:solidFill>
                            <a:srgbClr val="000000"/>
                          </a:solidFill>
                          <a:effectLst/>
                          <a:latin typeface="Calibri" panose="020F0502020204030204" pitchFamily="34" charset="0"/>
                        </a:rPr>
                        <a:t>NB3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0" i="0" u="none" strike="noStrike">
                          <a:solidFill>
                            <a:srgbClr val="000000"/>
                          </a:solidFill>
                          <a:effectLst/>
                          <a:latin typeface="Calibri" panose="020F0502020204030204" pitchFamily="34" charset="0"/>
                        </a:rPr>
                        <a:t>Nonburnable Agriculture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Will not burn if maintained</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20937603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1160" y="494951"/>
            <a:ext cx="2819400" cy="1325563"/>
          </a:xfrm>
        </p:spPr>
        <p:txBody>
          <a:bodyPr/>
          <a:lstStyle/>
          <a:p>
            <a:r>
              <a:rPr lang="en-US" dirty="0" smtClean="0"/>
              <a:t>E09 &amp; F49</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69639" y="197861"/>
            <a:ext cx="4895409" cy="6489042"/>
          </a:xfrm>
        </p:spPr>
      </p:pic>
      <p:pic>
        <p:nvPicPr>
          <p:cNvPr id="5" name="Picture 4"/>
          <p:cNvPicPr>
            <a:picLocks noChangeAspect="1"/>
          </p:cNvPicPr>
          <p:nvPr/>
        </p:nvPicPr>
        <p:blipFill>
          <a:blip r:embed="rId3"/>
          <a:stretch>
            <a:fillRect/>
          </a:stretch>
        </p:blipFill>
        <p:spPr>
          <a:xfrm>
            <a:off x="1961913" y="1689736"/>
            <a:ext cx="1988891" cy="581024"/>
          </a:xfrm>
          <a:prstGeom prst="rect">
            <a:avLst/>
          </a:prstGeom>
        </p:spPr>
      </p:pic>
      <p:pic>
        <p:nvPicPr>
          <p:cNvPr id="3" name="Picture 2"/>
          <p:cNvPicPr>
            <a:picLocks noChangeAspect="1"/>
          </p:cNvPicPr>
          <p:nvPr/>
        </p:nvPicPr>
        <p:blipFill>
          <a:blip r:embed="rId4"/>
          <a:stretch>
            <a:fillRect/>
          </a:stretch>
        </p:blipFill>
        <p:spPr>
          <a:xfrm>
            <a:off x="348475" y="2806205"/>
            <a:ext cx="6313021" cy="1272354"/>
          </a:xfrm>
          <a:prstGeom prst="rect">
            <a:avLst/>
          </a:prstGeom>
        </p:spPr>
      </p:pic>
    </p:spTree>
    <p:extLst>
      <p:ext uri="{BB962C8B-B14F-4D97-AF65-F5344CB8AC3E}">
        <p14:creationId xmlns:p14="http://schemas.microsoft.com/office/powerpoint/2010/main" val="4064135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8129" y="331658"/>
            <a:ext cx="4701988" cy="1325563"/>
          </a:xfrm>
        </p:spPr>
        <p:txBody>
          <a:bodyPr/>
          <a:lstStyle/>
          <a:p>
            <a:r>
              <a:rPr lang="en-US" dirty="0" smtClean="0"/>
              <a:t>F36 a/b &amp; F04</a:t>
            </a:r>
            <a:br>
              <a:rPr lang="en-US" dirty="0" smtClean="0"/>
            </a:br>
            <a:r>
              <a:rPr lang="en-US" dirty="0" smtClean="0"/>
              <a:t>Brickyards North</a:t>
            </a:r>
            <a:endParaRPr lang="en-US" dirty="0"/>
          </a:p>
        </p:txBody>
      </p:sp>
      <p:pic>
        <p:nvPicPr>
          <p:cNvPr id="5" name="Content Placeholder 4"/>
          <p:cNvPicPr>
            <a:picLocks noGrp="1" noChangeAspect="1"/>
          </p:cNvPicPr>
          <p:nvPr>
            <p:ph idx="1"/>
          </p:nvPr>
        </p:nvPicPr>
        <p:blipFill>
          <a:blip r:embed="rId2"/>
          <a:stretch>
            <a:fillRect/>
          </a:stretch>
        </p:blipFill>
        <p:spPr>
          <a:xfrm>
            <a:off x="6624917" y="113165"/>
            <a:ext cx="4885764" cy="6578640"/>
          </a:xfrm>
          <a:prstGeom prst="rect">
            <a:avLst/>
          </a:prstGeom>
        </p:spPr>
      </p:pic>
      <p:pic>
        <p:nvPicPr>
          <p:cNvPr id="4" name="Picture 3"/>
          <p:cNvPicPr>
            <a:picLocks noChangeAspect="1"/>
          </p:cNvPicPr>
          <p:nvPr/>
        </p:nvPicPr>
        <p:blipFill>
          <a:blip r:embed="rId3"/>
          <a:stretch>
            <a:fillRect/>
          </a:stretch>
        </p:blipFill>
        <p:spPr>
          <a:xfrm>
            <a:off x="2920457" y="1771532"/>
            <a:ext cx="1695687" cy="838317"/>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966437941"/>
              </p:ext>
            </p:extLst>
          </p:nvPr>
        </p:nvGraphicFramePr>
        <p:xfrm>
          <a:off x="1504372" y="2838471"/>
          <a:ext cx="4660967" cy="3566160"/>
        </p:xfrm>
        <a:graphic>
          <a:graphicData uri="http://schemas.openxmlformats.org/drawingml/2006/table">
            <a:tbl>
              <a:tblPr/>
              <a:tblGrid>
                <a:gridCol w="735106"/>
                <a:gridCol w="1079846"/>
                <a:gridCol w="2846015"/>
              </a:tblGrid>
              <a:tr h="121080">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68285">
                <a:tc>
                  <a:txBody>
                    <a:bodyPr/>
                    <a:lstStyle/>
                    <a:p>
                      <a:pPr algn="ctr" fontAlgn="ctr"/>
                      <a:r>
                        <a:rPr lang="en-US" sz="11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SH4 is woody shrubs and shrub litter.</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Low to moderate shrub and litter load, possibly with pine overstory,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42160">
                <a:tc>
                  <a:txBody>
                    <a:bodyPr/>
                    <a:lstStyle/>
                    <a:p>
                      <a:pPr algn="ctr" fontAlgn="ctr"/>
                      <a:r>
                        <a:rPr lang="en-US" sz="1100" b="0" i="0" u="none" strike="noStrike">
                          <a:solidFill>
                            <a:srgbClr val="000000"/>
                          </a:solidFill>
                          <a:effectLst/>
                          <a:latin typeface="Calibri" panose="020F0502020204030204" pitchFamily="34" charset="0"/>
                        </a:rPr>
                        <a:t>TL2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F560"/>
                    </a:solidFill>
                  </a:tcPr>
                </a:tc>
                <a:tc>
                  <a:txBody>
                    <a:bodyPr/>
                    <a:lstStyle/>
                    <a:p>
                      <a:pPr algn="l" fontAlgn="ctr"/>
                      <a:r>
                        <a:rPr lang="en-US" sz="1100" b="0" i="0" u="none" strike="noStrike">
                          <a:solidFill>
                            <a:srgbClr val="000000"/>
                          </a:solidFill>
                          <a:effectLst/>
                          <a:latin typeface="Calibri" panose="020F0502020204030204" pitchFamily="34" charset="0"/>
                        </a:rPr>
                        <a:t>Low Load Broadleaf Litter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TL2 is broadleaf (hardwood) litter. Low</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load, compact broadleaf litter. Spread rate is very low; flame length very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47205">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21080">
                <a:tc>
                  <a:txBody>
                    <a:bodyPr/>
                    <a:lstStyle/>
                    <a:p>
                      <a:pPr algn="ctr" fontAlgn="ctr"/>
                      <a:r>
                        <a:rPr lang="en-US" sz="1100" b="0"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100" b="0"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21080">
                <a:tc>
                  <a:txBody>
                    <a:bodyPr/>
                    <a:lstStyle/>
                    <a:p>
                      <a:pPr algn="ctr" fontAlgn="ctr"/>
                      <a:r>
                        <a:rPr lang="en-US" sz="11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100" b="0" i="0" u="none" strike="noStrike">
                          <a:solidFill>
                            <a:srgbClr val="000000"/>
                          </a:solidFill>
                          <a:effectLst/>
                          <a:latin typeface="Calibri" panose="020F0502020204030204" pitchFamily="34" charset="0"/>
                        </a:rPr>
                        <a:t>Nonburnable 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089177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68" y="79531"/>
            <a:ext cx="4065494" cy="1325563"/>
          </a:xfrm>
        </p:spPr>
        <p:txBody>
          <a:bodyPr>
            <a:normAutofit/>
          </a:bodyPr>
          <a:lstStyle/>
          <a:p>
            <a:pPr algn="ctr"/>
            <a:r>
              <a:rPr lang="en-US" sz="2800" dirty="0" smtClean="0"/>
              <a:t>F33 / F44 / F39 / E08</a:t>
            </a:r>
            <a:br>
              <a:rPr lang="en-US" sz="2800" dirty="0" smtClean="0"/>
            </a:br>
            <a:r>
              <a:rPr lang="en-US" sz="2800" dirty="0" smtClean="0"/>
              <a:t>Brickyards South</a:t>
            </a:r>
            <a:endParaRPr lang="en-US" sz="2800" dirty="0"/>
          </a:p>
        </p:txBody>
      </p:sp>
      <p:pic>
        <p:nvPicPr>
          <p:cNvPr id="5" name="Content Placeholder 4"/>
          <p:cNvPicPr>
            <a:picLocks noGrp="1" noChangeAspect="1"/>
          </p:cNvPicPr>
          <p:nvPr>
            <p:ph idx="1"/>
          </p:nvPr>
        </p:nvPicPr>
        <p:blipFill>
          <a:blip r:embed="rId2"/>
          <a:stretch>
            <a:fillRect/>
          </a:stretch>
        </p:blipFill>
        <p:spPr>
          <a:xfrm>
            <a:off x="6535271" y="190276"/>
            <a:ext cx="4939553" cy="6569392"/>
          </a:xfrm>
          <a:prstGeom prst="rect">
            <a:avLst/>
          </a:prstGeom>
        </p:spPr>
      </p:pic>
      <p:pic>
        <p:nvPicPr>
          <p:cNvPr id="3" name="Picture 2"/>
          <p:cNvPicPr>
            <a:picLocks noChangeAspect="1"/>
          </p:cNvPicPr>
          <p:nvPr/>
        </p:nvPicPr>
        <p:blipFill>
          <a:blip r:embed="rId3"/>
          <a:stretch>
            <a:fillRect/>
          </a:stretch>
        </p:blipFill>
        <p:spPr>
          <a:xfrm>
            <a:off x="4679320" y="321428"/>
            <a:ext cx="1507162" cy="841767"/>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2517371124"/>
              </p:ext>
            </p:extLst>
          </p:nvPr>
        </p:nvGraphicFramePr>
        <p:xfrm>
          <a:off x="210986" y="1183423"/>
          <a:ext cx="5975496" cy="5434653"/>
        </p:xfrm>
        <a:graphic>
          <a:graphicData uri="http://schemas.openxmlformats.org/drawingml/2006/table">
            <a:tbl>
              <a:tblPr/>
              <a:tblGrid>
                <a:gridCol w="570388"/>
                <a:gridCol w="1756434"/>
                <a:gridCol w="3648674"/>
              </a:tblGrid>
              <a:tr h="435933">
                <a:tc>
                  <a:txBody>
                    <a:bodyPr/>
                    <a:lstStyle/>
                    <a:p>
                      <a:pPr algn="ctr" rtl="0"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n-US" sz="11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31593">
                <a:tc>
                  <a:txBody>
                    <a:bodyPr/>
                    <a:lstStyle/>
                    <a:p>
                      <a:pPr algn="ctr" fontAlgn="ctr"/>
                      <a:r>
                        <a:rPr lang="en-US" sz="1100" b="0" i="0" u="none" strike="noStrike">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200" b="0" i="0" u="none" strike="noStrike" dirty="0">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06363">
                <a:tc>
                  <a:txBody>
                    <a:bodyPr/>
                    <a:lstStyle/>
                    <a:p>
                      <a:pPr algn="ctr" fontAlgn="ctr"/>
                      <a:r>
                        <a:rPr lang="en-US" sz="11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2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The primary carrier of fire in SH3 is woody shrubs and shrub </a:t>
                      </a:r>
                      <a:r>
                        <a:rPr lang="en-US" sz="1200" b="0" i="0" u="none" strike="noStrike" dirty="0" smtClean="0">
                          <a:solidFill>
                            <a:srgbClr val="000000"/>
                          </a:solidFill>
                          <a:effectLst/>
                          <a:latin typeface="Calibri" panose="020F0502020204030204" pitchFamily="34" charset="0"/>
                        </a:rPr>
                        <a:t>litter.. Moderate </a:t>
                      </a:r>
                      <a:r>
                        <a:rPr lang="en-US" sz="1200" b="0" i="0" u="none" strike="noStrike" dirty="0">
                          <a:solidFill>
                            <a:srgbClr val="000000"/>
                          </a:solidFill>
                          <a:effectLst/>
                          <a:latin typeface="Calibri" panose="020F0502020204030204" pitchFamily="34" charset="0"/>
                        </a:rPr>
                        <a:t>shrub load, possibly with pine overstory or herbaceous fuel, fuel bed depth</a:t>
                      </a:r>
                      <a:br>
                        <a:rPr lang="en-US" sz="1200" b="0" i="0" u="none" strike="noStrike" dirty="0">
                          <a:solidFill>
                            <a:srgbClr val="000000"/>
                          </a:solidFill>
                          <a:effectLst/>
                          <a:latin typeface="Calibri" panose="020F0502020204030204" pitchFamily="34" charset="0"/>
                        </a:rPr>
                      </a:br>
                      <a:r>
                        <a:rPr lang="en-US" sz="1200" b="0"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881133">
                <a:tc>
                  <a:txBody>
                    <a:bodyPr/>
                    <a:lstStyle/>
                    <a:p>
                      <a:pPr algn="ctr" fontAlgn="ctr"/>
                      <a:r>
                        <a:rPr lang="en-US" sz="11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200" b="0"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The primary carrier of fire in SH4 is woody shrubs and shrub litter.</a:t>
                      </a:r>
                      <a:br>
                        <a:rPr lang="en-US" sz="1200" b="0" i="0" u="none" strike="noStrike" dirty="0">
                          <a:solidFill>
                            <a:srgbClr val="000000"/>
                          </a:solidFill>
                          <a:effectLst/>
                          <a:latin typeface="Calibri" panose="020F0502020204030204" pitchFamily="34" charset="0"/>
                        </a:rPr>
                      </a:br>
                      <a:r>
                        <a:rPr lang="en-US" sz="1200" b="0" i="0" u="none" strike="noStrike" dirty="0">
                          <a:solidFill>
                            <a:srgbClr val="000000"/>
                          </a:solidFill>
                          <a:effectLst/>
                          <a:latin typeface="Calibri" panose="020F0502020204030204" pitchFamily="34" charset="0"/>
                        </a:rPr>
                        <a:t>Low to moderate shrub and litter load, possibly with pine overstory, fuel bed depth</a:t>
                      </a:r>
                      <a:br>
                        <a:rPr lang="en-US" sz="1200" b="0" i="0" u="none" strike="noStrike" dirty="0">
                          <a:solidFill>
                            <a:srgbClr val="000000"/>
                          </a:solidFill>
                          <a:effectLst/>
                          <a:latin typeface="Calibri" panose="020F0502020204030204" pitchFamily="34" charset="0"/>
                        </a:rPr>
                      </a:br>
                      <a:r>
                        <a:rPr lang="en-US" sz="1200" b="0"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06363">
                <a:tc>
                  <a:txBody>
                    <a:bodyPr/>
                    <a:lstStyle/>
                    <a:p>
                      <a:pPr algn="ctr" fontAlgn="ctr"/>
                      <a:r>
                        <a:rPr lang="en-US" sz="1100" b="0"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200" b="0"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06363">
                <a:tc>
                  <a:txBody>
                    <a:bodyPr/>
                    <a:lstStyle/>
                    <a:p>
                      <a:pPr algn="ctr" fontAlgn="ctr"/>
                      <a:r>
                        <a:rPr lang="en-US" sz="1100" b="0" i="0" u="none" strike="noStrike">
                          <a:solidFill>
                            <a:srgbClr val="000000"/>
                          </a:solidFill>
                          <a:effectLst/>
                          <a:latin typeface="Calibri" panose="020F0502020204030204" pitchFamily="34" charset="0"/>
                        </a:rPr>
                        <a:t>TL2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F560"/>
                    </a:solidFill>
                  </a:tcPr>
                </a:tc>
                <a:tc>
                  <a:txBody>
                    <a:bodyPr/>
                    <a:lstStyle/>
                    <a:p>
                      <a:pPr algn="l" fontAlgn="ctr"/>
                      <a:r>
                        <a:rPr lang="en-US" sz="1200" b="0" i="0" u="none" strike="noStrike">
                          <a:solidFill>
                            <a:srgbClr val="000000"/>
                          </a:solidFill>
                          <a:effectLst/>
                          <a:latin typeface="Calibri" panose="020F0502020204030204" pitchFamily="34" charset="0"/>
                        </a:rPr>
                        <a:t>Low Load Broadleaf Litter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The primary carrier of fire in TL2 is broadleaf (hardwood) litter. Low</a:t>
                      </a:r>
                      <a:br>
                        <a:rPr lang="en-US" sz="1200" b="0" i="0" u="none" strike="noStrike" dirty="0">
                          <a:solidFill>
                            <a:srgbClr val="000000"/>
                          </a:solidFill>
                          <a:effectLst/>
                          <a:latin typeface="Calibri" panose="020F0502020204030204" pitchFamily="34" charset="0"/>
                        </a:rPr>
                      </a:br>
                      <a:r>
                        <a:rPr lang="en-US" sz="1200" b="0" i="0" u="none" strike="noStrike" dirty="0">
                          <a:solidFill>
                            <a:srgbClr val="000000"/>
                          </a:solidFill>
                          <a:effectLst/>
                          <a:latin typeface="Calibri" panose="020F0502020204030204" pitchFamily="34" charset="0"/>
                        </a:rPr>
                        <a:t>load, compact broadleaf litter. Spread rate is very low; flame length very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31593">
                <a:tc>
                  <a:txBody>
                    <a:bodyPr/>
                    <a:lstStyle/>
                    <a:p>
                      <a:pPr algn="ctr" rtl="0"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rtl="0" fontAlgn="ctr"/>
                      <a:r>
                        <a:rPr lang="en-US" sz="12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1200" b="0"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56822">
                <a:tc>
                  <a:txBody>
                    <a:bodyPr/>
                    <a:lstStyle/>
                    <a:p>
                      <a:pPr algn="ctr" fontAlgn="ctr"/>
                      <a:r>
                        <a:rPr lang="en-US" sz="1100" b="0"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200" b="0"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56822">
                <a:tc>
                  <a:txBody>
                    <a:bodyPr/>
                    <a:lstStyle/>
                    <a:p>
                      <a:pPr algn="ctr" fontAlgn="ctr"/>
                      <a:r>
                        <a:rPr lang="en-US" sz="1100" b="1" i="0" u="none" strike="noStrike" dirty="0">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200" b="0" i="0" u="none" strike="noStrike">
                          <a:solidFill>
                            <a:srgbClr val="000000"/>
                          </a:solidFill>
                          <a:effectLst/>
                          <a:latin typeface="Calibri" panose="020F0502020204030204" pitchFamily="34" charset="0"/>
                        </a:rPr>
                        <a:t>Nonburnable 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3312517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1" y="365125"/>
            <a:ext cx="2373872" cy="1325563"/>
          </a:xfrm>
        </p:spPr>
        <p:txBody>
          <a:bodyPr/>
          <a:lstStyle/>
          <a:p>
            <a:r>
              <a:rPr lang="en-US" dirty="0" smtClean="0"/>
              <a:t>E08</a:t>
            </a:r>
            <a:endParaRPr lang="en-US" dirty="0"/>
          </a:p>
        </p:txBody>
      </p:sp>
      <p:pic>
        <p:nvPicPr>
          <p:cNvPr id="4" name="Content Placeholder 3"/>
          <p:cNvPicPr>
            <a:picLocks noGrp="1" noChangeAspect="1"/>
          </p:cNvPicPr>
          <p:nvPr>
            <p:ph idx="1"/>
          </p:nvPr>
        </p:nvPicPr>
        <p:blipFill>
          <a:blip r:embed="rId2"/>
          <a:stretch>
            <a:fillRect/>
          </a:stretch>
        </p:blipFill>
        <p:spPr>
          <a:xfrm>
            <a:off x="3212072" y="44892"/>
            <a:ext cx="8555699" cy="6454520"/>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848326181"/>
              </p:ext>
            </p:extLst>
          </p:nvPr>
        </p:nvGraphicFramePr>
        <p:xfrm>
          <a:off x="461683" y="2877669"/>
          <a:ext cx="4442011" cy="2887980"/>
        </p:xfrm>
        <a:graphic>
          <a:graphicData uri="http://schemas.openxmlformats.org/drawingml/2006/table">
            <a:tbl>
              <a:tblPr/>
              <a:tblGrid>
                <a:gridCol w="874058"/>
                <a:gridCol w="855634"/>
                <a:gridCol w="2712319"/>
              </a:tblGrid>
              <a:tr h="130621">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97306">
                <a:tc>
                  <a:txBody>
                    <a:bodyPr/>
                    <a:lstStyle/>
                    <a:p>
                      <a:pPr algn="ctr" fontAlgn="ctr"/>
                      <a:r>
                        <a:rPr lang="en-US" sz="11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SH3 is woody shrubs and shrub </a:t>
                      </a:r>
                      <a:r>
                        <a:rPr lang="en-US" sz="1100" b="0" i="0" u="none" strike="noStrike" dirty="0" smtClean="0">
                          <a:solidFill>
                            <a:srgbClr val="000000"/>
                          </a:solidFill>
                          <a:effectLst/>
                          <a:latin typeface="Calibri" panose="020F0502020204030204" pitchFamily="34" charset="0"/>
                        </a:rPr>
                        <a:t>litter. Moderate </a:t>
                      </a:r>
                      <a:r>
                        <a:rPr lang="en-US" sz="1100" b="0" i="0" u="none" strike="noStrike" dirty="0">
                          <a:solidFill>
                            <a:srgbClr val="000000"/>
                          </a:solidFill>
                          <a:effectLst/>
                          <a:latin typeface="Calibri" panose="020F0502020204030204" pitchFamily="34" charset="0"/>
                        </a:rPr>
                        <a:t>shrub load, possibly with pine overstory or herbaceous fuel, fuel bed </a:t>
                      </a:r>
                      <a:r>
                        <a:rPr lang="en-US" sz="1100" b="0" i="0" u="none" strike="noStrike" dirty="0" smtClean="0">
                          <a:solidFill>
                            <a:srgbClr val="000000"/>
                          </a:solidFill>
                          <a:effectLst/>
                          <a:latin typeface="Calibri" panose="020F0502020204030204" pitchFamily="34" charset="0"/>
                        </a:rPr>
                        <a:t>depth 2 </a:t>
                      </a:r>
                      <a:r>
                        <a:rPr lang="en-US" sz="1100" b="0" i="0" u="none" strike="noStrike" dirty="0">
                          <a:solidFill>
                            <a:srgbClr val="000000"/>
                          </a:solidFill>
                          <a:effectLst/>
                          <a:latin typeface="Calibri" panose="020F0502020204030204" pitchFamily="34" charset="0"/>
                        </a:rPr>
                        <a:t>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61242">
                <a:tc>
                  <a:txBody>
                    <a:bodyPr/>
                    <a:lstStyle/>
                    <a:p>
                      <a:pPr algn="ctr" fontAlgn="ctr"/>
                      <a:r>
                        <a:rPr lang="en-US" sz="1100" b="0"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61242">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85047">
                <a:tc>
                  <a:txBody>
                    <a:bodyPr/>
                    <a:lstStyle/>
                    <a:p>
                      <a:pPr algn="ctr" fontAlgn="ctr"/>
                      <a:r>
                        <a:rPr lang="en-US" sz="11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100" b="0" i="0" u="none" strike="noStrike">
                          <a:solidFill>
                            <a:srgbClr val="000000"/>
                          </a:solidFill>
                          <a:effectLst/>
                          <a:latin typeface="Calibri" panose="020F0502020204030204" pitchFamily="34" charset="0"/>
                        </a:rPr>
                        <a:t>Nonburnable 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8" name="Picture 7"/>
          <p:cNvPicPr>
            <a:picLocks noChangeAspect="1"/>
          </p:cNvPicPr>
          <p:nvPr/>
        </p:nvPicPr>
        <p:blipFill>
          <a:blip r:embed="rId3"/>
          <a:stretch>
            <a:fillRect/>
          </a:stretch>
        </p:blipFill>
        <p:spPr>
          <a:xfrm>
            <a:off x="729790" y="1690688"/>
            <a:ext cx="1952898" cy="419158"/>
          </a:xfrm>
          <a:prstGeom prst="rect">
            <a:avLst/>
          </a:prstGeom>
        </p:spPr>
      </p:pic>
    </p:spTree>
    <p:extLst>
      <p:ext uri="{BB962C8B-B14F-4D97-AF65-F5344CB8AC3E}">
        <p14:creationId xmlns:p14="http://schemas.microsoft.com/office/powerpoint/2010/main" val="623754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895" y="535454"/>
            <a:ext cx="3169024" cy="1325563"/>
          </a:xfrm>
        </p:spPr>
        <p:txBody>
          <a:bodyPr>
            <a:noAutofit/>
          </a:bodyPr>
          <a:lstStyle/>
          <a:p>
            <a:r>
              <a:rPr lang="en-US" sz="2800" dirty="0" smtClean="0"/>
              <a:t>E08 with SH6 Fuels North &amp; East at top of Ravine</a:t>
            </a:r>
            <a:endParaRPr lang="en-US"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6885" y="1972234"/>
            <a:ext cx="6321777" cy="4769223"/>
          </a:xfrm>
        </p:spPr>
      </p:pic>
      <p:pic>
        <p:nvPicPr>
          <p:cNvPr id="5" name="Picture 4"/>
          <p:cNvPicPr>
            <a:picLocks noChangeAspect="1"/>
          </p:cNvPicPr>
          <p:nvPr/>
        </p:nvPicPr>
        <p:blipFill>
          <a:blip r:embed="rId3"/>
          <a:stretch>
            <a:fillRect/>
          </a:stretch>
        </p:blipFill>
        <p:spPr>
          <a:xfrm>
            <a:off x="5477434" y="812426"/>
            <a:ext cx="6078071" cy="3418915"/>
          </a:xfrm>
          <a:prstGeom prst="rect">
            <a:avLst/>
          </a:prstGeom>
        </p:spPr>
      </p:pic>
      <p:cxnSp>
        <p:nvCxnSpPr>
          <p:cNvPr id="7" name="Straight Arrow Connector 6"/>
          <p:cNvCxnSpPr/>
          <p:nvPr/>
        </p:nvCxnSpPr>
        <p:spPr>
          <a:xfrm flipV="1">
            <a:off x="3281082" y="3030071"/>
            <a:ext cx="3110753" cy="1084729"/>
          </a:xfrm>
          <a:prstGeom prst="straightConnector1">
            <a:avLst/>
          </a:prstGeom>
          <a:ln w="130175">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3281082" y="4356846"/>
            <a:ext cx="3802623" cy="917762"/>
          </a:xfrm>
          <a:prstGeom prst="straightConnector1">
            <a:avLst/>
          </a:prstGeom>
          <a:ln w="1301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236178" y="4506593"/>
            <a:ext cx="3206044" cy="2031325"/>
          </a:xfrm>
          <a:prstGeom prst="rect">
            <a:avLst/>
          </a:prstGeom>
          <a:noFill/>
        </p:spPr>
        <p:txBody>
          <a:bodyPr wrap="square" rtlCol="0">
            <a:spAutoFit/>
          </a:bodyPr>
          <a:lstStyle/>
          <a:p>
            <a:r>
              <a:rPr lang="en-US" dirty="0" smtClean="0"/>
              <a:t>Good Defensive Space with Lawn Between Edge of Ravine Fuels and House</a:t>
            </a:r>
          </a:p>
          <a:p>
            <a:endParaRPr lang="en-US" dirty="0"/>
          </a:p>
          <a:p>
            <a:r>
              <a:rPr lang="en-US" dirty="0" smtClean="0"/>
              <a:t>Ravine is out of alignment for late afternoon solar heating and prevailing winds</a:t>
            </a:r>
            <a:endParaRPr lang="en-US" dirty="0"/>
          </a:p>
        </p:txBody>
      </p:sp>
    </p:spTree>
    <p:extLst>
      <p:ext uri="{BB962C8B-B14F-4D97-AF65-F5344CB8AC3E}">
        <p14:creationId xmlns:p14="http://schemas.microsoft.com/office/powerpoint/2010/main" val="3396297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4082" y="311337"/>
            <a:ext cx="1516811" cy="1325563"/>
          </a:xfrm>
        </p:spPr>
        <p:txBody>
          <a:bodyPr/>
          <a:lstStyle/>
          <a:p>
            <a:r>
              <a:rPr lang="en-US" dirty="0" smtClean="0"/>
              <a:t>F28</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43699" y="121525"/>
            <a:ext cx="5011947" cy="6643518"/>
          </a:xfrm>
        </p:spPr>
      </p:pic>
      <p:graphicFrame>
        <p:nvGraphicFramePr>
          <p:cNvPr id="6" name="Table 5"/>
          <p:cNvGraphicFramePr>
            <a:graphicFrameLocks noGrp="1"/>
          </p:cNvGraphicFramePr>
          <p:nvPr>
            <p:extLst>
              <p:ext uri="{D42A27DB-BD31-4B8C-83A1-F6EECF244321}">
                <p14:modId xmlns:p14="http://schemas.microsoft.com/office/powerpoint/2010/main" val="3425557921"/>
              </p:ext>
            </p:extLst>
          </p:nvPr>
        </p:nvGraphicFramePr>
        <p:xfrm>
          <a:off x="586596" y="1814067"/>
          <a:ext cx="5434642" cy="4267556"/>
        </p:xfrm>
        <a:graphic>
          <a:graphicData uri="http://schemas.openxmlformats.org/drawingml/2006/table">
            <a:tbl>
              <a:tblPr/>
              <a:tblGrid>
                <a:gridCol w="494145"/>
                <a:gridCol w="1521654"/>
                <a:gridCol w="3418843"/>
              </a:tblGrid>
              <a:tr h="858637">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422519">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986400">
                <a:tc>
                  <a:txBody>
                    <a:bodyPr/>
                    <a:lstStyle/>
                    <a:p>
                      <a:pPr algn="ctr" fontAlgn="ctr"/>
                      <a:r>
                        <a:rPr lang="en-US" sz="11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SH4 is woody shrubs and shrub litter.</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Low to moderate shrub and litter load, possibly with pine overstory,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7802585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5676" y="302031"/>
            <a:ext cx="1516811" cy="1325563"/>
          </a:xfrm>
        </p:spPr>
        <p:txBody>
          <a:bodyPr/>
          <a:lstStyle/>
          <a:p>
            <a:r>
              <a:rPr lang="en-US" dirty="0" smtClean="0"/>
              <a:t>F06</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32430" y="132043"/>
            <a:ext cx="4787156" cy="6345549"/>
          </a:xfrm>
        </p:spPr>
      </p:pic>
      <p:graphicFrame>
        <p:nvGraphicFramePr>
          <p:cNvPr id="5" name="Table 4"/>
          <p:cNvGraphicFramePr>
            <a:graphicFrameLocks noGrp="1"/>
          </p:cNvGraphicFramePr>
          <p:nvPr>
            <p:extLst>
              <p:ext uri="{D42A27DB-BD31-4B8C-83A1-F6EECF244321}">
                <p14:modId xmlns:p14="http://schemas.microsoft.com/office/powerpoint/2010/main" val="595433507"/>
              </p:ext>
            </p:extLst>
          </p:nvPr>
        </p:nvGraphicFramePr>
        <p:xfrm>
          <a:off x="759125" y="2012474"/>
          <a:ext cx="5589917" cy="3800463"/>
        </p:xfrm>
        <a:graphic>
          <a:graphicData uri="http://schemas.openxmlformats.org/drawingml/2006/table">
            <a:tbl>
              <a:tblPr/>
              <a:tblGrid>
                <a:gridCol w="533583"/>
                <a:gridCol w="1643097"/>
                <a:gridCol w="3413237"/>
              </a:tblGrid>
              <a:tr h="684349">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909060">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400" b="0" i="0" u="none" strike="noStrike" dirty="0">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133771">
                <a:tc>
                  <a:txBody>
                    <a:bodyPr/>
                    <a:lstStyle/>
                    <a:p>
                      <a:pPr algn="ctr" fontAlgn="ctr"/>
                      <a:r>
                        <a:rPr lang="en-US" sz="11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4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The primary carrier of fire in SH3 is woody shrubs and shrub </a:t>
                      </a:r>
                      <a:r>
                        <a:rPr lang="en-US" sz="1400" b="0" i="0" u="none" strike="noStrike" dirty="0" smtClean="0">
                          <a:solidFill>
                            <a:srgbClr val="000000"/>
                          </a:solidFill>
                          <a:effectLst/>
                          <a:latin typeface="Calibri" panose="020F0502020204030204" pitchFamily="34" charset="0"/>
                        </a:rPr>
                        <a:t>litter. Moderate </a:t>
                      </a:r>
                      <a:r>
                        <a:rPr lang="en-US" sz="1400" b="0" i="0" u="none" strike="noStrike" dirty="0">
                          <a:solidFill>
                            <a:srgbClr val="000000"/>
                          </a:solidFill>
                          <a:effectLst/>
                          <a:latin typeface="Calibri" panose="020F0502020204030204" pitchFamily="34" charset="0"/>
                        </a:rPr>
                        <a:t>shrub load, possibly with pine overstory or herbaceous fuel, fuel bed depth</a:t>
                      </a:r>
                      <a:br>
                        <a:rPr lang="en-US" sz="1400" b="0" i="0" u="none" strike="noStrike" dirty="0">
                          <a:solidFill>
                            <a:srgbClr val="000000"/>
                          </a:solidFill>
                          <a:effectLst/>
                          <a:latin typeface="Calibri" panose="020F0502020204030204" pitchFamily="34" charset="0"/>
                        </a:rPr>
                      </a:br>
                      <a:r>
                        <a:rPr lang="en-US" sz="1400" b="0"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59637">
                <a:tc>
                  <a:txBody>
                    <a:bodyPr/>
                    <a:lstStyle/>
                    <a:p>
                      <a:pPr algn="ctr" fontAlgn="ctr"/>
                      <a:r>
                        <a:rPr lang="en-US" sz="1100" b="0"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400" b="0" i="0" u="none" strike="noStrike">
                          <a:solidFill>
                            <a:srgbClr val="000000"/>
                          </a:solidFill>
                          <a:effectLst/>
                          <a:latin typeface="Calibri" panose="020F0502020204030204" pitchFamily="34" charset="0"/>
                        </a:rPr>
                        <a:t>Nonburnable Paved Path</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59637">
                <a:tc>
                  <a:txBody>
                    <a:bodyPr/>
                    <a:lstStyle/>
                    <a:p>
                      <a:pPr algn="ctr" fontAlgn="ctr"/>
                      <a:r>
                        <a:rPr lang="en-US" sz="11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400" b="0" i="0" u="none" strike="noStrike">
                          <a:solidFill>
                            <a:srgbClr val="000000"/>
                          </a:solidFill>
                          <a:effectLst/>
                          <a:latin typeface="Calibri" panose="020F0502020204030204" pitchFamily="34" charset="0"/>
                        </a:rPr>
                        <a:t>Nonburnable 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2429497" y="1331367"/>
            <a:ext cx="2249170" cy="592455"/>
          </a:xfrm>
          <a:prstGeom prst="rect">
            <a:avLst/>
          </a:prstGeom>
        </p:spPr>
      </p:pic>
    </p:spTree>
    <p:extLst>
      <p:ext uri="{BB962C8B-B14F-4D97-AF65-F5344CB8AC3E}">
        <p14:creationId xmlns:p14="http://schemas.microsoft.com/office/powerpoint/2010/main" val="23078828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2412" y="714749"/>
            <a:ext cx="1516811" cy="1325563"/>
          </a:xfrm>
        </p:spPr>
        <p:txBody>
          <a:bodyPr/>
          <a:lstStyle/>
          <a:p>
            <a:r>
              <a:rPr lang="en-US" dirty="0" smtClean="0"/>
              <a:t>F08</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28507" y="155245"/>
            <a:ext cx="4948142" cy="6558942"/>
          </a:xfrm>
        </p:spPr>
      </p:pic>
      <p:graphicFrame>
        <p:nvGraphicFramePr>
          <p:cNvPr id="5" name="Table 4"/>
          <p:cNvGraphicFramePr>
            <a:graphicFrameLocks noGrp="1"/>
          </p:cNvGraphicFramePr>
          <p:nvPr>
            <p:extLst>
              <p:ext uri="{D42A27DB-BD31-4B8C-83A1-F6EECF244321}">
                <p14:modId xmlns:p14="http://schemas.microsoft.com/office/powerpoint/2010/main" val="2056474470"/>
              </p:ext>
            </p:extLst>
          </p:nvPr>
        </p:nvGraphicFramePr>
        <p:xfrm>
          <a:off x="838199" y="2553419"/>
          <a:ext cx="5683372" cy="1905075"/>
        </p:xfrm>
        <a:graphic>
          <a:graphicData uri="http://schemas.openxmlformats.org/drawingml/2006/table">
            <a:tbl>
              <a:tblPr/>
              <a:tblGrid>
                <a:gridCol w="542504"/>
                <a:gridCol w="1670567"/>
                <a:gridCol w="3470301"/>
              </a:tblGrid>
              <a:tr h="478929">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13073">
                <a:tc>
                  <a:txBody>
                    <a:bodyPr/>
                    <a:lstStyle/>
                    <a:p>
                      <a:pPr algn="ctr" fontAlgn="ctr"/>
                      <a:r>
                        <a:rPr lang="en-US" sz="1100" b="0" i="0" u="none" strike="noStrike">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100" b="0" i="0" u="none" strike="noStrike">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13073">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9940709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466" y="723940"/>
            <a:ext cx="3467582" cy="1325563"/>
          </a:xfrm>
        </p:spPr>
        <p:txBody>
          <a:bodyPr/>
          <a:lstStyle/>
          <a:p>
            <a:r>
              <a:rPr lang="en-US" dirty="0" smtClean="0"/>
              <a:t>EAST END PARCELS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54650" y="7086"/>
            <a:ext cx="5059740" cy="6706869"/>
          </a:xfrm>
        </p:spPr>
      </p:pic>
    </p:spTree>
    <p:extLst>
      <p:ext uri="{BB962C8B-B14F-4D97-AF65-F5344CB8AC3E}">
        <p14:creationId xmlns:p14="http://schemas.microsoft.com/office/powerpoint/2010/main" val="66116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0015" y="-23260"/>
            <a:ext cx="1516811" cy="1325563"/>
          </a:xfrm>
        </p:spPr>
        <p:txBody>
          <a:bodyPr/>
          <a:lstStyle/>
          <a:p>
            <a:r>
              <a:rPr lang="en-US" dirty="0" smtClean="0"/>
              <a:t>F29</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43931" y="150408"/>
            <a:ext cx="4934309" cy="6540606"/>
          </a:xfrm>
        </p:spPr>
      </p:pic>
      <p:graphicFrame>
        <p:nvGraphicFramePr>
          <p:cNvPr id="5" name="Table 4"/>
          <p:cNvGraphicFramePr>
            <a:graphicFrameLocks noGrp="1"/>
          </p:cNvGraphicFramePr>
          <p:nvPr>
            <p:extLst>
              <p:ext uri="{D42A27DB-BD31-4B8C-83A1-F6EECF244321}">
                <p14:modId xmlns:p14="http://schemas.microsoft.com/office/powerpoint/2010/main" val="4114106649"/>
              </p:ext>
            </p:extLst>
          </p:nvPr>
        </p:nvGraphicFramePr>
        <p:xfrm>
          <a:off x="624840" y="1302303"/>
          <a:ext cx="5401574" cy="5114252"/>
        </p:xfrm>
        <a:graphic>
          <a:graphicData uri="http://schemas.openxmlformats.org/drawingml/2006/table">
            <a:tbl>
              <a:tblPr/>
              <a:tblGrid>
                <a:gridCol w="515605"/>
                <a:gridCol w="1587735"/>
                <a:gridCol w="3298234"/>
              </a:tblGrid>
              <a:tr h="374612">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924043">
                <a:tc>
                  <a:txBody>
                    <a:bodyPr/>
                    <a:lstStyle/>
                    <a:p>
                      <a:pPr algn="ctr" fontAlgn="ctr"/>
                      <a:r>
                        <a:rPr lang="en-US" sz="1400" b="0" i="0" u="none" strike="noStrike" dirty="0">
                          <a:solidFill>
                            <a:srgbClr val="000000"/>
                          </a:solidFill>
                          <a:effectLst/>
                          <a:latin typeface="Calibri" panose="020F0502020204030204" pitchFamily="34" charset="0"/>
                        </a:rPr>
                        <a:t>GR8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400" b="0" i="0" u="none" strike="noStrike" dirty="0">
                          <a:solidFill>
                            <a:srgbClr val="000000"/>
                          </a:solidFill>
                          <a:effectLst/>
                          <a:latin typeface="Calibri" panose="020F0502020204030204" pitchFamily="34" charset="0"/>
                        </a:rPr>
                        <a:t>High Load, Very Coarse,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smtClean="0">
                          <a:solidFill>
                            <a:srgbClr val="000000"/>
                          </a:solidFill>
                          <a:effectLst/>
                          <a:latin typeface="Calibri" panose="020F0502020204030204" pitchFamily="34" charset="0"/>
                        </a:rPr>
                        <a:t>This is Phragmites</a:t>
                      </a:r>
                      <a:r>
                        <a:rPr lang="en-US" sz="1400" b="0" i="0" u="none" strike="noStrike" baseline="0" dirty="0" smtClean="0">
                          <a:solidFill>
                            <a:srgbClr val="000000"/>
                          </a:solidFill>
                          <a:effectLst/>
                          <a:latin typeface="Calibri" panose="020F0502020204030204" pitchFamily="34" charset="0"/>
                        </a:rPr>
                        <a:t> patch. </a:t>
                      </a:r>
                      <a:r>
                        <a:rPr lang="en-US" sz="1400" b="0" i="0" u="none" strike="noStrike" dirty="0" smtClean="0">
                          <a:solidFill>
                            <a:srgbClr val="000000"/>
                          </a:solidFill>
                          <a:effectLst/>
                          <a:latin typeface="Calibri" panose="020F0502020204030204" pitchFamily="34" charset="0"/>
                        </a:rPr>
                        <a:t>The </a:t>
                      </a:r>
                      <a:r>
                        <a:rPr lang="en-US" sz="1400" b="0" i="0" u="none" strike="noStrike" dirty="0">
                          <a:solidFill>
                            <a:srgbClr val="000000"/>
                          </a:solidFill>
                          <a:effectLst/>
                          <a:latin typeface="Calibri" panose="020F0502020204030204" pitchFamily="34" charset="0"/>
                        </a:rPr>
                        <a:t>primary carrier of fire in GR8 is continuous, very coarse, humid-</a:t>
                      </a:r>
                      <a:br>
                        <a:rPr lang="en-US" sz="1400" b="0" i="0" u="none" strike="noStrike" dirty="0">
                          <a:solidFill>
                            <a:srgbClr val="000000"/>
                          </a:solidFill>
                          <a:effectLst/>
                          <a:latin typeface="Calibri" panose="020F0502020204030204" pitchFamily="34" charset="0"/>
                        </a:rPr>
                      </a:br>
                      <a:r>
                        <a:rPr lang="en-US" sz="1400" b="0" i="0" u="none" strike="noStrike" dirty="0">
                          <a:solidFill>
                            <a:srgbClr val="000000"/>
                          </a:solidFill>
                          <a:effectLst/>
                          <a:latin typeface="Calibri" panose="020F0502020204030204" pitchFamily="34" charset="0"/>
                        </a:rPr>
                        <a:t>climate grass. Load and depth are greater than GR6. Spread rate and flame length</a:t>
                      </a:r>
                      <a:br>
                        <a:rPr lang="en-US" sz="1400" b="0" i="0" u="none" strike="noStrike" dirty="0">
                          <a:solidFill>
                            <a:srgbClr val="000000"/>
                          </a:solidFill>
                          <a:effectLst/>
                          <a:latin typeface="Calibri" panose="020F0502020204030204" pitchFamily="34" charset="0"/>
                        </a:rPr>
                      </a:br>
                      <a:r>
                        <a:rPr lang="en-US" sz="1400" b="0" i="0" u="none" strike="noStrike" dirty="0">
                          <a:solidFill>
                            <a:srgbClr val="000000"/>
                          </a:solidFill>
                          <a:effectLst/>
                          <a:latin typeface="Calibri" panose="020F0502020204030204" pitchFamily="34" charset="0"/>
                        </a:rPr>
                        <a:t>can be extreme if grass is fully cured</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40899">
                <a:tc>
                  <a:txBody>
                    <a:bodyPr/>
                    <a:lstStyle/>
                    <a:p>
                      <a:pPr algn="ctr" fontAlgn="ctr"/>
                      <a:r>
                        <a:rPr lang="en-US" sz="14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4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The primary carrier of fire in SH3 is woody shrubs and shrub </a:t>
                      </a:r>
                      <a:r>
                        <a:rPr lang="en-US" sz="1400" b="0" i="0" u="none" strike="noStrike" dirty="0" smtClean="0">
                          <a:solidFill>
                            <a:srgbClr val="000000"/>
                          </a:solidFill>
                          <a:effectLst/>
                          <a:latin typeface="Calibri" panose="020F0502020204030204" pitchFamily="34" charset="0"/>
                        </a:rPr>
                        <a:t>litter. Moderate </a:t>
                      </a:r>
                      <a:r>
                        <a:rPr lang="en-US" sz="1400" b="0" i="0" u="none" strike="noStrike" dirty="0">
                          <a:solidFill>
                            <a:srgbClr val="000000"/>
                          </a:solidFill>
                          <a:effectLst/>
                          <a:latin typeface="Calibri" panose="020F0502020204030204" pitchFamily="34" charset="0"/>
                        </a:rPr>
                        <a:t>shrub load, possibly with pine overstory or herbaceous fuel, fuel bed depth</a:t>
                      </a:r>
                      <a:br>
                        <a:rPr lang="en-US" sz="1400" b="0" i="0" u="none" strike="noStrike" dirty="0">
                          <a:solidFill>
                            <a:srgbClr val="000000"/>
                          </a:solidFill>
                          <a:effectLst/>
                          <a:latin typeface="Calibri" panose="020F0502020204030204" pitchFamily="34" charset="0"/>
                        </a:rPr>
                      </a:br>
                      <a:r>
                        <a:rPr lang="en-US" sz="1400" b="0"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40899">
                <a:tc>
                  <a:txBody>
                    <a:bodyPr/>
                    <a:lstStyle/>
                    <a:p>
                      <a:pPr algn="ctr" fontAlgn="ctr"/>
                      <a:r>
                        <a:rPr lang="en-US" sz="1400" b="0"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400" b="0"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91468">
                <a:tc>
                  <a:txBody>
                    <a:bodyPr/>
                    <a:lstStyle/>
                    <a:p>
                      <a:pPr algn="ctr" fontAlgn="ctr"/>
                      <a:r>
                        <a:rPr lang="en-US" sz="1400" b="0"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400" b="0" i="0" u="none" strike="noStrike">
                          <a:solidFill>
                            <a:srgbClr val="000000"/>
                          </a:solidFill>
                          <a:effectLst/>
                          <a:latin typeface="Calibri" panose="020F0502020204030204" pitchFamily="34" charset="0"/>
                        </a:rPr>
                        <a:t>Nonburnable 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74612">
                <a:tc>
                  <a:txBody>
                    <a:bodyPr/>
                    <a:lstStyle/>
                    <a:p>
                      <a:pPr algn="ctr" fontAlgn="ctr"/>
                      <a:r>
                        <a:rPr lang="en-US" sz="14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400" b="0" i="0" u="none" strike="noStrike">
                          <a:solidFill>
                            <a:srgbClr val="000000"/>
                          </a:solidFill>
                          <a:effectLst/>
                          <a:latin typeface="Calibri" panose="020F0502020204030204" pitchFamily="34" charset="0"/>
                        </a:rPr>
                        <a:t>Nonburnable 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74612">
                <a:tc>
                  <a:txBody>
                    <a:bodyPr/>
                    <a:lstStyle/>
                    <a:p>
                      <a:pPr algn="ctr" fontAlgn="ctr"/>
                      <a:r>
                        <a:rPr lang="en-US" sz="1400" b="0" i="0" u="none" strike="noStrike">
                          <a:solidFill>
                            <a:srgbClr val="000000"/>
                          </a:solidFill>
                          <a:effectLst/>
                          <a:latin typeface="Calibri" panose="020F0502020204030204" pitchFamily="34" charset="0"/>
                        </a:rPr>
                        <a:t>NB9</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400" b="0" i="0" u="none" strike="noStrike">
                          <a:solidFill>
                            <a:srgbClr val="000000"/>
                          </a:solidFill>
                          <a:effectLst/>
                          <a:latin typeface="Calibri" panose="020F0502020204030204" pitchFamily="34" charset="0"/>
                        </a:rPr>
                        <a:t>Nonburnable Beach / Rock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Will not burn, no fuel.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3514343" y="447475"/>
            <a:ext cx="1962424" cy="504895"/>
          </a:xfrm>
          <a:prstGeom prst="rect">
            <a:avLst/>
          </a:prstGeom>
        </p:spPr>
      </p:pic>
    </p:spTree>
    <p:extLst>
      <p:ext uri="{BB962C8B-B14F-4D97-AF65-F5344CB8AC3E}">
        <p14:creationId xmlns:p14="http://schemas.microsoft.com/office/powerpoint/2010/main" val="26832102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255" y="182079"/>
            <a:ext cx="2478741" cy="1325563"/>
          </a:xfrm>
        </p:spPr>
        <p:txBody>
          <a:bodyPr/>
          <a:lstStyle/>
          <a:p>
            <a:r>
              <a:rPr lang="en-US" dirty="0" smtClean="0"/>
              <a:t>F18 &amp; F55</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25419" y="67770"/>
            <a:ext cx="4882551" cy="6471999"/>
          </a:xfrm>
        </p:spPr>
      </p:pic>
      <p:graphicFrame>
        <p:nvGraphicFramePr>
          <p:cNvPr id="5" name="Table 4"/>
          <p:cNvGraphicFramePr>
            <a:graphicFrameLocks noGrp="1"/>
          </p:cNvGraphicFramePr>
          <p:nvPr>
            <p:extLst>
              <p:ext uri="{D42A27DB-BD31-4B8C-83A1-F6EECF244321}">
                <p14:modId xmlns:p14="http://schemas.microsoft.com/office/powerpoint/2010/main" val="4230351176"/>
              </p:ext>
            </p:extLst>
          </p:nvPr>
        </p:nvGraphicFramePr>
        <p:xfrm>
          <a:off x="1380226" y="2609513"/>
          <a:ext cx="5106838" cy="3750561"/>
        </p:xfrm>
        <a:graphic>
          <a:graphicData uri="http://schemas.openxmlformats.org/drawingml/2006/table">
            <a:tbl>
              <a:tblPr/>
              <a:tblGrid>
                <a:gridCol w="603849"/>
                <a:gridCol w="1193255"/>
                <a:gridCol w="3309734"/>
              </a:tblGrid>
              <a:tr h="713231">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214932">
                <a:tc>
                  <a:txBody>
                    <a:bodyPr/>
                    <a:lstStyle/>
                    <a:p>
                      <a:pPr algn="ctr" fontAlgn="ctr"/>
                      <a:r>
                        <a:rPr lang="en-US" sz="1400" b="0" i="0" u="none" strike="noStrike" dirty="0">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400" b="0" i="0" u="none" strike="noStrike" dirty="0">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822398">
                <a:tc>
                  <a:txBody>
                    <a:bodyPr/>
                    <a:lstStyle/>
                    <a:p>
                      <a:pPr algn="ctr" fontAlgn="ctr"/>
                      <a:r>
                        <a:rPr lang="en-US" sz="14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4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The primary carrier of fire in SH3 is woody shrubs and shrub litter</a:t>
                      </a:r>
                      <a:r>
                        <a:rPr lang="en-US" sz="1400" b="0" i="0" u="none" strike="noStrike" dirty="0" smtClean="0">
                          <a:solidFill>
                            <a:srgbClr val="000000"/>
                          </a:solidFill>
                          <a:effectLst/>
                          <a:latin typeface="Calibri" panose="020F0502020204030204" pitchFamily="34" charset="0"/>
                        </a:rPr>
                        <a:t>. Moderate </a:t>
                      </a:r>
                      <a:r>
                        <a:rPr lang="en-US" sz="1400" b="0" i="0" u="none" strike="noStrike" dirty="0">
                          <a:solidFill>
                            <a:srgbClr val="000000"/>
                          </a:solidFill>
                          <a:effectLst/>
                          <a:latin typeface="Calibri" panose="020F0502020204030204" pitchFamily="34" charset="0"/>
                        </a:rPr>
                        <a:t>shrub load, possibly with pine overstory or herbaceous fuel, fuel bed </a:t>
                      </a:r>
                      <a:r>
                        <a:rPr lang="en-US" sz="1400" b="0" i="0" u="none" strike="noStrike" dirty="0" smtClean="0">
                          <a:solidFill>
                            <a:srgbClr val="000000"/>
                          </a:solidFill>
                          <a:effectLst/>
                          <a:latin typeface="Calibri" panose="020F0502020204030204" pitchFamily="34" charset="0"/>
                        </a:rPr>
                        <a:t>depth 2 </a:t>
                      </a:r>
                      <a:r>
                        <a:rPr lang="en-US" sz="1400" b="0" i="0" u="none" strike="noStrike" dirty="0">
                          <a:solidFill>
                            <a:srgbClr val="000000"/>
                          </a:solidFill>
                          <a:effectLst/>
                          <a:latin typeface="Calibri" panose="020F0502020204030204" pitchFamily="34" charset="0"/>
                        </a:rPr>
                        <a:t>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2792514" y="1507642"/>
            <a:ext cx="2253482" cy="799623"/>
          </a:xfrm>
          <a:prstGeom prst="rect">
            <a:avLst/>
          </a:prstGeom>
        </p:spPr>
      </p:pic>
    </p:spTree>
    <p:extLst>
      <p:ext uri="{BB962C8B-B14F-4D97-AF65-F5344CB8AC3E}">
        <p14:creationId xmlns:p14="http://schemas.microsoft.com/office/powerpoint/2010/main" val="23029590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0364" y="199232"/>
            <a:ext cx="2819400" cy="1325563"/>
          </a:xfrm>
        </p:spPr>
        <p:txBody>
          <a:bodyPr>
            <a:normAutofit/>
          </a:bodyPr>
          <a:lstStyle/>
          <a:p>
            <a:r>
              <a:rPr lang="en-US" dirty="0" smtClean="0"/>
              <a:t>E05 &amp; E06</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42573" y="143609"/>
            <a:ext cx="4939517" cy="6547509"/>
          </a:xfrm>
        </p:spPr>
      </p:pic>
      <p:graphicFrame>
        <p:nvGraphicFramePr>
          <p:cNvPr id="5" name="Table 4"/>
          <p:cNvGraphicFramePr>
            <a:graphicFrameLocks noGrp="1"/>
          </p:cNvGraphicFramePr>
          <p:nvPr>
            <p:extLst>
              <p:ext uri="{D42A27DB-BD31-4B8C-83A1-F6EECF244321}">
                <p14:modId xmlns:p14="http://schemas.microsoft.com/office/powerpoint/2010/main" val="485795745"/>
              </p:ext>
            </p:extLst>
          </p:nvPr>
        </p:nvGraphicFramePr>
        <p:xfrm>
          <a:off x="923026" y="1524795"/>
          <a:ext cx="5702062" cy="4030615"/>
        </p:xfrm>
        <a:graphic>
          <a:graphicData uri="http://schemas.openxmlformats.org/drawingml/2006/table">
            <a:tbl>
              <a:tblPr/>
              <a:tblGrid>
                <a:gridCol w="544288"/>
                <a:gridCol w="1676061"/>
                <a:gridCol w="3481713"/>
              </a:tblGrid>
              <a:tr h="407590">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806123">
                <a:tc>
                  <a:txBody>
                    <a:bodyPr/>
                    <a:lstStyle/>
                    <a:p>
                      <a:pPr algn="ctr" fontAlgn="ctr"/>
                      <a:r>
                        <a:rPr lang="en-US" sz="1100" b="0" i="0" u="none" strike="noStrike">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100" b="0" i="0" u="none" strike="noStrike">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806123">
                <a:tc>
                  <a:txBody>
                    <a:bodyPr/>
                    <a:lstStyle/>
                    <a:p>
                      <a:pPr algn="ctr" fontAlgn="ctr"/>
                      <a:r>
                        <a:rPr lang="en-US" sz="1100" b="0" i="0" u="none" strike="noStrike">
                          <a:solidFill>
                            <a:srgbClr val="000000"/>
                          </a:solidFill>
                          <a:effectLst/>
                          <a:latin typeface="Calibri" panose="020F0502020204030204" pitchFamily="34" charset="0"/>
                        </a:rPr>
                        <a:t>TL4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C4"/>
                    </a:solidFill>
                  </a:tcPr>
                </a:tc>
                <a:tc>
                  <a:txBody>
                    <a:bodyPr/>
                    <a:lstStyle/>
                    <a:p>
                      <a:pPr algn="l" fontAlgn="ctr"/>
                      <a:r>
                        <a:rPr lang="en-US" sz="1100" b="0" i="0" u="none" strike="noStrike">
                          <a:solidFill>
                            <a:srgbClr val="000000"/>
                          </a:solidFill>
                          <a:effectLst/>
                          <a:latin typeface="Calibri" panose="020F0502020204030204" pitchFamily="34" charset="0"/>
                        </a:rPr>
                        <a:t>Small downed logs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TL4 is moderate load of fine litter and coarse</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fuels. Includes small diameter downed logs.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806123">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204656">
                <a:tc>
                  <a:txBody>
                    <a:bodyPr/>
                    <a:lstStyle/>
                    <a:p>
                      <a:pPr algn="ctr" fontAlgn="ctr"/>
                      <a:r>
                        <a:rPr lang="en-US" sz="11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SH4 is woody shrubs and shrub litter.</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Low to moderate shrub and litter load, possibly with pine overstory,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2427449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636" y="911972"/>
            <a:ext cx="1516811" cy="1325563"/>
          </a:xfrm>
        </p:spPr>
        <p:txBody>
          <a:bodyPr/>
          <a:lstStyle/>
          <a:p>
            <a:r>
              <a:rPr lang="en-US" dirty="0" smtClean="0"/>
              <a:t>E10</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90483" y="81799"/>
            <a:ext cx="5112045" cy="6776201"/>
          </a:xfrm>
        </p:spPr>
      </p:pic>
      <p:graphicFrame>
        <p:nvGraphicFramePr>
          <p:cNvPr id="5" name="Table 4"/>
          <p:cNvGraphicFramePr>
            <a:graphicFrameLocks noGrp="1"/>
          </p:cNvGraphicFramePr>
          <p:nvPr>
            <p:extLst>
              <p:ext uri="{D42A27DB-BD31-4B8C-83A1-F6EECF244321}">
                <p14:modId xmlns:p14="http://schemas.microsoft.com/office/powerpoint/2010/main" val="3760089939"/>
              </p:ext>
            </p:extLst>
          </p:nvPr>
        </p:nvGraphicFramePr>
        <p:xfrm>
          <a:off x="838200" y="2786332"/>
          <a:ext cx="5529531" cy="1520337"/>
        </p:xfrm>
        <a:graphic>
          <a:graphicData uri="http://schemas.openxmlformats.org/drawingml/2006/table">
            <a:tbl>
              <a:tblPr/>
              <a:tblGrid>
                <a:gridCol w="527819"/>
                <a:gridCol w="1625347"/>
                <a:gridCol w="3376365"/>
              </a:tblGrid>
              <a:tr h="380084">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140253">
                <a:tc>
                  <a:txBody>
                    <a:bodyPr/>
                    <a:lstStyle/>
                    <a:p>
                      <a:pPr algn="ctr" fontAlgn="ctr"/>
                      <a:r>
                        <a:rPr lang="en-US" sz="11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SH3 is woody shrubs and shrub litter</a:t>
                      </a:r>
                      <a:r>
                        <a:rPr lang="en-US" sz="1100" b="0" i="0" u="none" strike="noStrike" dirty="0" smtClean="0">
                          <a:solidFill>
                            <a:srgbClr val="000000"/>
                          </a:solidFill>
                          <a:effectLst/>
                          <a:latin typeface="Calibri" panose="020F0502020204030204" pitchFamily="34" charset="0"/>
                        </a:rPr>
                        <a:t>. Moderate </a:t>
                      </a:r>
                      <a:r>
                        <a:rPr lang="en-US" sz="1100" b="0" i="0" u="none" strike="noStrike" dirty="0">
                          <a:solidFill>
                            <a:srgbClr val="000000"/>
                          </a:solidFill>
                          <a:effectLst/>
                          <a:latin typeface="Calibri" panose="020F0502020204030204" pitchFamily="34" charset="0"/>
                        </a:rPr>
                        <a:t>shrub load, possibly with pine overstory or herbaceous fuel,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9198111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2875" y="472702"/>
            <a:ext cx="1516811" cy="1325563"/>
          </a:xfrm>
        </p:spPr>
        <p:txBody>
          <a:bodyPr/>
          <a:lstStyle/>
          <a:p>
            <a:r>
              <a:rPr lang="en-US" dirty="0" smtClean="0"/>
              <a:t>F57</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30430" y="173276"/>
            <a:ext cx="4932400" cy="6538075"/>
          </a:xfrm>
        </p:spPr>
      </p:pic>
      <p:graphicFrame>
        <p:nvGraphicFramePr>
          <p:cNvPr id="5" name="Table 4"/>
          <p:cNvGraphicFramePr>
            <a:graphicFrameLocks noGrp="1"/>
          </p:cNvGraphicFramePr>
          <p:nvPr>
            <p:extLst>
              <p:ext uri="{D42A27DB-BD31-4B8C-83A1-F6EECF244321}">
                <p14:modId xmlns:p14="http://schemas.microsoft.com/office/powerpoint/2010/main" val="1300390338"/>
              </p:ext>
            </p:extLst>
          </p:nvPr>
        </p:nvGraphicFramePr>
        <p:xfrm>
          <a:off x="1224951" y="2078965"/>
          <a:ext cx="5175849" cy="3105511"/>
        </p:xfrm>
        <a:graphic>
          <a:graphicData uri="http://schemas.openxmlformats.org/drawingml/2006/table">
            <a:tbl>
              <a:tblPr/>
              <a:tblGrid>
                <a:gridCol w="494058"/>
                <a:gridCol w="1521386"/>
                <a:gridCol w="3160405"/>
              </a:tblGrid>
              <a:tr h="443645">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887288">
                <a:tc>
                  <a:txBody>
                    <a:bodyPr/>
                    <a:lstStyle/>
                    <a:p>
                      <a:pPr algn="ctr" fontAlgn="ctr"/>
                      <a:r>
                        <a:rPr lang="en-US" sz="1100" b="0" i="0" u="none" strike="noStrike">
                          <a:solidFill>
                            <a:srgbClr val="000000"/>
                          </a:solidFill>
                          <a:effectLst/>
                          <a:latin typeface="Calibri" panose="020F0502020204030204" pitchFamily="34" charset="0"/>
                        </a:rPr>
                        <a:t>TL2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F560"/>
                    </a:solidFill>
                  </a:tcPr>
                </a:tc>
                <a:tc>
                  <a:txBody>
                    <a:bodyPr/>
                    <a:lstStyle/>
                    <a:p>
                      <a:pPr algn="l" fontAlgn="ctr"/>
                      <a:r>
                        <a:rPr lang="en-US" sz="1100" b="0" i="0" u="none" strike="noStrike">
                          <a:solidFill>
                            <a:srgbClr val="000000"/>
                          </a:solidFill>
                          <a:effectLst/>
                          <a:latin typeface="Calibri" panose="020F0502020204030204" pitchFamily="34" charset="0"/>
                        </a:rPr>
                        <a:t>Low Load Broadleaf Litter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TL2 is broadleaf (hardwood) litter. Low</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load, compact broadleaf litter. Spread rate is very low; flame length very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330933">
                <a:tc>
                  <a:txBody>
                    <a:bodyPr/>
                    <a:lstStyle/>
                    <a:p>
                      <a:pPr algn="ctr" fontAlgn="ctr"/>
                      <a:r>
                        <a:rPr lang="en-US" sz="11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SH3 is woody shrubs and shrub </a:t>
                      </a:r>
                      <a:r>
                        <a:rPr lang="en-US" sz="1100" b="0" i="0" u="none" strike="noStrike" dirty="0" err="1">
                          <a:solidFill>
                            <a:srgbClr val="000000"/>
                          </a:solidFill>
                          <a:effectLst/>
                          <a:latin typeface="Calibri" panose="020F0502020204030204" pitchFamily="34" charset="0"/>
                        </a:rPr>
                        <a:t>litter.Moderate</a:t>
                      </a:r>
                      <a:r>
                        <a:rPr lang="en-US" sz="1100" b="0" i="0" u="none" strike="noStrike" dirty="0">
                          <a:solidFill>
                            <a:srgbClr val="000000"/>
                          </a:solidFill>
                          <a:effectLst/>
                          <a:latin typeface="Calibri" panose="020F0502020204030204" pitchFamily="34" charset="0"/>
                        </a:rPr>
                        <a:t> shrub load, possibly with pine overstory or herbaceous fuel,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43645">
                <a:tc>
                  <a:txBody>
                    <a:bodyPr/>
                    <a:lstStyle/>
                    <a:p>
                      <a:pPr algn="ctr" fontAlgn="ctr"/>
                      <a:r>
                        <a:rPr lang="en-US" sz="1100" b="0"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100" b="0"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21548164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997" y="-121920"/>
            <a:ext cx="4038600" cy="1325563"/>
          </a:xfrm>
        </p:spPr>
        <p:txBody>
          <a:bodyPr>
            <a:normAutofit/>
          </a:bodyPr>
          <a:lstStyle/>
          <a:p>
            <a:r>
              <a:rPr lang="en-US" dirty="0" smtClean="0"/>
              <a:t>F52 &amp; F16 a/b</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50966" y="54399"/>
            <a:ext cx="5132716" cy="6803602"/>
          </a:xfrm>
        </p:spPr>
      </p:pic>
      <p:graphicFrame>
        <p:nvGraphicFramePr>
          <p:cNvPr id="5" name="Table 4"/>
          <p:cNvGraphicFramePr>
            <a:graphicFrameLocks noGrp="1"/>
          </p:cNvGraphicFramePr>
          <p:nvPr>
            <p:extLst>
              <p:ext uri="{D42A27DB-BD31-4B8C-83A1-F6EECF244321}">
                <p14:modId xmlns:p14="http://schemas.microsoft.com/office/powerpoint/2010/main" val="1700610421"/>
              </p:ext>
            </p:extLst>
          </p:nvPr>
        </p:nvGraphicFramePr>
        <p:xfrm>
          <a:off x="1104183" y="890325"/>
          <a:ext cx="4942934" cy="5730240"/>
        </p:xfrm>
        <a:graphic>
          <a:graphicData uri="http://schemas.openxmlformats.org/drawingml/2006/table">
            <a:tbl>
              <a:tblPr/>
              <a:tblGrid>
                <a:gridCol w="471825"/>
                <a:gridCol w="1452923"/>
                <a:gridCol w="3018186"/>
              </a:tblGrid>
              <a:tr h="212369">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24737">
                <a:tc>
                  <a:txBody>
                    <a:bodyPr/>
                    <a:lstStyle/>
                    <a:p>
                      <a:pPr algn="ctr" fontAlgn="ctr"/>
                      <a:r>
                        <a:rPr lang="en-US" sz="1400" b="0" i="0" u="none" strike="noStrike">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400" b="0" i="0" u="none" strike="noStrike">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24737">
                <a:tc>
                  <a:txBody>
                    <a:bodyPr/>
                    <a:lstStyle/>
                    <a:p>
                      <a:pPr algn="ctr" fontAlgn="ctr"/>
                      <a:r>
                        <a:rPr lang="en-US" sz="1400" b="0" i="0" u="none" strike="noStrike">
                          <a:solidFill>
                            <a:srgbClr val="000000"/>
                          </a:solidFill>
                          <a:effectLst/>
                          <a:latin typeface="Calibri" panose="020F0502020204030204" pitchFamily="34" charset="0"/>
                        </a:rPr>
                        <a:t>GR6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21"/>
                    </a:solidFill>
                  </a:tcPr>
                </a:tc>
                <a:tc>
                  <a:txBody>
                    <a:bodyPr/>
                    <a:lstStyle/>
                    <a:p>
                      <a:pPr algn="l" fontAlgn="ctr"/>
                      <a:r>
                        <a:rPr lang="en-US" sz="1400" b="0" i="0" u="none" strike="noStrike">
                          <a:solidFill>
                            <a:srgbClr val="000000"/>
                          </a:solidFill>
                          <a:effectLst/>
                          <a:latin typeface="Calibri" panose="020F0502020204030204" pitchFamily="34" charset="0"/>
                        </a:rPr>
                        <a:t>Moderate Load,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a:solidFill>
                            <a:srgbClr val="000000"/>
                          </a:solidFill>
                          <a:effectLst/>
                          <a:latin typeface="Calibri" panose="020F0502020204030204" pitchFamily="34" charset="0"/>
                        </a:rPr>
                        <a:t>The primary carrier of fire in GR6 is continuous humid-climate grass.</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7106">
                <a:tc>
                  <a:txBody>
                    <a:bodyPr/>
                    <a:lstStyle/>
                    <a:p>
                      <a:pPr algn="ctr" fontAlgn="ctr"/>
                      <a:r>
                        <a:rPr lang="en-US" sz="1400" b="0" i="0" u="none" strike="noStrike">
                          <a:solidFill>
                            <a:srgbClr val="000000"/>
                          </a:solidFill>
                          <a:effectLst/>
                          <a:latin typeface="Calibri" panose="020F0502020204030204" pitchFamily="34" charset="0"/>
                        </a:rPr>
                        <a:t>TU3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FAE"/>
                    </a:solidFill>
                  </a:tcPr>
                </a:tc>
                <a:tc>
                  <a:txBody>
                    <a:bodyPr/>
                    <a:lstStyle/>
                    <a:p>
                      <a:pPr algn="l" fontAlgn="ctr"/>
                      <a:r>
                        <a:rPr lang="en-US" sz="1400" b="0" i="0" u="none" strike="noStrike">
                          <a:solidFill>
                            <a:srgbClr val="000000"/>
                          </a:solidFill>
                          <a:effectLst/>
                          <a:latin typeface="Calibri" panose="020F0502020204030204" pitchFamily="34" charset="0"/>
                        </a:rPr>
                        <a:t>Moderate Load, Humid Climate Timber-Grass-Shrub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The primary carrier of fire in TU3 is moderate forest litter with grass and</a:t>
                      </a:r>
                      <a:br>
                        <a:rPr lang="en-US" sz="1400" b="0" i="0" u="none" strike="noStrike" dirty="0">
                          <a:solidFill>
                            <a:srgbClr val="000000"/>
                          </a:solidFill>
                          <a:effectLst/>
                          <a:latin typeface="Calibri" panose="020F0502020204030204" pitchFamily="34" charset="0"/>
                        </a:rPr>
                      </a:br>
                      <a:r>
                        <a:rPr lang="en-US" sz="1400" b="0" i="0" u="none" strike="noStrike" dirty="0">
                          <a:solidFill>
                            <a:srgbClr val="000000"/>
                          </a:solidFill>
                          <a:effectLst/>
                          <a:latin typeface="Calibri" panose="020F0502020204030204" pitchFamily="34" charset="0"/>
                        </a:rPr>
                        <a:t>shrub components. Extinction moisture is high. Spread rate is high; flame length</a:t>
                      </a:r>
                      <a:br>
                        <a:rPr lang="en-US" sz="1400" b="0" i="0" u="none" strike="noStrike" dirty="0">
                          <a:solidFill>
                            <a:srgbClr val="000000"/>
                          </a:solidFill>
                          <a:effectLst/>
                          <a:latin typeface="Calibri" panose="020F0502020204030204" pitchFamily="34" charset="0"/>
                        </a:rPr>
                      </a:br>
                      <a:r>
                        <a:rPr lang="en-US" sz="1400" b="0" i="0" u="none" strike="noStrike" dirty="0">
                          <a:solidFill>
                            <a:srgbClr val="000000"/>
                          </a:solidFill>
                          <a:effectLst/>
                          <a:latin typeface="Calibri" panose="020F0502020204030204" pitchFamily="34" charset="0"/>
                        </a:rPr>
                        <a:t>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7106">
                <a:tc>
                  <a:txBody>
                    <a:bodyPr/>
                    <a:lstStyle/>
                    <a:p>
                      <a:pPr algn="ctr" fontAlgn="ctr"/>
                      <a:r>
                        <a:rPr lang="en-US" sz="14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4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The primary carrier of fire in SH3 is woody shrubs and shrub </a:t>
                      </a:r>
                      <a:r>
                        <a:rPr lang="en-US" sz="1400" b="0" i="0" u="none" strike="noStrike" dirty="0" smtClean="0">
                          <a:solidFill>
                            <a:srgbClr val="000000"/>
                          </a:solidFill>
                          <a:effectLst/>
                          <a:latin typeface="Calibri" panose="020F0502020204030204" pitchFamily="34" charset="0"/>
                        </a:rPr>
                        <a:t>litter.</a:t>
                      </a:r>
                      <a:r>
                        <a:rPr lang="en-US" sz="1400" b="0" i="0" u="none" strike="noStrike" baseline="0" dirty="0" smtClean="0">
                          <a:solidFill>
                            <a:srgbClr val="000000"/>
                          </a:solidFill>
                          <a:effectLst/>
                          <a:latin typeface="Calibri" panose="020F0502020204030204" pitchFamily="34" charset="0"/>
                        </a:rPr>
                        <a:t> </a:t>
                      </a:r>
                      <a:r>
                        <a:rPr lang="en-US" sz="1400" b="0" i="0" u="none" strike="noStrike" dirty="0" smtClean="0">
                          <a:solidFill>
                            <a:srgbClr val="000000"/>
                          </a:solidFill>
                          <a:effectLst/>
                          <a:latin typeface="Calibri" panose="020F0502020204030204" pitchFamily="34" charset="0"/>
                        </a:rPr>
                        <a:t>Moderate </a:t>
                      </a:r>
                      <a:r>
                        <a:rPr lang="en-US" sz="1400" b="0" i="0" u="none" strike="noStrike" dirty="0">
                          <a:solidFill>
                            <a:srgbClr val="000000"/>
                          </a:solidFill>
                          <a:effectLst/>
                          <a:latin typeface="Calibri" panose="020F0502020204030204" pitchFamily="34" charset="0"/>
                        </a:rPr>
                        <a:t>shrub load, possibly with pine overstory or herbaceous fuel, fuel bed depth</a:t>
                      </a:r>
                      <a:br>
                        <a:rPr lang="en-US" sz="1400" b="0" i="0" u="none" strike="noStrike" dirty="0">
                          <a:solidFill>
                            <a:srgbClr val="000000"/>
                          </a:solidFill>
                          <a:effectLst/>
                          <a:latin typeface="Calibri" panose="020F0502020204030204" pitchFamily="34" charset="0"/>
                        </a:rPr>
                      </a:br>
                      <a:r>
                        <a:rPr lang="en-US" sz="1400" b="0"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12369">
                <a:tc>
                  <a:txBody>
                    <a:bodyPr/>
                    <a:lstStyle/>
                    <a:p>
                      <a:pPr algn="ctr" fontAlgn="ctr"/>
                      <a:r>
                        <a:rPr lang="en-US" sz="1400" b="0"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400" b="0" i="0" u="none" strike="noStrike">
                          <a:solidFill>
                            <a:srgbClr val="000000"/>
                          </a:solidFill>
                          <a:effectLst/>
                          <a:latin typeface="Calibri" panose="020F0502020204030204" pitchFamily="34" charset="0"/>
                        </a:rPr>
                        <a:t>Nonburnable 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12369">
                <a:tc>
                  <a:txBody>
                    <a:bodyPr/>
                    <a:lstStyle/>
                    <a:p>
                      <a:pPr algn="ctr" fontAlgn="ctr"/>
                      <a:r>
                        <a:rPr lang="en-US" sz="1400" b="0"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400" b="0"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1217">
                <a:tc>
                  <a:txBody>
                    <a:bodyPr/>
                    <a:lstStyle/>
                    <a:p>
                      <a:pPr algn="ctr" fontAlgn="ctr"/>
                      <a:r>
                        <a:rPr lang="en-US" sz="1400" b="0" i="0" u="none" strike="noStrike">
                          <a:solidFill>
                            <a:srgbClr val="000000"/>
                          </a:solidFill>
                          <a:effectLst/>
                          <a:latin typeface="Calibri" panose="020F0502020204030204" pitchFamily="34" charset="0"/>
                        </a:rPr>
                        <a:t>NB9</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400" b="0" i="0" u="none" strike="noStrike">
                          <a:solidFill>
                            <a:srgbClr val="000000"/>
                          </a:solidFill>
                          <a:effectLst/>
                          <a:latin typeface="Calibri" panose="020F0502020204030204" pitchFamily="34" charset="0"/>
                        </a:rPr>
                        <a:t>Nonburnable Beach / Rock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400" b="0" i="0" u="none" strike="noStrike" dirty="0">
                          <a:solidFill>
                            <a:srgbClr val="000000"/>
                          </a:solidFill>
                          <a:effectLst/>
                          <a:latin typeface="Calibri" panose="020F0502020204030204" pitchFamily="34" charset="0"/>
                        </a:rPr>
                        <a:t>Will not burn, no fuel.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6327324" y="4957688"/>
            <a:ext cx="1914792" cy="1057423"/>
          </a:xfrm>
          <a:prstGeom prst="rect">
            <a:avLst/>
          </a:prstGeom>
        </p:spPr>
      </p:pic>
    </p:spTree>
    <p:extLst>
      <p:ext uri="{BB962C8B-B14F-4D97-AF65-F5344CB8AC3E}">
        <p14:creationId xmlns:p14="http://schemas.microsoft.com/office/powerpoint/2010/main" val="19014750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1023" y="400984"/>
            <a:ext cx="1939506" cy="1325563"/>
          </a:xfrm>
        </p:spPr>
        <p:txBody>
          <a:bodyPr>
            <a:normAutofit/>
          </a:bodyPr>
          <a:lstStyle/>
          <a:p>
            <a:r>
              <a:rPr lang="en-US" dirty="0" smtClean="0"/>
              <a:t>F21 a/b</a:t>
            </a:r>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92583" y="58929"/>
            <a:ext cx="4960221" cy="6574953"/>
          </a:xfrm>
        </p:spPr>
      </p:pic>
      <p:graphicFrame>
        <p:nvGraphicFramePr>
          <p:cNvPr id="7" name="Table 6"/>
          <p:cNvGraphicFramePr>
            <a:graphicFrameLocks noGrp="1"/>
          </p:cNvGraphicFramePr>
          <p:nvPr>
            <p:extLst>
              <p:ext uri="{D42A27DB-BD31-4B8C-83A1-F6EECF244321}">
                <p14:modId xmlns:p14="http://schemas.microsoft.com/office/powerpoint/2010/main" val="2387399363"/>
              </p:ext>
            </p:extLst>
          </p:nvPr>
        </p:nvGraphicFramePr>
        <p:xfrm>
          <a:off x="914400" y="1793506"/>
          <a:ext cx="5158596" cy="3416848"/>
        </p:xfrm>
        <a:graphic>
          <a:graphicData uri="http://schemas.openxmlformats.org/drawingml/2006/table">
            <a:tbl>
              <a:tblPr/>
              <a:tblGrid>
                <a:gridCol w="492412"/>
                <a:gridCol w="1516314"/>
                <a:gridCol w="3149870"/>
              </a:tblGrid>
              <a:tr h="572322">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60249">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948175">
                <a:tc>
                  <a:txBody>
                    <a:bodyPr/>
                    <a:lstStyle/>
                    <a:p>
                      <a:pPr algn="ctr" fontAlgn="ctr"/>
                      <a:r>
                        <a:rPr lang="en-US" sz="11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SH3 is woody shrubs and shrub </a:t>
                      </a:r>
                      <a:r>
                        <a:rPr lang="en-US" sz="1100" b="0" i="0" u="none" strike="noStrike" dirty="0" err="1">
                          <a:solidFill>
                            <a:srgbClr val="000000"/>
                          </a:solidFill>
                          <a:effectLst/>
                          <a:latin typeface="Calibri" panose="020F0502020204030204" pitchFamily="34" charset="0"/>
                        </a:rPr>
                        <a:t>litter.Moderate</a:t>
                      </a:r>
                      <a:r>
                        <a:rPr lang="en-US" sz="1100" b="0" i="0" u="none" strike="noStrike" dirty="0">
                          <a:solidFill>
                            <a:srgbClr val="000000"/>
                          </a:solidFill>
                          <a:effectLst/>
                          <a:latin typeface="Calibri" panose="020F0502020204030204" pitchFamily="34" charset="0"/>
                        </a:rPr>
                        <a:t> shrub load, possibly with pine overstory or herbaceous fuel,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136102">
                <a:tc>
                  <a:txBody>
                    <a:bodyPr/>
                    <a:lstStyle/>
                    <a:p>
                      <a:pPr algn="ctr" fontAlgn="ctr"/>
                      <a:r>
                        <a:rPr lang="en-US" sz="11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SH4 is woody shrubs and shrub litter.</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Low to moderate shrub and litter load, possibly with pine overstory,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28057026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879" y="2321247"/>
            <a:ext cx="3560180" cy="1926662"/>
          </a:xfrm>
        </p:spPr>
        <p:txBody>
          <a:bodyPr>
            <a:normAutofit fontScale="90000"/>
          </a:bodyPr>
          <a:lstStyle/>
          <a:p>
            <a:pPr algn="ctr"/>
            <a:r>
              <a:rPr lang="en-US" dirty="0" smtClean="0"/>
              <a:t>BARLOW POND</a:t>
            </a:r>
            <a:br>
              <a:rPr lang="en-US" dirty="0" smtClean="0"/>
            </a:br>
            <a:r>
              <a:rPr lang="en-US" dirty="0" smtClean="0"/>
              <a:t>BEACH POND AND CLAY POINT ROAD PARCELS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504331" y="0"/>
            <a:ext cx="4550552" cy="7225116"/>
          </a:xfrm>
        </p:spPr>
      </p:pic>
    </p:spTree>
    <p:extLst>
      <p:ext uri="{BB962C8B-B14F-4D97-AF65-F5344CB8AC3E}">
        <p14:creationId xmlns:p14="http://schemas.microsoft.com/office/powerpoint/2010/main" val="26221816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693" y="-164206"/>
            <a:ext cx="2690005" cy="1325563"/>
          </a:xfrm>
        </p:spPr>
        <p:txBody>
          <a:bodyPr>
            <a:normAutofit/>
          </a:bodyPr>
          <a:lstStyle/>
          <a:p>
            <a:r>
              <a:rPr lang="en-US" sz="2800" dirty="0" smtClean="0"/>
              <a:t>F32/F41/F42/F27/F60/F59</a:t>
            </a:r>
            <a:endParaRPr lang="en-US"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51390" y="86265"/>
            <a:ext cx="8613447" cy="6498086"/>
          </a:xfrm>
        </p:spPr>
      </p:pic>
      <p:graphicFrame>
        <p:nvGraphicFramePr>
          <p:cNvPr id="5" name="Table 4"/>
          <p:cNvGraphicFramePr>
            <a:graphicFrameLocks noGrp="1"/>
          </p:cNvGraphicFramePr>
          <p:nvPr>
            <p:extLst>
              <p:ext uri="{D42A27DB-BD31-4B8C-83A1-F6EECF244321}">
                <p14:modId xmlns:p14="http://schemas.microsoft.com/office/powerpoint/2010/main" val="1188151847"/>
              </p:ext>
            </p:extLst>
          </p:nvPr>
        </p:nvGraphicFramePr>
        <p:xfrm>
          <a:off x="330693" y="907451"/>
          <a:ext cx="3804249" cy="5676900"/>
        </p:xfrm>
        <a:graphic>
          <a:graphicData uri="http://schemas.openxmlformats.org/drawingml/2006/table">
            <a:tbl>
              <a:tblPr/>
              <a:tblGrid>
                <a:gridCol w="534838"/>
                <a:gridCol w="946514"/>
                <a:gridCol w="2322897"/>
              </a:tblGrid>
              <a:tr h="266414">
                <a:tc>
                  <a:txBody>
                    <a:bodyPr/>
                    <a:lstStyle/>
                    <a:p>
                      <a:pPr algn="ctr" fontAlgn="b"/>
                      <a:r>
                        <a:rPr lang="en-US" sz="9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900" b="1" i="0" u="sng" strike="noStrike" dirty="0">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9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96021">
                <a:tc>
                  <a:txBody>
                    <a:bodyPr/>
                    <a:lstStyle/>
                    <a:p>
                      <a:pPr algn="ctr" fontAlgn="ctr"/>
                      <a:r>
                        <a:rPr lang="en-US" sz="1000" b="1" i="0" u="none" strike="noStrike" dirty="0">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000" b="1" i="0" u="none" strike="noStrike" dirty="0">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66414">
                <a:tc>
                  <a:txBody>
                    <a:bodyPr/>
                    <a:lstStyle/>
                    <a:p>
                      <a:pPr algn="ctr" fontAlgn="ctr"/>
                      <a:r>
                        <a:rPr lang="en-US" sz="1000" b="1" i="0" u="none" strike="noStrike">
                          <a:solidFill>
                            <a:srgbClr val="000000"/>
                          </a:solidFill>
                          <a:effectLst/>
                          <a:latin typeface="Calibri" panose="020F0502020204030204" pitchFamily="34" charset="0"/>
                        </a:rPr>
                        <a:t>GR6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21"/>
                    </a:solidFill>
                  </a:tcPr>
                </a:tc>
                <a:tc>
                  <a:txBody>
                    <a:bodyPr/>
                    <a:lstStyle/>
                    <a:p>
                      <a:pPr algn="l" fontAlgn="ctr"/>
                      <a:r>
                        <a:rPr lang="en-US" sz="1000" b="1" i="0" u="none" strike="noStrike">
                          <a:solidFill>
                            <a:srgbClr val="000000"/>
                          </a:solidFill>
                          <a:effectLst/>
                          <a:latin typeface="Calibri" panose="020F0502020204030204" pitchFamily="34" charset="0"/>
                        </a:rPr>
                        <a:t>Moderate Load,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GR6 is continuous humid-climate grass.</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25628">
                <a:tc>
                  <a:txBody>
                    <a:bodyPr/>
                    <a:lstStyle/>
                    <a:p>
                      <a:pPr algn="ctr" fontAlgn="ctr"/>
                      <a:r>
                        <a:rPr lang="en-US" sz="100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00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55234">
                <a:tc>
                  <a:txBody>
                    <a:bodyPr/>
                    <a:lstStyle/>
                    <a:p>
                      <a:pPr algn="ctr" fontAlgn="ctr"/>
                      <a:r>
                        <a:rPr lang="en-US" sz="1000" b="1" i="0" u="none" strike="noStrike">
                          <a:solidFill>
                            <a:srgbClr val="000000"/>
                          </a:solidFill>
                          <a:effectLst/>
                          <a:latin typeface="Calibri" panose="020F0502020204030204" pitchFamily="34" charset="0"/>
                        </a:rPr>
                        <a:t>TU3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FAE"/>
                    </a:solidFill>
                  </a:tcPr>
                </a:tc>
                <a:tc>
                  <a:txBody>
                    <a:bodyPr/>
                    <a:lstStyle/>
                    <a:p>
                      <a:pPr algn="l" fontAlgn="ctr"/>
                      <a:r>
                        <a:rPr lang="en-US" sz="1000" b="1" i="0" u="none" strike="noStrike">
                          <a:solidFill>
                            <a:srgbClr val="000000"/>
                          </a:solidFill>
                          <a:effectLst/>
                          <a:latin typeface="Calibri" panose="020F0502020204030204" pitchFamily="34" charset="0"/>
                        </a:rPr>
                        <a:t>Moderate Load, Humid Climate Timber-Grass-Shrub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TU3 is moderate forest litter with grass and</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shrub components. Extinction moisture is high. Spread rate is high; flame length</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25628">
                <a:tc>
                  <a:txBody>
                    <a:bodyPr/>
                    <a:lstStyle/>
                    <a:p>
                      <a:pPr algn="ctr" fontAlgn="ctr"/>
                      <a:r>
                        <a:rPr lang="en-US" sz="100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000" b="1"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SH3 is woody shrubs and shrub </a:t>
                      </a:r>
                      <a:r>
                        <a:rPr lang="en-US" sz="1000" b="1" i="0" u="none" strike="noStrike" dirty="0" smtClean="0">
                          <a:solidFill>
                            <a:srgbClr val="000000"/>
                          </a:solidFill>
                          <a:effectLst/>
                          <a:latin typeface="Calibri" panose="020F0502020204030204" pitchFamily="34" charset="0"/>
                        </a:rPr>
                        <a:t>litter. Moderate </a:t>
                      </a:r>
                      <a:r>
                        <a:rPr lang="en-US" sz="1000" b="1" i="0" u="none" strike="noStrike" dirty="0">
                          <a:solidFill>
                            <a:srgbClr val="000000"/>
                          </a:solidFill>
                          <a:effectLst/>
                          <a:latin typeface="Calibri" panose="020F0502020204030204" pitchFamily="34" charset="0"/>
                        </a:rPr>
                        <a:t>shrub load, possibly with pine overstory or herbaceous fuel, fuel bed depth</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84841">
                <a:tc>
                  <a:txBody>
                    <a:bodyPr/>
                    <a:lstStyle/>
                    <a:p>
                      <a:pPr algn="ctr" fontAlgn="ctr"/>
                      <a:r>
                        <a:rPr lang="en-US" sz="1000" b="1"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000" b="1"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SH4 is woody shrubs and shrub litter.</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Low to moderate shrub and litter load, possibly with pine overstory, fuel bed depth</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66414">
                <a:tc>
                  <a:txBody>
                    <a:bodyPr/>
                    <a:lstStyle/>
                    <a:p>
                      <a:pPr algn="ctr" fontAlgn="ctr"/>
                      <a:r>
                        <a:rPr lang="en-US" sz="1000" b="1"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000" b="1"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66414">
                <a:tc>
                  <a:txBody>
                    <a:bodyPr/>
                    <a:lstStyle/>
                    <a:p>
                      <a:pPr algn="ctr" fontAlgn="ctr"/>
                      <a:r>
                        <a:rPr lang="en-US" sz="10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000" b="1" i="0" u="none" strike="noStrike">
                          <a:solidFill>
                            <a:srgbClr val="000000"/>
                          </a:solidFill>
                          <a:effectLst/>
                          <a:latin typeface="Calibri" panose="020F0502020204030204" pitchFamily="34" charset="0"/>
                        </a:rPr>
                        <a:t>Nonburnable 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6472164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7821"/>
            <a:ext cx="3222812" cy="1325563"/>
          </a:xfrm>
        </p:spPr>
        <p:txBody>
          <a:bodyPr/>
          <a:lstStyle/>
          <a:p>
            <a:r>
              <a:rPr lang="en-US" dirty="0" smtClean="0"/>
              <a:t>F35a / F02</a:t>
            </a:r>
            <a:endParaRPr lang="en-US" dirty="0"/>
          </a:p>
        </p:txBody>
      </p:sp>
      <p:pic>
        <p:nvPicPr>
          <p:cNvPr id="4" name="Content Placeholder 3"/>
          <p:cNvPicPr>
            <a:picLocks noGrp="1" noChangeAspect="1"/>
          </p:cNvPicPr>
          <p:nvPr>
            <p:ph idx="1"/>
          </p:nvPr>
        </p:nvPicPr>
        <p:blipFill>
          <a:blip r:embed="rId2"/>
          <a:stretch>
            <a:fillRect/>
          </a:stretch>
        </p:blipFill>
        <p:spPr>
          <a:xfrm>
            <a:off x="3545600" y="107821"/>
            <a:ext cx="8480551" cy="6337803"/>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746116630"/>
              </p:ext>
            </p:extLst>
          </p:nvPr>
        </p:nvGraphicFramePr>
        <p:xfrm>
          <a:off x="137160" y="2073554"/>
          <a:ext cx="4175759" cy="4552890"/>
        </p:xfrm>
        <a:graphic>
          <a:graphicData uri="http://schemas.openxmlformats.org/drawingml/2006/table">
            <a:tbl>
              <a:tblPr/>
              <a:tblGrid>
                <a:gridCol w="633910"/>
                <a:gridCol w="769683"/>
                <a:gridCol w="2772166"/>
              </a:tblGrid>
              <a:tr h="232350">
                <a:tc>
                  <a:txBody>
                    <a:bodyPr/>
                    <a:lstStyle/>
                    <a:p>
                      <a:pPr algn="ctr" fontAlgn="b"/>
                      <a:r>
                        <a:rPr lang="en-US" sz="9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900" b="1" i="0" u="sng" strike="noStrike" dirty="0">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9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73129">
                <a:tc>
                  <a:txBody>
                    <a:bodyPr/>
                    <a:lstStyle/>
                    <a:p>
                      <a:pPr algn="ctr" fontAlgn="ctr"/>
                      <a:r>
                        <a:rPr lang="en-US" sz="1000" b="1" i="0" u="none" strike="noStrike" dirty="0">
                          <a:solidFill>
                            <a:srgbClr val="000000"/>
                          </a:solidFill>
                          <a:effectLst/>
                          <a:latin typeface="Calibri" panose="020F0502020204030204" pitchFamily="34" charset="0"/>
                        </a:rPr>
                        <a:t>GR8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000" b="1" i="0" u="none" strike="noStrike">
                          <a:solidFill>
                            <a:srgbClr val="000000"/>
                          </a:solidFill>
                          <a:effectLst/>
                          <a:latin typeface="Calibri" panose="020F0502020204030204" pitchFamily="34" charset="0"/>
                        </a:rPr>
                        <a:t>High Load, Very Coarse,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GR8 is continuous, very coarse, </a:t>
                      </a:r>
                      <a:r>
                        <a:rPr lang="en-US" sz="1000" b="1" i="0" u="none" strike="noStrike" dirty="0" smtClean="0">
                          <a:solidFill>
                            <a:srgbClr val="000000"/>
                          </a:solidFill>
                          <a:effectLst/>
                          <a:latin typeface="Calibri" panose="020F0502020204030204" pitchFamily="34" charset="0"/>
                        </a:rPr>
                        <a:t>humid-climate </a:t>
                      </a:r>
                      <a:r>
                        <a:rPr lang="en-US" sz="1000" b="1" i="0" u="none" strike="noStrike" dirty="0">
                          <a:solidFill>
                            <a:srgbClr val="000000"/>
                          </a:solidFill>
                          <a:effectLst/>
                          <a:latin typeface="Calibri" panose="020F0502020204030204" pitchFamily="34" charset="0"/>
                        </a:rPr>
                        <a:t>grass. Load and depth are greater than GR6. Spread rate and flame length</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can be extreme if grass is fully cured</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59536">
                <a:tc>
                  <a:txBody>
                    <a:bodyPr/>
                    <a:lstStyle/>
                    <a:p>
                      <a:pPr algn="ctr" fontAlgn="ctr"/>
                      <a:r>
                        <a:rPr lang="en-US" sz="100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000" b="1"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SH3 is woody shrubs and shrub </a:t>
                      </a:r>
                      <a:r>
                        <a:rPr lang="en-US" sz="1000" b="1" i="0" u="none" strike="noStrike" dirty="0" smtClean="0">
                          <a:solidFill>
                            <a:srgbClr val="000000"/>
                          </a:solidFill>
                          <a:effectLst/>
                          <a:latin typeface="Calibri" panose="020F0502020204030204" pitchFamily="34" charset="0"/>
                        </a:rPr>
                        <a:t>litter.</a:t>
                      </a:r>
                      <a:r>
                        <a:rPr lang="en-US" sz="1000" b="1" i="0" u="none" strike="noStrike" baseline="0" dirty="0" smtClean="0">
                          <a:solidFill>
                            <a:srgbClr val="000000"/>
                          </a:solidFill>
                          <a:effectLst/>
                          <a:latin typeface="Calibri" panose="020F0502020204030204" pitchFamily="34" charset="0"/>
                        </a:rPr>
                        <a:t> </a:t>
                      </a:r>
                      <a:r>
                        <a:rPr lang="en-US" sz="1000" b="1" i="0" u="none" strike="noStrike" dirty="0" smtClean="0">
                          <a:solidFill>
                            <a:srgbClr val="000000"/>
                          </a:solidFill>
                          <a:effectLst/>
                          <a:latin typeface="Calibri" panose="020F0502020204030204" pitchFamily="34" charset="0"/>
                        </a:rPr>
                        <a:t>Moderate </a:t>
                      </a:r>
                      <a:r>
                        <a:rPr lang="en-US" sz="1000" b="1" i="0" u="none" strike="noStrike" dirty="0">
                          <a:solidFill>
                            <a:srgbClr val="000000"/>
                          </a:solidFill>
                          <a:effectLst/>
                          <a:latin typeface="Calibri" panose="020F0502020204030204" pitchFamily="34" charset="0"/>
                        </a:rPr>
                        <a:t>shrub load, possibly with pine overstory or herbaceous fuel, fuel bed depth</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73129">
                <a:tc>
                  <a:txBody>
                    <a:bodyPr/>
                    <a:lstStyle/>
                    <a:p>
                      <a:pPr algn="ctr" fontAlgn="ctr"/>
                      <a:r>
                        <a:rPr lang="en-US" sz="1000" b="1"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000" b="1"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SH4 is woody shrubs and shrub </a:t>
                      </a:r>
                      <a:r>
                        <a:rPr lang="en-US" sz="1000" b="1" i="0" u="none" strike="noStrike" dirty="0" smtClean="0">
                          <a:solidFill>
                            <a:srgbClr val="000000"/>
                          </a:solidFill>
                          <a:effectLst/>
                          <a:latin typeface="Calibri" panose="020F0502020204030204" pitchFamily="34" charset="0"/>
                        </a:rPr>
                        <a:t>litter. Low </a:t>
                      </a:r>
                      <a:r>
                        <a:rPr lang="en-US" sz="1000" b="1" i="0" u="none" strike="noStrike" dirty="0">
                          <a:solidFill>
                            <a:srgbClr val="000000"/>
                          </a:solidFill>
                          <a:effectLst/>
                          <a:latin typeface="Calibri" panose="020F0502020204030204" pitchFamily="34" charset="0"/>
                        </a:rPr>
                        <a:t>to moderate shrub and litter load, possibly with pine overstory, fuel bed depth</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45943">
                <a:tc>
                  <a:txBody>
                    <a:bodyPr/>
                    <a:lstStyle/>
                    <a:p>
                      <a:pPr algn="ctr" fontAlgn="ctr"/>
                      <a:r>
                        <a:rPr lang="en-US" sz="1000" b="1"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000" b="1"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59536">
                <a:tc>
                  <a:txBody>
                    <a:bodyPr/>
                    <a:lstStyle/>
                    <a:p>
                      <a:pPr algn="ctr" fontAlgn="ctr"/>
                      <a:r>
                        <a:rPr lang="en-US" sz="1000" b="1" i="0" u="none" strike="noStrike">
                          <a:solidFill>
                            <a:srgbClr val="000000"/>
                          </a:solidFill>
                          <a:effectLst/>
                          <a:latin typeface="Calibri" panose="020F0502020204030204" pitchFamily="34" charset="0"/>
                        </a:rPr>
                        <a:t>TL2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F560"/>
                    </a:solidFill>
                  </a:tcPr>
                </a:tc>
                <a:tc>
                  <a:txBody>
                    <a:bodyPr/>
                    <a:lstStyle/>
                    <a:p>
                      <a:pPr algn="l" fontAlgn="ctr"/>
                      <a:r>
                        <a:rPr lang="en-US" sz="1000" b="1" i="0" u="none" strike="noStrike">
                          <a:solidFill>
                            <a:srgbClr val="000000"/>
                          </a:solidFill>
                          <a:effectLst/>
                          <a:latin typeface="Calibri" panose="020F0502020204030204" pitchFamily="34" charset="0"/>
                        </a:rPr>
                        <a:t>Low Load Broadleaf Litter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TL2 is broadleaf (hardwood) litter. </a:t>
                      </a:r>
                      <a:r>
                        <a:rPr lang="en-US" sz="1000" b="1" i="0" u="none" strike="noStrike" dirty="0" smtClean="0">
                          <a:solidFill>
                            <a:srgbClr val="000000"/>
                          </a:solidFill>
                          <a:effectLst/>
                          <a:latin typeface="Calibri" panose="020F0502020204030204" pitchFamily="34" charset="0"/>
                        </a:rPr>
                        <a:t>Low load</a:t>
                      </a:r>
                      <a:r>
                        <a:rPr lang="en-US" sz="1000" b="1" i="0" u="none" strike="noStrike" dirty="0">
                          <a:solidFill>
                            <a:srgbClr val="000000"/>
                          </a:solidFill>
                          <a:effectLst/>
                          <a:latin typeface="Calibri" panose="020F0502020204030204" pitchFamily="34" charset="0"/>
                        </a:rPr>
                        <a:t>, compact broadleaf litter. Spread rate is very low; flame length very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45943">
                <a:tc>
                  <a:txBody>
                    <a:bodyPr/>
                    <a:lstStyle/>
                    <a:p>
                      <a:pPr algn="ctr" fontAlgn="ctr"/>
                      <a:r>
                        <a:rPr lang="en-US" sz="100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00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32350">
                <a:tc>
                  <a:txBody>
                    <a:bodyPr/>
                    <a:lstStyle/>
                    <a:p>
                      <a:pPr algn="ctr" fontAlgn="ctr"/>
                      <a:r>
                        <a:rPr lang="en-US" sz="10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000" b="1" i="0" u="none" strike="noStrike">
                          <a:solidFill>
                            <a:srgbClr val="000000"/>
                          </a:solidFill>
                          <a:effectLst/>
                          <a:latin typeface="Calibri" panose="020F0502020204030204" pitchFamily="34" charset="0"/>
                        </a:rPr>
                        <a:t>Nonburnable 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875779636"/>
              </p:ext>
            </p:extLst>
          </p:nvPr>
        </p:nvGraphicFramePr>
        <p:xfrm>
          <a:off x="1277687" y="1170494"/>
          <a:ext cx="1828426" cy="525780"/>
        </p:xfrm>
        <a:graphic>
          <a:graphicData uri="http://schemas.openxmlformats.org/drawingml/2006/table">
            <a:tbl>
              <a:tblPr/>
              <a:tblGrid>
                <a:gridCol w="691059"/>
                <a:gridCol w="1137367"/>
              </a:tblGrid>
              <a:tr h="99284">
                <a:tc>
                  <a:txBody>
                    <a:bodyPr/>
                    <a:lstStyle/>
                    <a:p>
                      <a:pPr algn="ctr" fontAlgn="b"/>
                      <a:r>
                        <a:rPr lang="en-US" sz="1100" b="1" i="0" u="none" strike="noStrike" dirty="0">
                          <a:solidFill>
                            <a:srgbClr val="000000"/>
                          </a:solidFill>
                          <a:effectLst/>
                          <a:latin typeface="Calibri" panose="020F0502020204030204" pitchFamily="34" charset="0"/>
                        </a:rPr>
                        <a:t>PARCEL</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WILDFIRE RISK</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99284">
                <a:tc>
                  <a:txBody>
                    <a:bodyPr/>
                    <a:lstStyle/>
                    <a:p>
                      <a:pPr algn="ctr" fontAlgn="b"/>
                      <a:r>
                        <a:rPr lang="en-US" sz="1100" b="0" i="0" u="none" strike="noStrike" dirty="0">
                          <a:solidFill>
                            <a:srgbClr val="000000"/>
                          </a:solidFill>
                          <a:effectLst/>
                          <a:latin typeface="Calibri" panose="020F0502020204030204" pitchFamily="34" charset="0"/>
                        </a:rPr>
                        <a:t>F35a</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a:solidFill>
                            <a:srgbClr val="000000"/>
                          </a:solidFill>
                          <a:effectLst/>
                          <a:latin typeface="Calibri" panose="020F0502020204030204" pitchFamily="34" charset="0"/>
                        </a:rPr>
                        <a:t>LOW</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r>
              <a:tr h="103421">
                <a:tc>
                  <a:txBody>
                    <a:bodyPr/>
                    <a:lstStyle/>
                    <a:p>
                      <a:pPr algn="ctr" fontAlgn="b"/>
                      <a:r>
                        <a:rPr lang="en-US" sz="1100" b="0" i="0" u="none" strike="noStrike">
                          <a:solidFill>
                            <a:srgbClr val="000000"/>
                          </a:solidFill>
                          <a:effectLst/>
                          <a:latin typeface="Calibri" panose="020F0502020204030204" pitchFamily="34" charset="0"/>
                        </a:rPr>
                        <a:t>F02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dirty="0">
                          <a:solidFill>
                            <a:srgbClr val="000000"/>
                          </a:solidFill>
                          <a:effectLst/>
                          <a:latin typeface="Calibri" panose="020F0502020204030204" pitchFamily="34" charset="0"/>
                        </a:rPr>
                        <a:t>LOW</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8FFAE"/>
                    </a:solidFill>
                  </a:tcPr>
                </a:tc>
              </a:tr>
            </a:tbl>
          </a:graphicData>
        </a:graphic>
      </p:graphicFrame>
    </p:spTree>
    <p:extLst>
      <p:ext uri="{BB962C8B-B14F-4D97-AF65-F5344CB8AC3E}">
        <p14:creationId xmlns:p14="http://schemas.microsoft.com/office/powerpoint/2010/main" val="930212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9424" y="185478"/>
            <a:ext cx="1761067" cy="1397390"/>
          </a:xfrm>
        </p:spPr>
        <p:txBody>
          <a:bodyPr/>
          <a:lstStyle/>
          <a:p>
            <a:r>
              <a:rPr lang="en-US" dirty="0" smtClean="0"/>
              <a:t>F25</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49581" y="118534"/>
            <a:ext cx="5039619" cy="6680199"/>
          </a:xfrm>
        </p:spPr>
      </p:pic>
      <p:graphicFrame>
        <p:nvGraphicFramePr>
          <p:cNvPr id="6" name="Table 5"/>
          <p:cNvGraphicFramePr>
            <a:graphicFrameLocks noGrp="1"/>
          </p:cNvGraphicFramePr>
          <p:nvPr>
            <p:extLst>
              <p:ext uri="{D42A27DB-BD31-4B8C-83A1-F6EECF244321}">
                <p14:modId xmlns:p14="http://schemas.microsoft.com/office/powerpoint/2010/main" val="2583201472"/>
              </p:ext>
            </p:extLst>
          </p:nvPr>
        </p:nvGraphicFramePr>
        <p:xfrm>
          <a:off x="494554" y="1582868"/>
          <a:ext cx="5511799" cy="3406140"/>
        </p:xfrm>
        <a:graphic>
          <a:graphicData uri="http://schemas.openxmlformats.org/drawingml/2006/table">
            <a:tbl>
              <a:tblPr/>
              <a:tblGrid>
                <a:gridCol w="526126"/>
                <a:gridCol w="1620135"/>
                <a:gridCol w="3365538"/>
              </a:tblGrid>
              <a:tr h="259900">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dirty="0">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86962">
                <a:tc>
                  <a:txBody>
                    <a:bodyPr/>
                    <a:lstStyle/>
                    <a:p>
                      <a:pPr algn="ctr" fontAlgn="ctr"/>
                      <a:r>
                        <a:rPr lang="en-US" sz="1100" b="1" i="0" u="none" strike="noStrike">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100" b="1" i="0" u="none" strike="noStrike" dirty="0">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86962">
                <a:tc>
                  <a:txBody>
                    <a:bodyPr/>
                    <a:lstStyle/>
                    <a:p>
                      <a:pPr algn="ctr" fontAlgn="ctr"/>
                      <a:r>
                        <a:rPr lang="en-US" sz="1100" b="1" i="0" u="none" strike="noStrike">
                          <a:solidFill>
                            <a:srgbClr val="000000"/>
                          </a:solidFill>
                          <a:effectLst/>
                          <a:latin typeface="Calibri" panose="020F0502020204030204" pitchFamily="34" charset="0"/>
                        </a:rPr>
                        <a:t>GS2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E1B3"/>
                    </a:solidFill>
                  </a:tcPr>
                </a:tc>
                <a:tc>
                  <a:txBody>
                    <a:bodyPr/>
                    <a:lstStyle/>
                    <a:p>
                      <a:pPr algn="l" fontAlgn="ctr"/>
                      <a:r>
                        <a:rPr lang="en-US" sz="1100" b="1" i="0" u="none" strike="noStrike">
                          <a:solidFill>
                            <a:srgbClr val="000000"/>
                          </a:solidFill>
                          <a:effectLst/>
                          <a:latin typeface="Calibri" panose="020F0502020204030204" pitchFamily="34" charset="0"/>
                        </a:rPr>
                        <a:t>Moderate Load, Dry Climate Grass-Shrub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GS2 is grass and shrubs </a:t>
                      </a:r>
                      <a:r>
                        <a:rPr lang="en-US" sz="1100" b="1" i="0" u="none" strike="noStrike" dirty="0" smtClean="0">
                          <a:solidFill>
                            <a:srgbClr val="000000"/>
                          </a:solidFill>
                          <a:effectLst/>
                          <a:latin typeface="Calibri" panose="020F0502020204030204" pitchFamily="34" charset="0"/>
                        </a:rPr>
                        <a:t>combined.</a:t>
                      </a:r>
                      <a:r>
                        <a:rPr lang="en-US" sz="1100" b="1" i="0" u="none" strike="noStrike" baseline="0" dirty="0" smtClean="0">
                          <a:solidFill>
                            <a:srgbClr val="000000"/>
                          </a:solidFill>
                          <a:effectLst/>
                          <a:latin typeface="Calibri" panose="020F0502020204030204" pitchFamily="34" charset="0"/>
                        </a:rPr>
                        <a:t> </a:t>
                      </a:r>
                      <a:r>
                        <a:rPr lang="en-US" sz="1100" b="1" i="0" u="none" strike="noStrike" dirty="0" smtClean="0">
                          <a:solidFill>
                            <a:srgbClr val="000000"/>
                          </a:solidFill>
                          <a:effectLst/>
                          <a:latin typeface="Calibri" panose="020F0502020204030204" pitchFamily="34" charset="0"/>
                        </a:rPr>
                        <a:t>Shrubs </a:t>
                      </a:r>
                      <a:r>
                        <a:rPr lang="en-US" sz="1100" b="1" i="0" u="none" strike="noStrike" dirty="0">
                          <a:solidFill>
                            <a:srgbClr val="000000"/>
                          </a:solidFill>
                          <a:effectLst/>
                          <a:latin typeface="Calibri" panose="020F0502020204030204" pitchFamily="34" charset="0"/>
                        </a:rPr>
                        <a:t>are 1 to 3 feet high, grass load is moderate. Spread rate is high; flame</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14024">
                <a:tc>
                  <a:txBody>
                    <a:bodyPr/>
                    <a:lstStyle/>
                    <a:p>
                      <a:pPr algn="ctr" fontAlgn="ctr"/>
                      <a:r>
                        <a:rPr lang="en-US" sz="110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1"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SH3 is woody shrubs and shrub </a:t>
                      </a:r>
                      <a:r>
                        <a:rPr lang="en-US" sz="1100" b="1" i="0" u="none" strike="noStrike" dirty="0" smtClean="0">
                          <a:solidFill>
                            <a:srgbClr val="000000"/>
                          </a:solidFill>
                          <a:effectLst/>
                          <a:latin typeface="Calibri" panose="020F0502020204030204" pitchFamily="34" charset="0"/>
                        </a:rPr>
                        <a:t>litter. Moderate </a:t>
                      </a:r>
                      <a:r>
                        <a:rPr lang="en-US" sz="1100" b="1" i="0" u="none" strike="noStrike" dirty="0">
                          <a:solidFill>
                            <a:srgbClr val="000000"/>
                          </a:solidFill>
                          <a:effectLst/>
                          <a:latin typeface="Calibri" panose="020F0502020204030204" pitchFamily="34" charset="0"/>
                        </a:rPr>
                        <a:t>shrub load, possibly with pine overstory or herbaceous fuel, fuel bed depth</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86962">
                <a:tc>
                  <a:txBody>
                    <a:bodyPr/>
                    <a:lstStyle/>
                    <a:p>
                      <a:pPr algn="ctr" fontAlgn="ctr"/>
                      <a:r>
                        <a:rPr lang="en-US" sz="1100" b="1"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100" b="1"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32838">
                <a:tc>
                  <a:txBody>
                    <a:bodyPr/>
                    <a:lstStyle/>
                    <a:p>
                      <a:pPr algn="ctr" fontAlgn="ctr"/>
                      <a:r>
                        <a:rPr lang="en-US" sz="11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100" b="1" i="0" u="none" strike="noStrike" dirty="0" smtClean="0">
                          <a:solidFill>
                            <a:srgbClr val="000000"/>
                          </a:solidFill>
                          <a:effectLst/>
                          <a:latin typeface="Calibri" panose="020F0502020204030204" pitchFamily="34" charset="0"/>
                        </a:rPr>
                        <a:t>Non-burnable </a:t>
                      </a:r>
                      <a:r>
                        <a:rPr lang="en-US" sz="1100" b="1" i="0" u="none" strike="noStrike" dirty="0">
                          <a:solidFill>
                            <a:srgbClr val="000000"/>
                          </a:solidFill>
                          <a:effectLst/>
                          <a:latin typeface="Calibri" panose="020F0502020204030204" pitchFamily="34" charset="0"/>
                        </a:rPr>
                        <a:t>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32838">
                <a:tc>
                  <a:txBody>
                    <a:bodyPr/>
                    <a:lstStyle/>
                    <a:p>
                      <a:pPr algn="ctr" fontAlgn="ctr"/>
                      <a:r>
                        <a:rPr lang="en-US" sz="1100" b="1" i="0" u="none" strike="noStrike">
                          <a:solidFill>
                            <a:srgbClr val="000000"/>
                          </a:solidFill>
                          <a:effectLst/>
                          <a:latin typeface="Calibri" panose="020F0502020204030204" pitchFamily="34" charset="0"/>
                        </a:rPr>
                        <a:t>NB9</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1" i="0" u="none" strike="noStrike" dirty="0" smtClean="0">
                          <a:solidFill>
                            <a:srgbClr val="000000"/>
                          </a:solidFill>
                          <a:effectLst/>
                          <a:latin typeface="Calibri" panose="020F0502020204030204" pitchFamily="34" charset="0"/>
                        </a:rPr>
                        <a:t>Non-burnable </a:t>
                      </a:r>
                      <a:r>
                        <a:rPr lang="en-US" sz="1100" b="1" i="0" u="none" strike="noStrike" dirty="0">
                          <a:solidFill>
                            <a:srgbClr val="000000"/>
                          </a:solidFill>
                          <a:effectLst/>
                          <a:latin typeface="Calibri" panose="020F0502020204030204" pitchFamily="34" charset="0"/>
                        </a:rPr>
                        <a:t>Beach / Rock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Will not burn, no </a:t>
                      </a:r>
                      <a:r>
                        <a:rPr lang="en-US" sz="1100" b="1" i="0" u="none" strike="noStrike" dirty="0" smtClean="0">
                          <a:solidFill>
                            <a:srgbClr val="000000"/>
                          </a:solidFill>
                          <a:effectLst/>
                          <a:latin typeface="Calibri" panose="020F0502020204030204" pitchFamily="34" charset="0"/>
                        </a:rPr>
                        <a:t>continuous</a:t>
                      </a:r>
                      <a:r>
                        <a:rPr lang="en-US" sz="1100" b="1" i="0" u="none" strike="noStrike" baseline="0" dirty="0" smtClean="0">
                          <a:solidFill>
                            <a:srgbClr val="000000"/>
                          </a:solidFill>
                          <a:effectLst/>
                          <a:latin typeface="Calibri" panose="020F0502020204030204" pitchFamily="34" charset="0"/>
                        </a:rPr>
                        <a:t> </a:t>
                      </a:r>
                      <a:r>
                        <a:rPr lang="en-US" sz="1100" b="1" i="0" u="none" strike="noStrike" dirty="0" smtClean="0">
                          <a:solidFill>
                            <a:srgbClr val="000000"/>
                          </a:solidFill>
                          <a:effectLst/>
                          <a:latin typeface="Calibri" panose="020F0502020204030204" pitchFamily="34" charset="0"/>
                        </a:rPr>
                        <a:t>fuel</a:t>
                      </a:r>
                      <a:r>
                        <a:rPr lang="en-US" sz="1100" b="1"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3473818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244" y="266513"/>
            <a:ext cx="2953871" cy="1325563"/>
          </a:xfrm>
        </p:spPr>
        <p:txBody>
          <a:bodyPr>
            <a:normAutofit/>
          </a:bodyPr>
          <a:lstStyle/>
          <a:p>
            <a:r>
              <a:rPr lang="en-US" sz="3600" dirty="0" smtClean="0"/>
              <a:t>F63 / TOWN / F17 / </a:t>
            </a:r>
            <a:r>
              <a:rPr lang="en-US" sz="3600" dirty="0" smtClean="0"/>
              <a:t>F10 / F26</a:t>
            </a:r>
            <a:endParaRPr lang="en-US" sz="3600" dirty="0"/>
          </a:p>
        </p:txBody>
      </p:sp>
      <p:pic>
        <p:nvPicPr>
          <p:cNvPr id="5" name="Content Placeholder 4"/>
          <p:cNvPicPr>
            <a:picLocks noGrp="1" noChangeAspect="1"/>
          </p:cNvPicPr>
          <p:nvPr>
            <p:ph idx="1"/>
          </p:nvPr>
        </p:nvPicPr>
        <p:blipFill>
          <a:blip r:embed="rId2"/>
          <a:stretch>
            <a:fillRect/>
          </a:stretch>
        </p:blipFill>
        <p:spPr>
          <a:xfrm>
            <a:off x="4469921" y="266513"/>
            <a:ext cx="7411992" cy="5622647"/>
          </a:xfrm>
          <a:prstGeom prst="rect">
            <a:avLst/>
          </a:prstGeom>
          <a:ln w="19050">
            <a:solidFill>
              <a:schemeClr val="tx1"/>
            </a:solidFill>
          </a:ln>
        </p:spPr>
      </p:pic>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1011331" y="1421466"/>
            <a:ext cx="1581150" cy="120015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1239136121"/>
              </p:ext>
            </p:extLst>
          </p:nvPr>
        </p:nvGraphicFramePr>
        <p:xfrm>
          <a:off x="228600" y="2747029"/>
          <a:ext cx="4038600" cy="3363631"/>
        </p:xfrm>
        <a:graphic>
          <a:graphicData uri="http://schemas.openxmlformats.org/drawingml/2006/table">
            <a:tbl>
              <a:tblPr/>
              <a:tblGrid>
                <a:gridCol w="449649"/>
                <a:gridCol w="1122958"/>
                <a:gridCol w="2465993"/>
              </a:tblGrid>
              <a:tr h="612811">
                <a:tc>
                  <a:txBody>
                    <a:bodyPr/>
                    <a:lstStyle/>
                    <a:p>
                      <a:pPr algn="ctr" rtl="0"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n-US" sz="11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952510">
                <a:tc>
                  <a:txBody>
                    <a:bodyPr/>
                    <a:lstStyle/>
                    <a:p>
                      <a:pPr algn="ctr" fontAlgn="ctr"/>
                      <a:r>
                        <a:rPr lang="en-US" sz="1050" b="1" i="0" u="none" strike="noStrike" dirty="0">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050" b="1" i="0" u="none" strike="noStrike" dirty="0">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SH3 is woody shrubs and shrub litter</a:t>
                      </a:r>
                      <a:r>
                        <a:rPr lang="en-US" sz="1050" b="1" i="0" u="none" strike="noStrike" dirty="0" smtClean="0">
                          <a:solidFill>
                            <a:srgbClr val="000000"/>
                          </a:solidFill>
                          <a:effectLst/>
                          <a:latin typeface="Calibri" panose="020F0502020204030204" pitchFamily="34" charset="0"/>
                        </a:rPr>
                        <a:t>. Moderate </a:t>
                      </a:r>
                      <a:r>
                        <a:rPr lang="en-US" sz="1050" b="1" i="0" u="none" strike="noStrike" dirty="0">
                          <a:solidFill>
                            <a:srgbClr val="000000"/>
                          </a:solidFill>
                          <a:effectLst/>
                          <a:latin typeface="Calibri" panose="020F0502020204030204" pitchFamily="34" charset="0"/>
                        </a:rPr>
                        <a:t>shrub load, possibly with </a:t>
                      </a:r>
                      <a:r>
                        <a:rPr lang="en-US" sz="1050" b="0" i="0" u="none" strike="noStrike" dirty="0">
                          <a:solidFill>
                            <a:srgbClr val="000000"/>
                          </a:solidFill>
                          <a:effectLst/>
                          <a:latin typeface="Calibri" panose="020F0502020204030204" pitchFamily="34" charset="0"/>
                        </a:rPr>
                        <a:t>pine </a:t>
                      </a:r>
                      <a:r>
                        <a:rPr lang="en-US" sz="1050" b="0" i="0" u="none" strike="noStrike" dirty="0" smtClean="0">
                          <a:solidFill>
                            <a:srgbClr val="000000"/>
                          </a:solidFill>
                          <a:effectLst/>
                          <a:latin typeface="Calibri" panose="020F0502020204030204" pitchFamily="34" charset="0"/>
                        </a:rPr>
                        <a:t>over story </a:t>
                      </a:r>
                      <a:r>
                        <a:rPr lang="en-US" sz="1050" b="0" i="0" u="none" strike="noStrike" dirty="0">
                          <a:solidFill>
                            <a:srgbClr val="000000"/>
                          </a:solidFill>
                          <a:effectLst/>
                          <a:latin typeface="Calibri" panose="020F0502020204030204" pitchFamily="34" charset="0"/>
                        </a:rPr>
                        <a:t>or herbaceous fuel, f</a:t>
                      </a:r>
                      <a:r>
                        <a:rPr lang="en-US" sz="1050" b="1" i="0" u="none" strike="noStrike" dirty="0">
                          <a:solidFill>
                            <a:srgbClr val="000000"/>
                          </a:solidFill>
                          <a:effectLst/>
                          <a:latin typeface="Calibri" panose="020F0502020204030204" pitchFamily="34" charset="0"/>
                        </a:rPr>
                        <a:t>uel bed depth</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7394">
                <a:tc>
                  <a:txBody>
                    <a:bodyPr/>
                    <a:lstStyle/>
                    <a:p>
                      <a:pPr algn="ctr" fontAlgn="ctr"/>
                      <a:r>
                        <a:rPr lang="en-US" sz="1050" b="1"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050" b="1"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SH6 is woody shrubs and shrub litter. Dense shrubs, little or no herbaceous fuel, </a:t>
                      </a:r>
                      <a:r>
                        <a:rPr lang="en-US" sz="1050" b="1" i="0" u="none" strike="noStrike" dirty="0" smtClean="0">
                          <a:solidFill>
                            <a:srgbClr val="000000"/>
                          </a:solidFill>
                          <a:effectLst/>
                          <a:latin typeface="Calibri" panose="020F0502020204030204" pitchFamily="34" charset="0"/>
                        </a:rPr>
                        <a:t>fuel bed </a:t>
                      </a:r>
                      <a:r>
                        <a:rPr lang="en-US" sz="1050" b="1" i="0" u="none" strike="noStrike" dirty="0">
                          <a:solidFill>
                            <a:srgbClr val="000000"/>
                          </a:solidFill>
                          <a:effectLst/>
                          <a:latin typeface="Calibri" panose="020F0502020204030204" pitchFamily="34" charset="0"/>
                        </a:rPr>
                        <a:t>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7394">
                <a:tc>
                  <a:txBody>
                    <a:bodyPr/>
                    <a:lstStyle/>
                    <a:p>
                      <a:pPr algn="ctr" rtl="0" fontAlgn="ctr"/>
                      <a:r>
                        <a:rPr lang="en-US" sz="105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rtl="0" fontAlgn="ctr"/>
                      <a:r>
                        <a:rPr lang="en-US" sz="105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105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22278">
                <a:tc>
                  <a:txBody>
                    <a:bodyPr/>
                    <a:lstStyle/>
                    <a:p>
                      <a:pPr algn="ctr" fontAlgn="ctr"/>
                      <a:r>
                        <a:rPr lang="en-US" sz="1050" b="1"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050" b="1"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290571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1739" y="2332821"/>
            <a:ext cx="2981446" cy="1325563"/>
          </a:xfrm>
        </p:spPr>
        <p:txBody>
          <a:bodyPr>
            <a:normAutofit fontScale="90000"/>
          </a:bodyPr>
          <a:lstStyle/>
          <a:p>
            <a:pPr algn="ctr"/>
            <a:r>
              <a:rPr lang="en-US" dirty="0" smtClean="0"/>
              <a:t>MIDDLE FARMS POND AND TREASURE POND PARCELS</a:t>
            </a:r>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9858" y="134466"/>
            <a:ext cx="4490977" cy="6547087"/>
          </a:xfrm>
        </p:spPr>
      </p:pic>
    </p:spTree>
    <p:extLst>
      <p:ext uri="{BB962C8B-B14F-4D97-AF65-F5344CB8AC3E}">
        <p14:creationId xmlns:p14="http://schemas.microsoft.com/office/powerpoint/2010/main" val="835585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176" y="0"/>
            <a:ext cx="4708585" cy="1325563"/>
          </a:xfrm>
        </p:spPr>
        <p:txBody>
          <a:bodyPr>
            <a:normAutofit/>
          </a:bodyPr>
          <a:lstStyle/>
          <a:p>
            <a:r>
              <a:rPr lang="en-US" sz="3600" dirty="0" smtClean="0"/>
              <a:t>Middle Farms South</a:t>
            </a:r>
            <a:r>
              <a:rPr lang="en-US" dirty="0" smtClean="0"/>
              <a:t/>
            </a:r>
            <a:br>
              <a:rPr lang="en-US" dirty="0" smtClean="0"/>
            </a:br>
            <a:r>
              <a:rPr lang="en-US" sz="2400" dirty="0" smtClean="0"/>
              <a:t>Parcels F19 / F20 / F35b / E01 / E03</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44127" y="0"/>
            <a:ext cx="5050106" cy="6694098"/>
          </a:xfrm>
        </p:spPr>
      </p:pic>
      <p:graphicFrame>
        <p:nvGraphicFramePr>
          <p:cNvPr id="5" name="Table 4"/>
          <p:cNvGraphicFramePr>
            <a:graphicFrameLocks noGrp="1"/>
          </p:cNvGraphicFramePr>
          <p:nvPr>
            <p:extLst>
              <p:ext uri="{D42A27DB-BD31-4B8C-83A1-F6EECF244321}">
                <p14:modId xmlns:p14="http://schemas.microsoft.com/office/powerpoint/2010/main" val="466490159"/>
              </p:ext>
            </p:extLst>
          </p:nvPr>
        </p:nvGraphicFramePr>
        <p:xfrm>
          <a:off x="281406" y="1242203"/>
          <a:ext cx="5936411" cy="4922520"/>
        </p:xfrm>
        <a:graphic>
          <a:graphicData uri="http://schemas.openxmlformats.org/drawingml/2006/table">
            <a:tbl>
              <a:tblPr/>
              <a:tblGrid>
                <a:gridCol w="566657"/>
                <a:gridCol w="1744945"/>
                <a:gridCol w="3624809"/>
              </a:tblGrid>
              <a:tr h="119518">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39035">
                <a:tc>
                  <a:txBody>
                    <a:bodyPr/>
                    <a:lstStyle/>
                    <a:p>
                      <a:pPr algn="ctr" fontAlgn="ctr"/>
                      <a:r>
                        <a:rPr lang="en-US" sz="1100" b="0" i="0" u="none" strike="noStrike">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100" b="0" i="0" u="none" strike="noStrike">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39035">
                <a:tc>
                  <a:txBody>
                    <a:bodyPr/>
                    <a:lstStyle/>
                    <a:p>
                      <a:pPr algn="ctr" fontAlgn="ctr"/>
                      <a:r>
                        <a:rPr lang="en-US" sz="1100" b="0" i="0" u="none" strike="noStrike">
                          <a:solidFill>
                            <a:srgbClr val="000000"/>
                          </a:solidFill>
                          <a:effectLst/>
                          <a:latin typeface="Calibri" panose="020F0502020204030204" pitchFamily="34" charset="0"/>
                        </a:rPr>
                        <a:t>GR6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21"/>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GR6 is continuous humid-climate grass.</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58553">
                <a:tc>
                  <a:txBody>
                    <a:bodyPr/>
                    <a:lstStyle/>
                    <a:p>
                      <a:pPr algn="ctr" fontAlgn="ctr"/>
                      <a:r>
                        <a:rPr lang="en-US" sz="1100" b="0" i="0" u="none" strike="noStrike">
                          <a:solidFill>
                            <a:srgbClr val="000000"/>
                          </a:solidFill>
                          <a:effectLst/>
                          <a:latin typeface="Calibri" panose="020F0502020204030204" pitchFamily="34" charset="0"/>
                        </a:rPr>
                        <a:t>GS3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975B"/>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Grass-Shrub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GS3 is grass and shrubs combined. Moderate grass/shrub load, average grass/shrub depth less than 2 feet. Spread rateis high; flame length moderate. Moisture of extinction is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58553">
                <a:tc>
                  <a:txBody>
                    <a:bodyPr/>
                    <a:lstStyle/>
                    <a:p>
                      <a:pPr algn="ctr" fontAlgn="ctr"/>
                      <a:r>
                        <a:rPr lang="en-US" sz="1100" b="0" i="0" u="none" strike="noStrike">
                          <a:solidFill>
                            <a:srgbClr val="000000"/>
                          </a:solidFill>
                          <a:effectLst/>
                          <a:latin typeface="Calibri" panose="020F0502020204030204" pitchFamily="34" charset="0"/>
                        </a:rPr>
                        <a:t>GR8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100" b="0" i="0" u="none" strike="noStrike">
                          <a:solidFill>
                            <a:srgbClr val="000000"/>
                          </a:solidFill>
                          <a:effectLst/>
                          <a:latin typeface="Calibri" panose="020F0502020204030204" pitchFamily="34" charset="0"/>
                        </a:rPr>
                        <a:t>High Load, Very Coarse,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GR8 is continuous, very coarse, humid-</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climate grass. Load and depth are greater than GR6. Spread rate and flame length</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can be extreme if grass is fully cured. This fuel here is Phragmities.</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39035">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58553">
                <a:tc>
                  <a:txBody>
                    <a:bodyPr/>
                    <a:lstStyle/>
                    <a:p>
                      <a:pPr algn="ctr" fontAlgn="ctr"/>
                      <a:r>
                        <a:rPr lang="en-US" sz="11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SH3 is woody shrubs and shrub </a:t>
                      </a:r>
                      <a:r>
                        <a:rPr lang="en-US" sz="1100" b="0" i="0" u="none" strike="noStrike" dirty="0" err="1">
                          <a:solidFill>
                            <a:srgbClr val="000000"/>
                          </a:solidFill>
                          <a:effectLst/>
                          <a:latin typeface="Calibri" panose="020F0502020204030204" pitchFamily="34" charset="0"/>
                        </a:rPr>
                        <a:t>litter.Moderate</a:t>
                      </a:r>
                      <a:r>
                        <a:rPr lang="en-US" sz="1100" b="0" i="0" u="none" strike="noStrike" dirty="0">
                          <a:solidFill>
                            <a:srgbClr val="000000"/>
                          </a:solidFill>
                          <a:effectLst/>
                          <a:latin typeface="Calibri" panose="020F0502020204030204" pitchFamily="34" charset="0"/>
                        </a:rPr>
                        <a:t> shrub load, possibly with pine overstory or herbaceous fuel,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58553">
                <a:tc>
                  <a:txBody>
                    <a:bodyPr/>
                    <a:lstStyle/>
                    <a:p>
                      <a:pPr algn="ctr" fontAlgn="ctr"/>
                      <a:r>
                        <a:rPr lang="en-US" sz="11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SH4 is woody shrubs and shrub litter.</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Low to moderate shrub and litter load, possibly with pine overstory,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8921704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939506" cy="1325563"/>
          </a:xfrm>
        </p:spPr>
        <p:txBody>
          <a:bodyPr>
            <a:normAutofit fontScale="90000"/>
          </a:bodyPr>
          <a:lstStyle/>
          <a:p>
            <a:r>
              <a:rPr lang="en-US" dirty="0" smtClean="0"/>
              <a:t>F35b </a:t>
            </a:r>
            <a:r>
              <a:rPr lang="en-US" sz="2700" dirty="0" smtClean="0"/>
              <a:t>Middle Farms North</a:t>
            </a:r>
            <a:endParaRPr lang="en-US" sz="27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17956" y="138973"/>
            <a:ext cx="5068912" cy="6719027"/>
          </a:xfrm>
        </p:spPr>
      </p:pic>
      <p:graphicFrame>
        <p:nvGraphicFramePr>
          <p:cNvPr id="6" name="Table 5"/>
          <p:cNvGraphicFramePr>
            <a:graphicFrameLocks noGrp="1"/>
          </p:cNvGraphicFramePr>
          <p:nvPr>
            <p:extLst>
              <p:ext uri="{D42A27DB-BD31-4B8C-83A1-F6EECF244321}">
                <p14:modId xmlns:p14="http://schemas.microsoft.com/office/powerpoint/2010/main" val="3098706748"/>
              </p:ext>
            </p:extLst>
          </p:nvPr>
        </p:nvGraphicFramePr>
        <p:xfrm>
          <a:off x="715993" y="2437696"/>
          <a:ext cx="5193101" cy="2669141"/>
        </p:xfrm>
        <a:graphic>
          <a:graphicData uri="http://schemas.openxmlformats.org/drawingml/2006/table">
            <a:tbl>
              <a:tblPr/>
              <a:tblGrid>
                <a:gridCol w="526211"/>
                <a:gridCol w="1495951"/>
                <a:gridCol w="3170939"/>
              </a:tblGrid>
              <a:tr h="674339">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997401">
                <a:tc>
                  <a:txBody>
                    <a:bodyPr/>
                    <a:lstStyle/>
                    <a:p>
                      <a:pPr algn="ctr" fontAlgn="ctr"/>
                      <a:r>
                        <a:rPr lang="en-US" sz="1100" b="0" i="0" u="none" strike="noStrike">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100" b="0" i="0" u="none" strike="noStrike">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997401">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8315986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13" y="365125"/>
            <a:ext cx="2979159" cy="1325563"/>
          </a:xfrm>
        </p:spPr>
        <p:txBody>
          <a:bodyPr>
            <a:noAutofit/>
          </a:bodyPr>
          <a:lstStyle/>
          <a:p>
            <a:r>
              <a:rPr lang="en-US" sz="3200" dirty="0" smtClean="0"/>
              <a:t>F38 / F38b / F03</a:t>
            </a:r>
            <a:endParaRPr lang="en-US"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12072" y="16308"/>
            <a:ext cx="8943128" cy="6746801"/>
          </a:xfrm>
        </p:spPr>
      </p:pic>
      <p:graphicFrame>
        <p:nvGraphicFramePr>
          <p:cNvPr id="5" name="Table 4"/>
          <p:cNvGraphicFramePr>
            <a:graphicFrameLocks noGrp="1"/>
          </p:cNvGraphicFramePr>
          <p:nvPr>
            <p:extLst>
              <p:ext uri="{D42A27DB-BD31-4B8C-83A1-F6EECF244321}">
                <p14:modId xmlns:p14="http://schemas.microsoft.com/office/powerpoint/2010/main" val="121483362"/>
              </p:ext>
            </p:extLst>
          </p:nvPr>
        </p:nvGraphicFramePr>
        <p:xfrm>
          <a:off x="86265" y="1353713"/>
          <a:ext cx="4013295" cy="3942187"/>
        </p:xfrm>
        <a:graphic>
          <a:graphicData uri="http://schemas.openxmlformats.org/drawingml/2006/table">
            <a:tbl>
              <a:tblPr/>
              <a:tblGrid>
                <a:gridCol w="409324"/>
                <a:gridCol w="1061951"/>
                <a:gridCol w="2542020"/>
              </a:tblGrid>
              <a:tr h="264572">
                <a:tc>
                  <a:txBody>
                    <a:bodyPr/>
                    <a:lstStyle/>
                    <a:p>
                      <a:pPr algn="ctr" fontAlgn="b"/>
                      <a:r>
                        <a:rPr lang="en-US" sz="10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1" i="0" u="sng" strike="noStrike" dirty="0">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47629">
                <a:tc>
                  <a:txBody>
                    <a:bodyPr/>
                    <a:lstStyle/>
                    <a:p>
                      <a:pPr algn="ctr" fontAlgn="ctr"/>
                      <a:r>
                        <a:rPr lang="en-US" sz="1050" b="1" i="0" u="none" strike="noStrike">
                          <a:solidFill>
                            <a:srgbClr val="000000"/>
                          </a:solidFill>
                          <a:effectLst/>
                          <a:latin typeface="Calibri" panose="020F0502020204030204" pitchFamily="34" charset="0"/>
                        </a:rPr>
                        <a:t>GS2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E1B3"/>
                    </a:solidFill>
                  </a:tcPr>
                </a:tc>
                <a:tc>
                  <a:txBody>
                    <a:bodyPr/>
                    <a:lstStyle/>
                    <a:p>
                      <a:pPr algn="l" fontAlgn="ctr"/>
                      <a:r>
                        <a:rPr lang="en-US" sz="1050" b="1" i="0" u="none" strike="noStrike" dirty="0">
                          <a:solidFill>
                            <a:srgbClr val="000000"/>
                          </a:solidFill>
                          <a:effectLst/>
                          <a:latin typeface="Calibri" panose="020F0502020204030204" pitchFamily="34" charset="0"/>
                        </a:rPr>
                        <a:t>Moderate Load, Dry Climate Grass-Shrub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GS2 is grass and shrubs </a:t>
                      </a:r>
                      <a:r>
                        <a:rPr lang="en-US" sz="1050" b="1" i="0" u="none" strike="noStrike" dirty="0" smtClean="0">
                          <a:solidFill>
                            <a:srgbClr val="000000"/>
                          </a:solidFill>
                          <a:effectLst/>
                          <a:latin typeface="Calibri" panose="020F0502020204030204" pitchFamily="34" charset="0"/>
                        </a:rPr>
                        <a:t>combined.</a:t>
                      </a:r>
                      <a:r>
                        <a:rPr lang="en-US" sz="1050" b="1" i="0" u="none" strike="noStrike" baseline="0" dirty="0" smtClean="0">
                          <a:solidFill>
                            <a:srgbClr val="000000"/>
                          </a:solidFill>
                          <a:effectLst/>
                          <a:latin typeface="Calibri" panose="020F0502020204030204" pitchFamily="34" charset="0"/>
                        </a:rPr>
                        <a:t> </a:t>
                      </a:r>
                      <a:r>
                        <a:rPr lang="en-US" sz="1050" b="1" i="0" u="none" strike="noStrike" dirty="0" smtClean="0">
                          <a:solidFill>
                            <a:srgbClr val="000000"/>
                          </a:solidFill>
                          <a:effectLst/>
                          <a:latin typeface="Calibri" panose="020F0502020204030204" pitchFamily="34" charset="0"/>
                        </a:rPr>
                        <a:t>Shrubs </a:t>
                      </a:r>
                      <a:r>
                        <a:rPr lang="en-US" sz="1050" b="1" i="0" u="none" strike="noStrike" dirty="0">
                          <a:solidFill>
                            <a:srgbClr val="000000"/>
                          </a:solidFill>
                          <a:effectLst/>
                          <a:latin typeface="Calibri" panose="020F0502020204030204" pitchFamily="34" charset="0"/>
                        </a:rPr>
                        <a:t>are 1 to 3 feet high, grass load is moderate. Spread rate is high; flame</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51750">
                <a:tc>
                  <a:txBody>
                    <a:bodyPr/>
                    <a:lstStyle/>
                    <a:p>
                      <a:pPr algn="ctr" fontAlgn="ctr"/>
                      <a:r>
                        <a:rPr lang="en-US" sz="1050" b="1" i="0" u="none" strike="noStrike">
                          <a:solidFill>
                            <a:srgbClr val="000000"/>
                          </a:solidFill>
                          <a:effectLst/>
                          <a:latin typeface="Calibri" panose="020F0502020204030204" pitchFamily="34" charset="0"/>
                        </a:rPr>
                        <a:t>GR8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050" b="1" i="0" u="none" strike="noStrike">
                          <a:solidFill>
                            <a:srgbClr val="000000"/>
                          </a:solidFill>
                          <a:effectLst/>
                          <a:latin typeface="Calibri" panose="020F0502020204030204" pitchFamily="34" charset="0"/>
                        </a:rPr>
                        <a:t>High Load, Very Coarse,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GR8 is continuous, very coarse, humid-</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climate grass. Load and depth are greater than GR6. Spread rate and flame length</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can be extreme if grass is fully cured</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80810">
                <a:tc>
                  <a:txBody>
                    <a:bodyPr/>
                    <a:lstStyle/>
                    <a:p>
                      <a:pPr algn="ctr" fontAlgn="ctr"/>
                      <a:r>
                        <a:rPr lang="en-US" sz="1050" b="1"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050" b="1"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SH4 is woody shrubs and shrub litter.</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Low to moderate shrub and litter load, possibly with pine overstory, fuel bed depth</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18927">
                <a:tc>
                  <a:txBody>
                    <a:bodyPr/>
                    <a:lstStyle/>
                    <a:p>
                      <a:pPr algn="ctr" fontAlgn="ctr"/>
                      <a:r>
                        <a:rPr lang="en-US" sz="1050" b="1"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050" b="1"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64572">
                <a:tc>
                  <a:txBody>
                    <a:bodyPr/>
                    <a:lstStyle/>
                    <a:p>
                      <a:pPr algn="ctr" fontAlgn="ctr"/>
                      <a:r>
                        <a:rPr lang="en-US" sz="1050" b="1" i="0" u="none" strike="noStrike">
                          <a:solidFill>
                            <a:srgbClr val="000000"/>
                          </a:solidFill>
                          <a:effectLst/>
                          <a:latin typeface="Calibri" panose="020F0502020204030204" pitchFamily="34" charset="0"/>
                        </a:rPr>
                        <a:t>NB9</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050" b="1" i="0" u="none" strike="noStrike">
                          <a:solidFill>
                            <a:srgbClr val="000000"/>
                          </a:solidFill>
                          <a:effectLst/>
                          <a:latin typeface="Calibri" panose="020F0502020204030204" pitchFamily="34" charset="0"/>
                        </a:rPr>
                        <a:t>Nonburnable Beach / Rock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Will not burn, no fuel.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4349473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605068" cy="1325563"/>
          </a:xfrm>
        </p:spPr>
        <p:txBody>
          <a:bodyPr>
            <a:normAutofit/>
          </a:bodyPr>
          <a:lstStyle/>
          <a:p>
            <a:r>
              <a:rPr lang="en-US" dirty="0" smtClean="0"/>
              <a:t>F11 / F09 / F24 / E01</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19880" y="196146"/>
            <a:ext cx="5025780" cy="6661854"/>
          </a:xfrm>
        </p:spPr>
      </p:pic>
      <p:graphicFrame>
        <p:nvGraphicFramePr>
          <p:cNvPr id="5" name="Table 4"/>
          <p:cNvGraphicFramePr>
            <a:graphicFrameLocks noGrp="1"/>
          </p:cNvGraphicFramePr>
          <p:nvPr>
            <p:extLst>
              <p:ext uri="{D42A27DB-BD31-4B8C-83A1-F6EECF244321}">
                <p14:modId xmlns:p14="http://schemas.microsoft.com/office/powerpoint/2010/main" val="2425380295"/>
              </p:ext>
            </p:extLst>
          </p:nvPr>
        </p:nvGraphicFramePr>
        <p:xfrm>
          <a:off x="838200" y="2231389"/>
          <a:ext cx="5408762" cy="2591367"/>
        </p:xfrm>
        <a:graphic>
          <a:graphicData uri="http://schemas.openxmlformats.org/drawingml/2006/table">
            <a:tbl>
              <a:tblPr/>
              <a:tblGrid>
                <a:gridCol w="516291"/>
                <a:gridCol w="1589848"/>
                <a:gridCol w="3302623"/>
              </a:tblGrid>
              <a:tr h="206307">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12615">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18922">
                <a:tc>
                  <a:txBody>
                    <a:bodyPr/>
                    <a:lstStyle/>
                    <a:p>
                      <a:pPr algn="ctr" fontAlgn="ctr"/>
                      <a:r>
                        <a:rPr lang="en-US" sz="11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SH4 is woody shrubs and shrub litter.</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Low to moderate shrub and litter load, possibly with pine overstory,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06307">
                <a:tc>
                  <a:txBody>
                    <a:bodyPr/>
                    <a:lstStyle/>
                    <a:p>
                      <a:pPr algn="ctr" fontAlgn="ctr"/>
                      <a:r>
                        <a:rPr lang="en-US" sz="1100" b="0"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0" i="0" u="none" strike="noStrike">
                          <a:solidFill>
                            <a:srgbClr val="000000"/>
                          </a:solidFill>
                          <a:effectLst/>
                          <a:latin typeface="Calibri" panose="020F0502020204030204" pitchFamily="34" charset="0"/>
                        </a:rPr>
                        <a:t>Nonburnable 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06307">
                <a:tc>
                  <a:txBody>
                    <a:bodyPr/>
                    <a:lstStyle/>
                    <a:p>
                      <a:pPr algn="ctr" fontAlgn="ctr"/>
                      <a:r>
                        <a:rPr lang="en-US" sz="1100" b="0"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100" b="0"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06307">
                <a:tc>
                  <a:txBody>
                    <a:bodyPr/>
                    <a:lstStyle/>
                    <a:p>
                      <a:pPr algn="ctr" fontAlgn="ctr"/>
                      <a:r>
                        <a:rPr lang="en-US" sz="11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100" b="0" i="0" u="none" strike="noStrike">
                          <a:solidFill>
                            <a:srgbClr val="000000"/>
                          </a:solidFill>
                          <a:effectLst/>
                          <a:latin typeface="Calibri" panose="020F0502020204030204" pitchFamily="34" charset="0"/>
                        </a:rPr>
                        <a:t>Nonburnable 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409841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80" y="261608"/>
            <a:ext cx="2974675" cy="1325563"/>
          </a:xfrm>
        </p:spPr>
        <p:txBody>
          <a:bodyPr>
            <a:normAutofit/>
          </a:bodyPr>
          <a:lstStyle/>
          <a:p>
            <a:r>
              <a:rPr lang="en-US" dirty="0" smtClean="0"/>
              <a:t>F23 / F05</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20598" y="132841"/>
            <a:ext cx="8571402" cy="6466367"/>
          </a:xfrm>
        </p:spPr>
      </p:pic>
      <p:graphicFrame>
        <p:nvGraphicFramePr>
          <p:cNvPr id="5" name="Table 4"/>
          <p:cNvGraphicFramePr>
            <a:graphicFrameLocks noGrp="1"/>
          </p:cNvGraphicFramePr>
          <p:nvPr>
            <p:extLst>
              <p:ext uri="{D42A27DB-BD31-4B8C-83A1-F6EECF244321}">
                <p14:modId xmlns:p14="http://schemas.microsoft.com/office/powerpoint/2010/main" val="1009554950"/>
              </p:ext>
            </p:extLst>
          </p:nvPr>
        </p:nvGraphicFramePr>
        <p:xfrm>
          <a:off x="113580" y="1587171"/>
          <a:ext cx="4087483" cy="4246114"/>
        </p:xfrm>
        <a:graphic>
          <a:graphicData uri="http://schemas.openxmlformats.org/drawingml/2006/table">
            <a:tbl>
              <a:tblPr/>
              <a:tblGrid>
                <a:gridCol w="328036"/>
                <a:gridCol w="1010142"/>
                <a:gridCol w="2749305"/>
              </a:tblGrid>
              <a:tr h="518991">
                <a:tc>
                  <a:txBody>
                    <a:bodyPr/>
                    <a:lstStyle/>
                    <a:p>
                      <a:pPr algn="ctr" fontAlgn="b"/>
                      <a:r>
                        <a:rPr lang="en-US" sz="8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800" b="1" i="0" u="sng" strike="noStrike" dirty="0">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8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75571">
                <a:tc>
                  <a:txBody>
                    <a:bodyPr/>
                    <a:lstStyle/>
                    <a:p>
                      <a:pPr algn="ctr" fontAlgn="ctr"/>
                      <a:r>
                        <a:rPr lang="en-US" sz="100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00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032150">
                <a:tc>
                  <a:txBody>
                    <a:bodyPr/>
                    <a:lstStyle/>
                    <a:p>
                      <a:pPr algn="ctr" fontAlgn="ctr"/>
                      <a:r>
                        <a:rPr lang="en-US" sz="1000" b="1"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000" b="1"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SH4 is woody shrubs and shrub litter.</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Low to moderate shrub and litter load, possibly with pine overstory, fuel bed depth</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75571">
                <a:tc>
                  <a:txBody>
                    <a:bodyPr/>
                    <a:lstStyle/>
                    <a:p>
                      <a:pPr algn="ctr" fontAlgn="ctr"/>
                      <a:r>
                        <a:rPr lang="en-US" sz="1000" b="1"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000" b="1"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62412">
                <a:tc>
                  <a:txBody>
                    <a:bodyPr/>
                    <a:lstStyle/>
                    <a:p>
                      <a:pPr algn="ctr" fontAlgn="ctr"/>
                      <a:r>
                        <a:rPr lang="en-US" sz="1000" b="1"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000" b="1" i="0" u="none" strike="noStrike">
                          <a:solidFill>
                            <a:srgbClr val="000000"/>
                          </a:solidFill>
                          <a:effectLst/>
                          <a:latin typeface="Calibri" panose="020F0502020204030204" pitchFamily="34" charset="0"/>
                        </a:rPr>
                        <a:t>Nonburnable 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18991">
                <a:tc>
                  <a:txBody>
                    <a:bodyPr/>
                    <a:lstStyle/>
                    <a:p>
                      <a:pPr algn="ctr" fontAlgn="ctr"/>
                      <a:r>
                        <a:rPr lang="en-US" sz="1000" b="1"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000" b="1"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00216">
                <a:tc>
                  <a:txBody>
                    <a:bodyPr/>
                    <a:lstStyle/>
                    <a:p>
                      <a:pPr algn="ctr" fontAlgn="ctr"/>
                      <a:r>
                        <a:rPr lang="en-US" sz="1000" b="1" i="0" u="none" strike="noStrike">
                          <a:solidFill>
                            <a:srgbClr val="000000"/>
                          </a:solidFill>
                          <a:effectLst/>
                          <a:latin typeface="Calibri" panose="020F0502020204030204" pitchFamily="34" charset="0"/>
                        </a:rPr>
                        <a:t>NB9</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000" b="1" i="0" u="none" strike="noStrike">
                          <a:solidFill>
                            <a:srgbClr val="000000"/>
                          </a:solidFill>
                          <a:effectLst/>
                          <a:latin typeface="Calibri" panose="020F0502020204030204" pitchFamily="34" charset="0"/>
                        </a:rPr>
                        <a:t>Nonburnable Beach / Rock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00" b="1" i="0" u="none" strike="noStrike" dirty="0">
                          <a:solidFill>
                            <a:srgbClr val="000000"/>
                          </a:solidFill>
                          <a:effectLst/>
                          <a:latin typeface="Calibri" panose="020F0502020204030204" pitchFamily="34" charset="0"/>
                        </a:rPr>
                        <a:t>Will not burn, no fuel.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20462562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23931" y="133734"/>
            <a:ext cx="9640119" cy="6463835"/>
          </a:xfrm>
        </p:spPr>
      </p:pic>
      <p:sp>
        <p:nvSpPr>
          <p:cNvPr id="2" name="Title 1"/>
          <p:cNvSpPr>
            <a:spLocks noGrp="1"/>
          </p:cNvSpPr>
          <p:nvPr>
            <p:ph type="title"/>
          </p:nvPr>
        </p:nvSpPr>
        <p:spPr>
          <a:xfrm>
            <a:off x="81023" y="133734"/>
            <a:ext cx="2696901" cy="1915088"/>
          </a:xfrm>
        </p:spPr>
        <p:txBody>
          <a:bodyPr>
            <a:noAutofit/>
          </a:bodyPr>
          <a:lstStyle/>
          <a:p>
            <a:pPr algn="ctr"/>
            <a:r>
              <a:rPr lang="en-US" sz="2800" dirty="0" smtClean="0"/>
              <a:t>CHOCOMOUNT</a:t>
            </a:r>
            <a:br>
              <a:rPr lang="en-US" sz="2800" dirty="0" smtClean="0"/>
            </a:br>
            <a:r>
              <a:rPr lang="en-US" sz="2800" dirty="0" smtClean="0"/>
              <a:t>AND COASTAL POND PARCELS</a:t>
            </a:r>
            <a:endParaRPr lang="en-US" sz="2800" dirty="0"/>
          </a:p>
        </p:txBody>
      </p:sp>
    </p:spTree>
    <p:extLst>
      <p:ext uri="{BB962C8B-B14F-4D97-AF65-F5344CB8AC3E}">
        <p14:creationId xmlns:p14="http://schemas.microsoft.com/office/powerpoint/2010/main" val="2971185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499" y="541640"/>
            <a:ext cx="1939506" cy="1325563"/>
          </a:xfrm>
        </p:spPr>
        <p:txBody>
          <a:bodyPr>
            <a:normAutofit/>
          </a:bodyPr>
          <a:lstStyle/>
          <a:p>
            <a:r>
              <a:rPr lang="en-US" dirty="0" smtClean="0"/>
              <a:t>F34</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60645" y="280523"/>
            <a:ext cx="8295565" cy="6258272"/>
          </a:xfrm>
        </p:spPr>
      </p:pic>
      <p:graphicFrame>
        <p:nvGraphicFramePr>
          <p:cNvPr id="6" name="Table 5"/>
          <p:cNvGraphicFramePr>
            <a:graphicFrameLocks noGrp="1"/>
          </p:cNvGraphicFramePr>
          <p:nvPr>
            <p:extLst>
              <p:ext uri="{D42A27DB-BD31-4B8C-83A1-F6EECF244321}">
                <p14:modId xmlns:p14="http://schemas.microsoft.com/office/powerpoint/2010/main" val="1524371514"/>
              </p:ext>
            </p:extLst>
          </p:nvPr>
        </p:nvGraphicFramePr>
        <p:xfrm>
          <a:off x="215660" y="3285302"/>
          <a:ext cx="4175185" cy="2408132"/>
        </p:xfrm>
        <a:graphic>
          <a:graphicData uri="http://schemas.openxmlformats.org/drawingml/2006/table">
            <a:tbl>
              <a:tblPr/>
              <a:tblGrid>
                <a:gridCol w="398539"/>
                <a:gridCol w="1227251"/>
                <a:gridCol w="2549395"/>
              </a:tblGrid>
              <a:tr h="515893">
                <a:tc>
                  <a:txBody>
                    <a:bodyPr/>
                    <a:lstStyle/>
                    <a:p>
                      <a:pPr algn="ctr" fontAlgn="b"/>
                      <a:r>
                        <a:rPr lang="en-US" sz="9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9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9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917564">
                <a:tc>
                  <a:txBody>
                    <a:bodyPr/>
                    <a:lstStyle/>
                    <a:p>
                      <a:pPr algn="ctr" fontAlgn="ctr"/>
                      <a:r>
                        <a:rPr lang="en-US" sz="9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050" b="1" i="0" u="none" strike="noStrike" dirty="0">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58782">
                <a:tc>
                  <a:txBody>
                    <a:bodyPr/>
                    <a:lstStyle/>
                    <a:p>
                      <a:pPr algn="ctr" fontAlgn="ctr"/>
                      <a:r>
                        <a:rPr lang="en-US" sz="900" b="0"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050" b="1" i="0" u="none" strike="noStrike">
                          <a:solidFill>
                            <a:srgbClr val="000000"/>
                          </a:solidFill>
                          <a:effectLst/>
                          <a:latin typeface="Calibri" panose="020F0502020204030204" pitchFamily="34" charset="0"/>
                        </a:rPr>
                        <a:t>Nonburnable 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15893">
                <a:tc>
                  <a:txBody>
                    <a:bodyPr/>
                    <a:lstStyle/>
                    <a:p>
                      <a:pPr algn="ctr" fontAlgn="ctr"/>
                      <a:r>
                        <a:rPr lang="en-US" sz="900" b="0"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050" b="1"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933125" y="2049783"/>
            <a:ext cx="2010056" cy="438211"/>
          </a:xfrm>
          <a:prstGeom prst="rect">
            <a:avLst/>
          </a:prstGeom>
        </p:spPr>
      </p:pic>
    </p:spTree>
    <p:extLst>
      <p:ext uri="{BB962C8B-B14F-4D97-AF65-F5344CB8AC3E}">
        <p14:creationId xmlns:p14="http://schemas.microsoft.com/office/powerpoint/2010/main" val="33930995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2298"/>
            <a:ext cx="3285226" cy="1325563"/>
          </a:xfrm>
        </p:spPr>
        <p:txBody>
          <a:bodyPr>
            <a:normAutofit/>
          </a:bodyPr>
          <a:lstStyle/>
          <a:p>
            <a:r>
              <a:rPr lang="en-US" dirty="0" smtClean="0"/>
              <a:t>F58a / F58b</a:t>
            </a:r>
            <a:endParaRPr lang="en-US" dirty="0"/>
          </a:p>
        </p:txBody>
      </p:sp>
      <p:pic>
        <p:nvPicPr>
          <p:cNvPr id="6" name="Content Placeholder 5"/>
          <p:cNvPicPr>
            <a:picLocks noGrp="1" noChangeAspect="1"/>
          </p:cNvPicPr>
          <p:nvPr>
            <p:ph idx="1"/>
          </p:nvPr>
        </p:nvPicPr>
        <p:blipFill>
          <a:blip r:embed="rId3"/>
          <a:stretch>
            <a:fillRect/>
          </a:stretch>
        </p:blipFill>
        <p:spPr>
          <a:xfrm>
            <a:off x="6765990" y="259838"/>
            <a:ext cx="4803954" cy="6400605"/>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2580036964"/>
              </p:ext>
            </p:extLst>
          </p:nvPr>
        </p:nvGraphicFramePr>
        <p:xfrm>
          <a:off x="838200" y="1869811"/>
          <a:ext cx="5652911" cy="4815840"/>
        </p:xfrm>
        <a:graphic>
          <a:graphicData uri="http://schemas.openxmlformats.org/drawingml/2006/table">
            <a:tbl>
              <a:tblPr/>
              <a:tblGrid>
                <a:gridCol w="679491"/>
                <a:gridCol w="875536"/>
                <a:gridCol w="4097884"/>
              </a:tblGrid>
              <a:tr h="365760">
                <a:tc>
                  <a:txBody>
                    <a:bodyPr/>
                    <a:lstStyle/>
                    <a:p>
                      <a:pPr algn="ctr" rtl="0"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65760">
                <a:tc>
                  <a:txBody>
                    <a:bodyPr/>
                    <a:lstStyle/>
                    <a:p>
                      <a:pPr algn="ctr" rtl="0" fontAlgn="ctr"/>
                      <a:r>
                        <a:rPr lang="en-US" sz="1200" b="0" i="0" u="none" strike="noStrike" dirty="0">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rtl="0" fontAlgn="ctr"/>
                      <a:r>
                        <a:rPr lang="en-US" sz="1200" b="1" i="0" u="none" strike="noStrike" dirty="0">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1200" b="1"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82880">
                <a:tc rowSpan="3">
                  <a:txBody>
                    <a:bodyPr/>
                    <a:lstStyle/>
                    <a:p>
                      <a:pPr algn="ctr" rtl="0" fontAlgn="ctr"/>
                      <a:r>
                        <a:rPr lang="en-US" sz="12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rowSpan="3">
                  <a:txBody>
                    <a:bodyPr/>
                    <a:lstStyle/>
                    <a:p>
                      <a:pPr algn="l" rtl="0" fontAlgn="ctr"/>
                      <a:r>
                        <a:rPr lang="en-US" sz="1200" b="1"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1200" b="1" i="0" u="none" strike="noStrike" dirty="0">
                          <a:solidFill>
                            <a:srgbClr val="000000"/>
                          </a:solidFill>
                          <a:effectLst/>
                          <a:latin typeface="Calibri" panose="020F0502020204030204" pitchFamily="34" charset="0"/>
                        </a:rPr>
                        <a:t>The primary carrier of fire in SH4 is woody shrubs and shrub litter.</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tr>
              <a:tr h="182880">
                <a:tc vMerge="1">
                  <a:txBody>
                    <a:bodyPr/>
                    <a:lstStyle/>
                    <a:p>
                      <a:endParaRPr lang="en-US"/>
                    </a:p>
                  </a:txBody>
                  <a:tcPr/>
                </a:tc>
                <a:tc vMerge="1">
                  <a:txBody>
                    <a:bodyPr/>
                    <a:lstStyle/>
                    <a:p>
                      <a:endParaRPr lang="en-US"/>
                    </a:p>
                  </a:txBody>
                  <a:tcPr/>
                </a:tc>
                <a:tc>
                  <a:txBody>
                    <a:bodyPr/>
                    <a:lstStyle/>
                    <a:p>
                      <a:pPr algn="l" rtl="0" fontAlgn="ctr"/>
                      <a:r>
                        <a:rPr lang="en-US" sz="1200" b="1" i="0" u="none" strike="noStrike" dirty="0">
                          <a:solidFill>
                            <a:srgbClr val="000000"/>
                          </a:solidFill>
                          <a:effectLst/>
                          <a:latin typeface="Calibri" panose="020F0502020204030204" pitchFamily="34" charset="0"/>
                        </a:rPr>
                        <a:t>Low to moderate shrub and litter load, possibly with pine overstory, fuel bed </a:t>
                      </a:r>
                      <a:r>
                        <a:rPr lang="en-US" sz="1200" b="1" i="0" u="none" strike="noStrike" dirty="0" smtClean="0">
                          <a:solidFill>
                            <a:srgbClr val="000000"/>
                          </a:solidFill>
                          <a:effectLst/>
                          <a:latin typeface="Calibri" panose="020F0502020204030204" pitchFamily="34" charset="0"/>
                        </a:rPr>
                        <a:t>depth about 3 feet. Spread rate is high; flame length moderate.</a:t>
                      </a:r>
                      <a:endParaRPr lang="en-US" sz="1200" b="1"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2F2F2"/>
                    </a:solidFill>
                  </a:tcPr>
                </a:tc>
              </a:tr>
              <a:tr h="182880">
                <a:tc vMerge="1">
                  <a:txBody>
                    <a:bodyPr/>
                    <a:lstStyle/>
                    <a:p>
                      <a:endParaRPr lang="en-US"/>
                    </a:p>
                  </a:txBody>
                  <a:tcPr/>
                </a:tc>
                <a:tc vMerge="1">
                  <a:txBody>
                    <a:bodyPr/>
                    <a:lstStyle/>
                    <a:p>
                      <a:endParaRPr lang="en-US"/>
                    </a:p>
                  </a:txBody>
                  <a:tcPr/>
                </a:tc>
                <a:tc>
                  <a:txBody>
                    <a:bodyPr/>
                    <a:lstStyle/>
                    <a:p>
                      <a:pPr algn="l" rtl="0" fontAlgn="ctr"/>
                      <a:endParaRPr lang="en-US" sz="1200" b="1"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r>
              <a:tr h="365760">
                <a:tc>
                  <a:txBody>
                    <a:bodyPr/>
                    <a:lstStyle/>
                    <a:p>
                      <a:pPr algn="ctr" fontAlgn="ctr"/>
                      <a:r>
                        <a:rPr lang="en-US" sz="1200" b="0"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200" b="1"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65760">
                <a:tc>
                  <a:txBody>
                    <a:bodyPr/>
                    <a:lstStyle/>
                    <a:p>
                      <a:pPr algn="ctr" rtl="0" fontAlgn="ctr"/>
                      <a:r>
                        <a:rPr lang="en-US" sz="12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rtl="0" fontAlgn="ctr"/>
                      <a:r>
                        <a:rPr lang="en-US" sz="120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120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90500">
                <a:tc>
                  <a:txBody>
                    <a:bodyPr/>
                    <a:lstStyle/>
                    <a:p>
                      <a:pPr algn="ctr" rtl="0" fontAlgn="ctr"/>
                      <a:r>
                        <a:rPr lang="en-US" sz="1200" b="0"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rtl="0" fontAlgn="ctr"/>
                      <a:r>
                        <a:rPr lang="en-US" sz="1200" b="1" i="0" u="none" strike="noStrike">
                          <a:solidFill>
                            <a:srgbClr val="000000"/>
                          </a:solidFill>
                          <a:effectLst/>
                          <a:latin typeface="Calibri" panose="020F0502020204030204" pitchFamily="34" charset="0"/>
                        </a:rPr>
                        <a:t>Nonburnable 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120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90500">
                <a:tc>
                  <a:txBody>
                    <a:bodyPr/>
                    <a:lstStyle/>
                    <a:p>
                      <a:pPr algn="ctr" rtl="0" fontAlgn="ctr"/>
                      <a:r>
                        <a:rPr lang="en-US" sz="1200" b="0" i="0" u="none" strike="noStrike">
                          <a:solidFill>
                            <a:srgbClr val="000000"/>
                          </a:solidFill>
                          <a:effectLst/>
                          <a:latin typeface="Calibri" panose="020F0502020204030204" pitchFamily="34" charset="0"/>
                        </a:rPr>
                        <a:t>NB9</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rtl="0" fontAlgn="ctr"/>
                      <a:r>
                        <a:rPr lang="en-US" sz="1200" b="1" i="0" u="none" strike="noStrike">
                          <a:solidFill>
                            <a:srgbClr val="000000"/>
                          </a:solidFill>
                          <a:effectLst/>
                          <a:latin typeface="Calibri" panose="020F0502020204030204" pitchFamily="34" charset="0"/>
                        </a:rPr>
                        <a:t>Nonburnable Beach / Rock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1200" b="1" i="0" u="none" strike="noStrike" dirty="0">
                          <a:solidFill>
                            <a:srgbClr val="000000"/>
                          </a:solidFill>
                          <a:effectLst/>
                          <a:latin typeface="Calibri" panose="020F0502020204030204" pitchFamily="34" charset="0"/>
                        </a:rPr>
                        <a:t>Will not burn, no fuel.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pic>
        <p:nvPicPr>
          <p:cNvPr id="8" name="Picture 7"/>
          <p:cNvPicPr>
            <a:picLocks noChangeAspect="1"/>
          </p:cNvPicPr>
          <p:nvPr/>
        </p:nvPicPr>
        <p:blipFill>
          <a:blip r:embed="rId4"/>
          <a:stretch>
            <a:fillRect/>
          </a:stretch>
        </p:blipFill>
        <p:spPr>
          <a:xfrm>
            <a:off x="4398305" y="906152"/>
            <a:ext cx="1657581" cy="628738"/>
          </a:xfrm>
          <a:prstGeom prst="rect">
            <a:avLst/>
          </a:prstGeom>
        </p:spPr>
      </p:pic>
    </p:spTree>
    <p:extLst>
      <p:ext uri="{BB962C8B-B14F-4D97-AF65-F5344CB8AC3E}">
        <p14:creationId xmlns:p14="http://schemas.microsoft.com/office/powerpoint/2010/main" val="146676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3514" y="956687"/>
            <a:ext cx="1718733" cy="1397390"/>
          </a:xfrm>
        </p:spPr>
        <p:txBody>
          <a:bodyPr/>
          <a:lstStyle/>
          <a:p>
            <a:r>
              <a:rPr lang="en-US" dirty="0" smtClean="0"/>
              <a:t>F14</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51182" y="129007"/>
            <a:ext cx="4909483" cy="6507698"/>
          </a:xfrm>
        </p:spPr>
      </p:pic>
      <p:graphicFrame>
        <p:nvGraphicFramePr>
          <p:cNvPr id="5" name="Table 4"/>
          <p:cNvGraphicFramePr>
            <a:graphicFrameLocks noGrp="1"/>
          </p:cNvGraphicFramePr>
          <p:nvPr>
            <p:extLst>
              <p:ext uri="{D42A27DB-BD31-4B8C-83A1-F6EECF244321}">
                <p14:modId xmlns:p14="http://schemas.microsoft.com/office/powerpoint/2010/main" val="1985426874"/>
              </p:ext>
            </p:extLst>
          </p:nvPr>
        </p:nvGraphicFramePr>
        <p:xfrm>
          <a:off x="1037914" y="3018615"/>
          <a:ext cx="4969935" cy="1093841"/>
        </p:xfrm>
        <a:graphic>
          <a:graphicData uri="http://schemas.openxmlformats.org/drawingml/2006/table">
            <a:tbl>
              <a:tblPr/>
              <a:tblGrid>
                <a:gridCol w="474403"/>
                <a:gridCol w="1460859"/>
                <a:gridCol w="3034673"/>
              </a:tblGrid>
              <a:tr h="654351">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dirty="0">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39490">
                <a:tc>
                  <a:txBody>
                    <a:bodyPr/>
                    <a:lstStyle/>
                    <a:p>
                      <a:pPr algn="ctr" fontAlgn="ctr"/>
                      <a:r>
                        <a:rPr lang="en-US" sz="1100" b="1"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1" i="0" u="none" strike="noStrike" dirty="0" smtClean="0">
                          <a:solidFill>
                            <a:srgbClr val="000000"/>
                          </a:solidFill>
                          <a:effectLst/>
                          <a:latin typeface="Calibri" panose="020F0502020204030204" pitchFamily="34" charset="0"/>
                        </a:rPr>
                        <a:t>Non-burnable </a:t>
                      </a:r>
                      <a:r>
                        <a:rPr lang="en-US" sz="1100" b="1" i="0" u="none" strike="noStrike" dirty="0">
                          <a:solidFill>
                            <a:srgbClr val="000000"/>
                          </a:solidFill>
                          <a:effectLst/>
                          <a:latin typeface="Calibri" panose="020F0502020204030204" pitchFamily="34" charset="0"/>
                        </a:rPr>
                        <a:t>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2785022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770" y="321993"/>
            <a:ext cx="3129951" cy="1325563"/>
          </a:xfrm>
        </p:spPr>
        <p:txBody>
          <a:bodyPr>
            <a:normAutofit/>
          </a:bodyPr>
          <a:lstStyle/>
          <a:p>
            <a:r>
              <a:rPr lang="en-US" dirty="0"/>
              <a:t>E</a:t>
            </a:r>
            <a:r>
              <a:rPr lang="en-US" dirty="0" smtClean="0"/>
              <a:t>07a / E07b</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32841" y="155275"/>
            <a:ext cx="8690314" cy="6556075"/>
          </a:xfrm>
        </p:spPr>
      </p:pic>
      <p:graphicFrame>
        <p:nvGraphicFramePr>
          <p:cNvPr id="5" name="Table 4"/>
          <p:cNvGraphicFramePr>
            <a:graphicFrameLocks noGrp="1"/>
          </p:cNvGraphicFramePr>
          <p:nvPr>
            <p:extLst>
              <p:ext uri="{D42A27DB-BD31-4B8C-83A1-F6EECF244321}">
                <p14:modId xmlns:p14="http://schemas.microsoft.com/office/powerpoint/2010/main" val="1133820199"/>
              </p:ext>
            </p:extLst>
          </p:nvPr>
        </p:nvGraphicFramePr>
        <p:xfrm>
          <a:off x="120770" y="2115602"/>
          <a:ext cx="3976777" cy="3838755"/>
        </p:xfrm>
        <a:graphic>
          <a:graphicData uri="http://schemas.openxmlformats.org/drawingml/2006/table">
            <a:tbl>
              <a:tblPr/>
              <a:tblGrid>
                <a:gridCol w="379601"/>
                <a:gridCol w="1168932"/>
                <a:gridCol w="2428244"/>
              </a:tblGrid>
              <a:tr h="769480">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340106">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340106">
                <a:tc>
                  <a:txBody>
                    <a:bodyPr/>
                    <a:lstStyle/>
                    <a:p>
                      <a:pPr algn="ctr" fontAlgn="ctr"/>
                      <a:r>
                        <a:rPr lang="en-US" sz="1100" b="0"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89063">
                <a:tc>
                  <a:txBody>
                    <a:bodyPr/>
                    <a:lstStyle/>
                    <a:p>
                      <a:pPr algn="ctr" fontAlgn="ctr"/>
                      <a:r>
                        <a:rPr lang="en-US" sz="1100" b="0"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0" i="0" u="none" strike="noStrike">
                          <a:solidFill>
                            <a:srgbClr val="000000"/>
                          </a:solidFill>
                          <a:effectLst/>
                          <a:latin typeface="Calibri" panose="020F0502020204030204" pitchFamily="34" charset="0"/>
                        </a:rPr>
                        <a:t>Nonburnable 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1194396" y="1333187"/>
            <a:ext cx="1562318" cy="628738"/>
          </a:xfrm>
          <a:prstGeom prst="rect">
            <a:avLst/>
          </a:prstGeom>
        </p:spPr>
      </p:pic>
    </p:spTree>
    <p:extLst>
      <p:ext uri="{BB962C8B-B14F-4D97-AF65-F5344CB8AC3E}">
        <p14:creationId xmlns:p14="http://schemas.microsoft.com/office/powerpoint/2010/main" val="3250596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8289" y="685725"/>
            <a:ext cx="1939506" cy="1325563"/>
          </a:xfrm>
        </p:spPr>
        <p:txBody>
          <a:bodyPr>
            <a:normAutofit/>
          </a:bodyPr>
          <a:lstStyle/>
          <a:p>
            <a:r>
              <a:rPr lang="en-US" dirty="0" smtClean="0"/>
              <a:t>F46</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32748" y="250958"/>
            <a:ext cx="4830792" cy="6403391"/>
          </a:xfrm>
        </p:spPr>
      </p:pic>
      <p:graphicFrame>
        <p:nvGraphicFramePr>
          <p:cNvPr id="5" name="Table 4"/>
          <p:cNvGraphicFramePr>
            <a:graphicFrameLocks noGrp="1"/>
          </p:cNvGraphicFramePr>
          <p:nvPr>
            <p:extLst>
              <p:ext uri="{D42A27DB-BD31-4B8C-83A1-F6EECF244321}">
                <p14:modId xmlns:p14="http://schemas.microsoft.com/office/powerpoint/2010/main" val="3988813583"/>
              </p:ext>
            </p:extLst>
          </p:nvPr>
        </p:nvGraphicFramePr>
        <p:xfrm>
          <a:off x="974786" y="3452654"/>
          <a:ext cx="5106838" cy="2456440"/>
        </p:xfrm>
        <a:graphic>
          <a:graphicData uri="http://schemas.openxmlformats.org/drawingml/2006/table">
            <a:tbl>
              <a:tblPr/>
              <a:tblGrid>
                <a:gridCol w="487471"/>
                <a:gridCol w="1501101"/>
                <a:gridCol w="3118266"/>
              </a:tblGrid>
              <a:tr h="409407">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818813">
                <a:tc>
                  <a:txBody>
                    <a:bodyPr/>
                    <a:lstStyle/>
                    <a:p>
                      <a:pPr algn="ctr" fontAlgn="ctr"/>
                      <a:r>
                        <a:rPr lang="en-US" sz="110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228220">
                <a:tc>
                  <a:txBody>
                    <a:bodyPr/>
                    <a:lstStyle/>
                    <a:p>
                      <a:pPr algn="ctr" fontAlgn="ctr"/>
                      <a:r>
                        <a:rPr lang="en-US" sz="110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1"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SH3 is woody shrubs and shrub </a:t>
                      </a:r>
                      <a:r>
                        <a:rPr lang="en-US" sz="1100" b="1" i="0" u="none" strike="noStrike" dirty="0" smtClean="0">
                          <a:solidFill>
                            <a:srgbClr val="000000"/>
                          </a:solidFill>
                          <a:effectLst/>
                          <a:latin typeface="Calibri" panose="020F0502020204030204" pitchFamily="34" charset="0"/>
                        </a:rPr>
                        <a:t>litter.</a:t>
                      </a:r>
                      <a:r>
                        <a:rPr lang="en-US" sz="1100" b="1" i="0" u="none" strike="noStrike" baseline="0" dirty="0" smtClean="0">
                          <a:solidFill>
                            <a:srgbClr val="000000"/>
                          </a:solidFill>
                          <a:effectLst/>
                          <a:latin typeface="Calibri" panose="020F0502020204030204" pitchFamily="34" charset="0"/>
                        </a:rPr>
                        <a:t> </a:t>
                      </a:r>
                      <a:r>
                        <a:rPr lang="en-US" sz="1100" b="1" i="0" u="none" strike="noStrike" dirty="0" smtClean="0">
                          <a:solidFill>
                            <a:srgbClr val="000000"/>
                          </a:solidFill>
                          <a:effectLst/>
                          <a:latin typeface="Calibri" panose="020F0502020204030204" pitchFamily="34" charset="0"/>
                        </a:rPr>
                        <a:t>Moderate </a:t>
                      </a:r>
                      <a:r>
                        <a:rPr lang="en-US" sz="1100" b="1" i="0" u="none" strike="noStrike" dirty="0">
                          <a:solidFill>
                            <a:srgbClr val="000000"/>
                          </a:solidFill>
                          <a:effectLst/>
                          <a:latin typeface="Calibri" panose="020F0502020204030204" pitchFamily="34" charset="0"/>
                        </a:rPr>
                        <a:t>shrub load, possibly with pine overstory or herbaceous fuel, fuel bed depth</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2347625" y="2114406"/>
            <a:ext cx="1979373" cy="572349"/>
          </a:xfrm>
          <a:prstGeom prst="rect">
            <a:avLst/>
          </a:prstGeom>
        </p:spPr>
      </p:pic>
    </p:spTree>
    <p:extLst>
      <p:ext uri="{BB962C8B-B14F-4D97-AF65-F5344CB8AC3E}">
        <p14:creationId xmlns:p14="http://schemas.microsoft.com/office/powerpoint/2010/main" val="18668441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1792" y="375681"/>
            <a:ext cx="1939506" cy="1325563"/>
          </a:xfrm>
        </p:spPr>
        <p:txBody>
          <a:bodyPr>
            <a:normAutofit/>
          </a:bodyPr>
          <a:lstStyle/>
          <a:p>
            <a:r>
              <a:rPr lang="en-US" dirty="0" smtClean="0"/>
              <a:t>F61</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54386" y="315387"/>
            <a:ext cx="4792976" cy="6353264"/>
          </a:xfrm>
          <a:ln w="19050">
            <a:solidFill>
              <a:schemeClr val="tx1"/>
            </a:solidFill>
          </a:ln>
        </p:spPr>
      </p:pic>
      <p:graphicFrame>
        <p:nvGraphicFramePr>
          <p:cNvPr id="5" name="Table 4"/>
          <p:cNvGraphicFramePr>
            <a:graphicFrameLocks noGrp="1"/>
          </p:cNvGraphicFramePr>
          <p:nvPr>
            <p:extLst>
              <p:ext uri="{D42A27DB-BD31-4B8C-83A1-F6EECF244321}">
                <p14:modId xmlns:p14="http://schemas.microsoft.com/office/powerpoint/2010/main" val="1248390008"/>
              </p:ext>
            </p:extLst>
          </p:nvPr>
        </p:nvGraphicFramePr>
        <p:xfrm>
          <a:off x="704278" y="2732423"/>
          <a:ext cx="5814203" cy="2515100"/>
        </p:xfrm>
        <a:graphic>
          <a:graphicData uri="http://schemas.openxmlformats.org/drawingml/2006/table">
            <a:tbl>
              <a:tblPr/>
              <a:tblGrid>
                <a:gridCol w="554993"/>
                <a:gridCol w="1709023"/>
                <a:gridCol w="3550187"/>
              </a:tblGrid>
              <a:tr h="628775">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886325">
                <a:tc>
                  <a:txBody>
                    <a:bodyPr/>
                    <a:lstStyle/>
                    <a:p>
                      <a:pPr algn="ctr" fontAlgn="ctr"/>
                      <a:r>
                        <a:rPr lang="en-US" sz="1100" b="0"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200" b="1" i="0" u="none" strike="noStrike" dirty="0">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effectLst/>
                          <a:latin typeface="Calibri" panose="020F0502020204030204" pitchFamily="34" charset="0"/>
                        </a:rPr>
                        <a:t>The primary carrier of fire in SH3 is woody shrubs and shrub </a:t>
                      </a:r>
                      <a:r>
                        <a:rPr lang="en-US" sz="1200" b="1" i="0" u="none" strike="noStrike" dirty="0" smtClean="0">
                          <a:solidFill>
                            <a:srgbClr val="000000"/>
                          </a:solidFill>
                          <a:effectLst/>
                          <a:latin typeface="Calibri" panose="020F0502020204030204" pitchFamily="34" charset="0"/>
                        </a:rPr>
                        <a:t>litter. Moderate </a:t>
                      </a:r>
                      <a:r>
                        <a:rPr lang="en-US" sz="1200" b="1" i="0" u="none" strike="noStrike" dirty="0">
                          <a:solidFill>
                            <a:srgbClr val="000000"/>
                          </a:solidFill>
                          <a:effectLst/>
                          <a:latin typeface="Calibri" panose="020F0502020204030204" pitchFamily="34" charset="0"/>
                        </a:rPr>
                        <a:t>shrub load, possibly with pine overstory or herbaceous fuel, fuel bed </a:t>
                      </a:r>
                      <a:r>
                        <a:rPr lang="en-US" sz="1200" b="1" i="0" u="none" strike="noStrike" dirty="0" smtClean="0">
                          <a:solidFill>
                            <a:srgbClr val="000000"/>
                          </a:solidFill>
                          <a:effectLst/>
                          <a:latin typeface="Calibri" panose="020F0502020204030204" pitchFamily="34" charset="0"/>
                        </a:rPr>
                        <a:t>depth 2 </a:t>
                      </a:r>
                      <a:r>
                        <a:rPr lang="en-US" sz="1200" b="1" i="0" u="none" strike="noStrike" dirty="0">
                          <a:solidFill>
                            <a:srgbClr val="000000"/>
                          </a:solidFill>
                          <a:effectLst/>
                          <a:latin typeface="Calibri" panose="020F0502020204030204" pitchFamily="34" charset="0"/>
                        </a:rPr>
                        <a:t>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2585059" y="1988201"/>
            <a:ext cx="1629002" cy="457264"/>
          </a:xfrm>
          <a:prstGeom prst="rect">
            <a:avLst/>
          </a:prstGeom>
        </p:spPr>
      </p:pic>
    </p:spTree>
    <p:extLst>
      <p:ext uri="{BB962C8B-B14F-4D97-AF65-F5344CB8AC3E}">
        <p14:creationId xmlns:p14="http://schemas.microsoft.com/office/powerpoint/2010/main" val="36533921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4911" y="387703"/>
            <a:ext cx="1939506" cy="1325563"/>
          </a:xfrm>
        </p:spPr>
        <p:txBody>
          <a:bodyPr>
            <a:normAutofit/>
          </a:bodyPr>
          <a:lstStyle/>
          <a:p>
            <a:r>
              <a:rPr lang="en-US" dirty="0" smtClean="0"/>
              <a:t>F62</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16494" y="117593"/>
            <a:ext cx="8534438" cy="6438481"/>
          </a:xfrm>
          <a:ln w="19050">
            <a:solidFill>
              <a:schemeClr val="tx1"/>
            </a:solidFill>
          </a:ln>
        </p:spPr>
      </p:pic>
      <p:graphicFrame>
        <p:nvGraphicFramePr>
          <p:cNvPr id="5" name="Table 4"/>
          <p:cNvGraphicFramePr>
            <a:graphicFrameLocks noGrp="1"/>
          </p:cNvGraphicFramePr>
          <p:nvPr>
            <p:extLst>
              <p:ext uri="{D42A27DB-BD31-4B8C-83A1-F6EECF244321}">
                <p14:modId xmlns:p14="http://schemas.microsoft.com/office/powerpoint/2010/main" val="4081052596"/>
              </p:ext>
            </p:extLst>
          </p:nvPr>
        </p:nvGraphicFramePr>
        <p:xfrm>
          <a:off x="163903" y="4136942"/>
          <a:ext cx="4623758" cy="1456427"/>
        </p:xfrm>
        <a:graphic>
          <a:graphicData uri="http://schemas.openxmlformats.org/drawingml/2006/table">
            <a:tbl>
              <a:tblPr/>
              <a:tblGrid>
                <a:gridCol w="569342"/>
                <a:gridCol w="1231121"/>
                <a:gridCol w="2823295"/>
              </a:tblGrid>
              <a:tr h="351527">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054579">
                <a:tc>
                  <a:txBody>
                    <a:bodyPr/>
                    <a:lstStyle/>
                    <a:p>
                      <a:pPr algn="ctr" fontAlgn="ctr"/>
                      <a:r>
                        <a:rPr lang="en-US" sz="1200" b="1" i="0" u="none" strike="noStrike" dirty="0">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200" b="1" i="0" u="none" strike="noStrike" dirty="0">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effectLst/>
                          <a:latin typeface="Calibri" panose="020F0502020204030204" pitchFamily="34" charset="0"/>
                        </a:rPr>
                        <a:t>The primary carrier of fire in SH3 is woody shrubs and shrub </a:t>
                      </a:r>
                      <a:r>
                        <a:rPr lang="en-US" sz="1200" b="1" i="0" u="none" strike="noStrike" dirty="0" smtClean="0">
                          <a:solidFill>
                            <a:srgbClr val="000000"/>
                          </a:solidFill>
                          <a:effectLst/>
                          <a:latin typeface="Calibri" panose="020F0502020204030204" pitchFamily="34" charset="0"/>
                        </a:rPr>
                        <a:t>litter.</a:t>
                      </a:r>
                      <a:r>
                        <a:rPr lang="en-US" sz="1200" b="1" i="0" u="none" strike="noStrike" baseline="0" dirty="0" smtClean="0">
                          <a:solidFill>
                            <a:srgbClr val="000000"/>
                          </a:solidFill>
                          <a:effectLst/>
                          <a:latin typeface="Calibri" panose="020F0502020204030204" pitchFamily="34" charset="0"/>
                        </a:rPr>
                        <a:t> </a:t>
                      </a:r>
                      <a:r>
                        <a:rPr lang="en-US" sz="1200" b="1" i="0" u="none" strike="noStrike" dirty="0" smtClean="0">
                          <a:solidFill>
                            <a:srgbClr val="000000"/>
                          </a:solidFill>
                          <a:effectLst/>
                          <a:latin typeface="Calibri" panose="020F0502020204030204" pitchFamily="34" charset="0"/>
                        </a:rPr>
                        <a:t>Moderate </a:t>
                      </a:r>
                      <a:r>
                        <a:rPr lang="en-US" sz="1200" b="1" i="0" u="none" strike="noStrike" dirty="0">
                          <a:solidFill>
                            <a:srgbClr val="000000"/>
                          </a:solidFill>
                          <a:effectLst/>
                          <a:latin typeface="Calibri" panose="020F0502020204030204" pitchFamily="34" charset="0"/>
                        </a:rPr>
                        <a:t>shrub load, possibly with pine overstory or herbaceous fuel, fuel bed depth</a:t>
                      </a:r>
                      <a:br>
                        <a:rPr lang="en-US" sz="1200" b="1" i="0" u="none" strike="noStrike" dirty="0">
                          <a:solidFill>
                            <a:srgbClr val="000000"/>
                          </a:solidFill>
                          <a:effectLst/>
                          <a:latin typeface="Calibri" panose="020F0502020204030204" pitchFamily="34" charset="0"/>
                        </a:rPr>
                      </a:br>
                      <a:r>
                        <a:rPr lang="en-US" sz="120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1022031" y="1908162"/>
            <a:ext cx="1739968" cy="485082"/>
          </a:xfrm>
          <a:prstGeom prst="rect">
            <a:avLst/>
          </a:prstGeom>
        </p:spPr>
      </p:pic>
    </p:spTree>
    <p:extLst>
      <p:ext uri="{BB962C8B-B14F-4D97-AF65-F5344CB8AC3E}">
        <p14:creationId xmlns:p14="http://schemas.microsoft.com/office/powerpoint/2010/main" val="19371729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916289" cy="1325563"/>
          </a:xfrm>
        </p:spPr>
        <p:txBody>
          <a:bodyPr/>
          <a:lstStyle/>
          <a:p>
            <a:r>
              <a:rPr lang="en-US" dirty="0" smtClean="0"/>
              <a:t>F43</a:t>
            </a:r>
            <a:endParaRPr lang="en-US" dirty="0"/>
          </a:p>
        </p:txBody>
      </p:sp>
      <p:pic>
        <p:nvPicPr>
          <p:cNvPr id="4" name="Content Placeholder 3"/>
          <p:cNvPicPr>
            <a:picLocks noGrp="1" noChangeAspect="1"/>
          </p:cNvPicPr>
          <p:nvPr>
            <p:ph idx="1"/>
          </p:nvPr>
        </p:nvPicPr>
        <p:blipFill>
          <a:blip r:embed="rId2"/>
          <a:stretch>
            <a:fillRect/>
          </a:stretch>
        </p:blipFill>
        <p:spPr>
          <a:xfrm>
            <a:off x="3720835" y="269962"/>
            <a:ext cx="8177653" cy="6153415"/>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725211369"/>
              </p:ext>
            </p:extLst>
          </p:nvPr>
        </p:nvGraphicFramePr>
        <p:xfrm>
          <a:off x="166511" y="2549349"/>
          <a:ext cx="4078110" cy="2978255"/>
        </p:xfrm>
        <a:graphic>
          <a:graphicData uri="http://schemas.openxmlformats.org/drawingml/2006/table">
            <a:tbl>
              <a:tblPr/>
              <a:tblGrid>
                <a:gridCol w="646289"/>
                <a:gridCol w="941702"/>
                <a:gridCol w="2490119"/>
              </a:tblGrid>
              <a:tr h="350537">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066218">
                <a:tc>
                  <a:txBody>
                    <a:bodyPr/>
                    <a:lstStyle/>
                    <a:p>
                      <a:pPr algn="ctr" fontAlgn="ctr"/>
                      <a:r>
                        <a:rPr lang="en-US" sz="1100" b="1"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100" b="1"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SH4 is woody shrubs and shrub </a:t>
                      </a:r>
                      <a:r>
                        <a:rPr lang="en-US" sz="1100" b="1" i="0" u="none" strike="noStrike" dirty="0" smtClean="0">
                          <a:solidFill>
                            <a:srgbClr val="000000"/>
                          </a:solidFill>
                          <a:effectLst/>
                          <a:latin typeface="Calibri" panose="020F0502020204030204" pitchFamily="34" charset="0"/>
                        </a:rPr>
                        <a:t>litter. Low </a:t>
                      </a:r>
                      <a:r>
                        <a:rPr lang="en-US" sz="1100" b="1" i="0" u="none" strike="noStrike" dirty="0">
                          <a:solidFill>
                            <a:srgbClr val="000000"/>
                          </a:solidFill>
                          <a:effectLst/>
                          <a:latin typeface="Calibri" panose="020F0502020204030204" pitchFamily="34" charset="0"/>
                        </a:rPr>
                        <a:t>to moderate shrub and litter load, possibly with pine overstory, fuel bed </a:t>
                      </a:r>
                      <a:r>
                        <a:rPr lang="en-US" sz="1100" b="1" i="0" u="none" strike="noStrike" dirty="0" smtClean="0">
                          <a:solidFill>
                            <a:srgbClr val="000000"/>
                          </a:solidFill>
                          <a:effectLst/>
                          <a:latin typeface="Calibri" panose="020F0502020204030204" pitchFamily="34" charset="0"/>
                        </a:rPr>
                        <a:t>depth about </a:t>
                      </a:r>
                      <a:r>
                        <a:rPr lang="en-US" sz="1100" b="1" i="0" u="none" strike="noStrike" dirty="0">
                          <a:solidFill>
                            <a:srgbClr val="000000"/>
                          </a:solidFill>
                          <a:effectLst/>
                          <a:latin typeface="Calibri" panose="020F0502020204030204" pitchFamily="34" charset="0"/>
                        </a:rPr>
                        <a:t>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01075">
                <a:tc>
                  <a:txBody>
                    <a:bodyPr/>
                    <a:lstStyle/>
                    <a:p>
                      <a:pPr algn="ctr" fontAlgn="ctr"/>
                      <a:r>
                        <a:rPr lang="en-US" sz="1100" b="1"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100" b="1"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50537">
                <a:tc>
                  <a:txBody>
                    <a:bodyPr/>
                    <a:lstStyle/>
                    <a:p>
                      <a:pPr algn="ctr" fontAlgn="ctr"/>
                      <a:r>
                        <a:rPr lang="en-US" sz="1100" b="1"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1" i="0" u="none" strike="noStrike">
                          <a:solidFill>
                            <a:srgbClr val="000000"/>
                          </a:solidFill>
                          <a:effectLst/>
                          <a:latin typeface="Calibri" panose="020F0502020204030204" pitchFamily="34" charset="0"/>
                        </a:rPr>
                        <a:t>Nonburnable 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65143">
                <a:tc>
                  <a:txBody>
                    <a:bodyPr/>
                    <a:lstStyle/>
                    <a:p>
                      <a:pPr algn="ctr" fontAlgn="ctr"/>
                      <a:r>
                        <a:rPr lang="en-US" sz="1100" b="1" i="0" u="none" strike="noStrike">
                          <a:solidFill>
                            <a:srgbClr val="000000"/>
                          </a:solidFill>
                          <a:effectLst/>
                          <a:latin typeface="Calibri" panose="020F0502020204030204" pitchFamily="34" charset="0"/>
                        </a:rPr>
                        <a:t>NB9</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1" i="0" u="none" strike="noStrike">
                          <a:solidFill>
                            <a:srgbClr val="000000"/>
                          </a:solidFill>
                          <a:effectLst/>
                          <a:latin typeface="Calibri" panose="020F0502020204030204" pitchFamily="34" charset="0"/>
                        </a:rPr>
                        <a:t>Nonburnable Beach / Rock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Will not burn, no fuel.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pic>
        <p:nvPicPr>
          <p:cNvPr id="6" name="Picture 5"/>
          <p:cNvPicPr>
            <a:picLocks noChangeAspect="1"/>
          </p:cNvPicPr>
          <p:nvPr/>
        </p:nvPicPr>
        <p:blipFill>
          <a:blip r:embed="rId3"/>
          <a:stretch>
            <a:fillRect/>
          </a:stretch>
        </p:blipFill>
        <p:spPr>
          <a:xfrm>
            <a:off x="1093165" y="1653576"/>
            <a:ext cx="1971950" cy="447737"/>
          </a:xfrm>
          <a:prstGeom prst="rect">
            <a:avLst/>
          </a:prstGeom>
        </p:spPr>
      </p:pic>
    </p:spTree>
    <p:extLst>
      <p:ext uri="{BB962C8B-B14F-4D97-AF65-F5344CB8AC3E}">
        <p14:creationId xmlns:p14="http://schemas.microsoft.com/office/powerpoint/2010/main" val="42792128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5943" y="430712"/>
            <a:ext cx="1939506" cy="1325563"/>
          </a:xfrm>
        </p:spPr>
        <p:txBody>
          <a:bodyPr>
            <a:normAutofit/>
          </a:bodyPr>
          <a:lstStyle/>
          <a:p>
            <a:r>
              <a:rPr lang="en-US" dirty="0" smtClean="0"/>
              <a:t>F31</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53192" y="108967"/>
            <a:ext cx="8854608" cy="6680021"/>
          </a:xfrm>
        </p:spPr>
      </p:pic>
      <p:graphicFrame>
        <p:nvGraphicFramePr>
          <p:cNvPr id="5" name="Table 4"/>
          <p:cNvGraphicFramePr>
            <a:graphicFrameLocks noGrp="1"/>
          </p:cNvGraphicFramePr>
          <p:nvPr>
            <p:extLst>
              <p:ext uri="{D42A27DB-BD31-4B8C-83A1-F6EECF244321}">
                <p14:modId xmlns:p14="http://schemas.microsoft.com/office/powerpoint/2010/main" val="2636789294"/>
              </p:ext>
            </p:extLst>
          </p:nvPr>
        </p:nvGraphicFramePr>
        <p:xfrm>
          <a:off x="303235" y="2950613"/>
          <a:ext cx="4019909" cy="2644037"/>
        </p:xfrm>
        <a:graphic>
          <a:graphicData uri="http://schemas.openxmlformats.org/drawingml/2006/table">
            <a:tbl>
              <a:tblPr/>
              <a:tblGrid>
                <a:gridCol w="383718"/>
                <a:gridCol w="1181609"/>
                <a:gridCol w="2454582"/>
              </a:tblGrid>
              <a:tr h="587778">
                <a:tc>
                  <a:txBody>
                    <a:bodyPr/>
                    <a:lstStyle/>
                    <a:p>
                      <a:pPr algn="ctr" fontAlgn="b"/>
                      <a:r>
                        <a:rPr lang="en-US" sz="9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900" b="1" i="0" u="sng" strike="noStrike" dirty="0">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9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210439">
                <a:tc>
                  <a:txBody>
                    <a:bodyPr/>
                    <a:lstStyle/>
                    <a:p>
                      <a:pPr algn="ctr" fontAlgn="ctr"/>
                      <a:r>
                        <a:rPr lang="en-US" sz="1100" b="1" i="0" u="none" strike="noStrike">
                          <a:solidFill>
                            <a:srgbClr val="000000"/>
                          </a:solidFill>
                          <a:effectLst/>
                          <a:latin typeface="Calibri" panose="020F0502020204030204" pitchFamily="34" charset="0"/>
                        </a:rPr>
                        <a:t>GR8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100" b="1" i="0" u="none" strike="noStrike">
                          <a:solidFill>
                            <a:srgbClr val="000000"/>
                          </a:solidFill>
                          <a:effectLst/>
                          <a:latin typeface="Calibri" panose="020F0502020204030204" pitchFamily="34" charset="0"/>
                        </a:rPr>
                        <a:t>High Load, Very Coarse,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GR8 is continuous, very coarse, humid-</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climate grass. Load and depth are greater than GR6. Spread rate and flame length</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can be extreme if grass is fully cured</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806959">
                <a:tc>
                  <a:txBody>
                    <a:bodyPr/>
                    <a:lstStyle/>
                    <a:p>
                      <a:pPr algn="ctr" fontAlgn="ctr"/>
                      <a:r>
                        <a:rPr lang="en-US" sz="110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786703" y="1946048"/>
            <a:ext cx="1991003" cy="447737"/>
          </a:xfrm>
          <a:prstGeom prst="rect">
            <a:avLst/>
          </a:prstGeom>
        </p:spPr>
      </p:pic>
    </p:spTree>
    <p:extLst>
      <p:ext uri="{BB962C8B-B14F-4D97-AF65-F5344CB8AC3E}">
        <p14:creationId xmlns:p14="http://schemas.microsoft.com/office/powerpoint/2010/main" val="25544144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939506" cy="1325563"/>
          </a:xfrm>
        </p:spPr>
        <p:txBody>
          <a:bodyPr>
            <a:normAutofit/>
          </a:bodyPr>
          <a:lstStyle/>
          <a:p>
            <a:r>
              <a:rPr lang="en-US" dirty="0" smtClean="0"/>
              <a:t>F37</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04649" y="-1"/>
            <a:ext cx="5124090" cy="6792167"/>
          </a:xfrm>
        </p:spPr>
      </p:pic>
      <p:graphicFrame>
        <p:nvGraphicFramePr>
          <p:cNvPr id="5" name="Table 4"/>
          <p:cNvGraphicFramePr>
            <a:graphicFrameLocks noGrp="1"/>
          </p:cNvGraphicFramePr>
          <p:nvPr>
            <p:extLst>
              <p:ext uri="{D42A27DB-BD31-4B8C-83A1-F6EECF244321}">
                <p14:modId xmlns:p14="http://schemas.microsoft.com/office/powerpoint/2010/main" val="2470134518"/>
              </p:ext>
            </p:extLst>
          </p:nvPr>
        </p:nvGraphicFramePr>
        <p:xfrm>
          <a:off x="516147" y="1690688"/>
          <a:ext cx="5807015" cy="3916680"/>
        </p:xfrm>
        <a:graphic>
          <a:graphicData uri="http://schemas.openxmlformats.org/drawingml/2006/table">
            <a:tbl>
              <a:tblPr/>
              <a:tblGrid>
                <a:gridCol w="554306"/>
                <a:gridCol w="1706910"/>
                <a:gridCol w="3545799"/>
              </a:tblGrid>
              <a:tr h="76599">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9796">
                <a:tc>
                  <a:txBody>
                    <a:bodyPr/>
                    <a:lstStyle/>
                    <a:p>
                      <a:pPr algn="ctr" fontAlgn="ctr"/>
                      <a:r>
                        <a:rPr lang="en-US" sz="1100" b="0" i="0" u="none" strike="noStrike">
                          <a:solidFill>
                            <a:srgbClr val="000000"/>
                          </a:solidFill>
                          <a:effectLst/>
                          <a:latin typeface="Calibri" panose="020F0502020204030204" pitchFamily="34" charset="0"/>
                        </a:rPr>
                        <a:t>GR8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100" b="0" i="0" u="none" strike="noStrike">
                          <a:solidFill>
                            <a:srgbClr val="000000"/>
                          </a:solidFill>
                          <a:effectLst/>
                          <a:latin typeface="Calibri" panose="020F0502020204030204" pitchFamily="34" charset="0"/>
                        </a:rPr>
                        <a:t>High Load, Very Coarse,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GR8 is continuous, very coarse, humid-</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climate grass. Load and depth are greater than GR6. Spread rate and flame length</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can be extreme if grass is fully cured</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53197">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9796">
                <a:tc>
                  <a:txBody>
                    <a:bodyPr/>
                    <a:lstStyle/>
                    <a:p>
                      <a:pPr algn="ctr" fontAlgn="ctr"/>
                      <a:r>
                        <a:rPr lang="en-US" sz="11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SH4 is woody shrubs and shrub litter.</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Low to moderate shrub and litter load, possibly with pine overstory, fuel bed depth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53197">
                <a:tc>
                  <a:txBody>
                    <a:bodyPr/>
                    <a:lstStyle/>
                    <a:p>
                      <a:pPr algn="ctr" fontAlgn="ctr"/>
                      <a:r>
                        <a:rPr lang="en-US" sz="1100" b="0"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100" b="0"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6599">
                <a:tc>
                  <a:txBody>
                    <a:bodyPr/>
                    <a:lstStyle/>
                    <a:p>
                      <a:pPr algn="ctr" fontAlgn="ctr"/>
                      <a:r>
                        <a:rPr lang="en-US" sz="1100" b="0"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100" b="0" i="0" u="none" strike="noStrike">
                          <a:solidFill>
                            <a:srgbClr val="000000"/>
                          </a:solidFill>
                          <a:effectLst/>
                          <a:latin typeface="Calibri" panose="020F0502020204030204" pitchFamily="34" charset="0"/>
                        </a:rPr>
                        <a:t>Nonburnable 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6599">
                <a:tc>
                  <a:txBody>
                    <a:bodyPr/>
                    <a:lstStyle/>
                    <a:p>
                      <a:pPr algn="ctr" fontAlgn="ctr"/>
                      <a:r>
                        <a:rPr lang="en-US" sz="11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100" b="0" i="0" u="none" strike="noStrike">
                          <a:solidFill>
                            <a:srgbClr val="000000"/>
                          </a:solidFill>
                          <a:effectLst/>
                          <a:latin typeface="Calibri" panose="020F0502020204030204" pitchFamily="34" charset="0"/>
                        </a:rPr>
                        <a:t>Nonburnable 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79790">
                <a:tc>
                  <a:txBody>
                    <a:bodyPr/>
                    <a:lstStyle/>
                    <a:p>
                      <a:pPr algn="ctr" fontAlgn="ctr"/>
                      <a:r>
                        <a:rPr lang="en-US" sz="1100" b="0" i="0" u="none" strike="noStrike">
                          <a:solidFill>
                            <a:srgbClr val="000000"/>
                          </a:solidFill>
                          <a:effectLst/>
                          <a:latin typeface="Calibri" panose="020F0502020204030204" pitchFamily="34" charset="0"/>
                        </a:rPr>
                        <a:t>NB9</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0" i="0" u="none" strike="noStrike">
                          <a:solidFill>
                            <a:srgbClr val="000000"/>
                          </a:solidFill>
                          <a:effectLst/>
                          <a:latin typeface="Calibri" panose="020F0502020204030204" pitchFamily="34" charset="0"/>
                        </a:rPr>
                        <a:t>Nonburnable Beach / Rock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Will not burn, no fuel.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2928752" y="892798"/>
            <a:ext cx="2273923" cy="496731"/>
          </a:xfrm>
          <a:prstGeom prst="rect">
            <a:avLst/>
          </a:prstGeom>
        </p:spPr>
      </p:pic>
    </p:spTree>
    <p:extLst>
      <p:ext uri="{BB962C8B-B14F-4D97-AF65-F5344CB8AC3E}">
        <p14:creationId xmlns:p14="http://schemas.microsoft.com/office/powerpoint/2010/main" val="33062942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F37</a:t>
            </a:r>
            <a:endParaRPr lang="en-US" dirty="0"/>
          </a:p>
        </p:txBody>
      </p:sp>
      <p:pic>
        <p:nvPicPr>
          <p:cNvPr id="4" name="Content Placeholder 3"/>
          <p:cNvPicPr>
            <a:picLocks noGrp="1" noChangeAspect="1"/>
          </p:cNvPicPr>
          <p:nvPr>
            <p:ph idx="1"/>
          </p:nvPr>
        </p:nvPicPr>
        <p:blipFill>
          <a:blip r:embed="rId2"/>
          <a:stretch>
            <a:fillRect/>
          </a:stretch>
        </p:blipFill>
        <p:spPr>
          <a:xfrm>
            <a:off x="5535015" y="365125"/>
            <a:ext cx="5581220" cy="5849119"/>
          </a:xfrm>
          <a:prstGeom prst="rect">
            <a:avLst/>
          </a:prstGeom>
        </p:spPr>
      </p:pic>
    </p:spTree>
    <p:extLst>
      <p:ext uri="{BB962C8B-B14F-4D97-AF65-F5344CB8AC3E}">
        <p14:creationId xmlns:p14="http://schemas.microsoft.com/office/powerpoint/2010/main" val="29464648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6151" y="356161"/>
            <a:ext cx="1939506" cy="1325563"/>
          </a:xfrm>
        </p:spPr>
        <p:txBody>
          <a:bodyPr>
            <a:normAutofit/>
          </a:bodyPr>
          <a:lstStyle/>
          <a:p>
            <a:r>
              <a:rPr lang="en-US" dirty="0" smtClean="0"/>
              <a:t>F30</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42925" y="172024"/>
            <a:ext cx="4879132" cy="6467466"/>
          </a:xfrm>
        </p:spPr>
      </p:pic>
      <p:graphicFrame>
        <p:nvGraphicFramePr>
          <p:cNvPr id="5" name="Table 4"/>
          <p:cNvGraphicFramePr>
            <a:graphicFrameLocks noGrp="1"/>
          </p:cNvGraphicFramePr>
          <p:nvPr>
            <p:extLst>
              <p:ext uri="{D42A27DB-BD31-4B8C-83A1-F6EECF244321}">
                <p14:modId xmlns:p14="http://schemas.microsoft.com/office/powerpoint/2010/main" val="3545644078"/>
              </p:ext>
            </p:extLst>
          </p:nvPr>
        </p:nvGraphicFramePr>
        <p:xfrm>
          <a:off x="838200" y="2926798"/>
          <a:ext cx="4863861" cy="2186940"/>
        </p:xfrm>
        <a:graphic>
          <a:graphicData uri="http://schemas.openxmlformats.org/drawingml/2006/table">
            <a:tbl>
              <a:tblPr/>
              <a:tblGrid>
                <a:gridCol w="464278"/>
                <a:gridCol w="1429681"/>
                <a:gridCol w="2969902"/>
              </a:tblGrid>
              <a:tr h="307676">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15350">
                <a:tc>
                  <a:txBody>
                    <a:bodyPr/>
                    <a:lstStyle/>
                    <a:p>
                      <a:pPr algn="ctr" fontAlgn="ctr"/>
                      <a:r>
                        <a:rPr lang="en-US" sz="1200" b="1" i="0" u="none" strike="noStrike" dirty="0">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200" b="1" i="0" u="none" strike="noStrike" dirty="0">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923026">
                <a:tc>
                  <a:txBody>
                    <a:bodyPr/>
                    <a:lstStyle/>
                    <a:p>
                      <a:pPr algn="ctr" fontAlgn="ctr"/>
                      <a:r>
                        <a:rPr lang="en-US" sz="120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200" b="1"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effectLst/>
                          <a:latin typeface="Calibri" panose="020F0502020204030204" pitchFamily="34" charset="0"/>
                        </a:rPr>
                        <a:t>The primary carrier of fire in SH3 is woody shrubs and shrub </a:t>
                      </a:r>
                      <a:r>
                        <a:rPr lang="en-US" sz="1200" b="1" i="0" u="none" strike="noStrike" dirty="0" smtClean="0">
                          <a:solidFill>
                            <a:srgbClr val="000000"/>
                          </a:solidFill>
                          <a:effectLst/>
                          <a:latin typeface="Calibri" panose="020F0502020204030204" pitchFamily="34" charset="0"/>
                        </a:rPr>
                        <a:t>litter.</a:t>
                      </a:r>
                      <a:r>
                        <a:rPr lang="en-US" sz="1200" b="1" i="0" u="none" strike="noStrike" baseline="0" dirty="0" smtClean="0">
                          <a:solidFill>
                            <a:srgbClr val="000000"/>
                          </a:solidFill>
                          <a:effectLst/>
                          <a:latin typeface="Calibri" panose="020F0502020204030204" pitchFamily="34" charset="0"/>
                        </a:rPr>
                        <a:t> </a:t>
                      </a:r>
                      <a:r>
                        <a:rPr lang="en-US" sz="1200" b="1" i="0" u="none" strike="noStrike" dirty="0" smtClean="0">
                          <a:solidFill>
                            <a:srgbClr val="000000"/>
                          </a:solidFill>
                          <a:effectLst/>
                          <a:latin typeface="Calibri" panose="020F0502020204030204" pitchFamily="34" charset="0"/>
                        </a:rPr>
                        <a:t>Moderate </a:t>
                      </a:r>
                      <a:r>
                        <a:rPr lang="en-US" sz="1200" b="1" i="0" u="none" strike="noStrike" dirty="0">
                          <a:solidFill>
                            <a:srgbClr val="000000"/>
                          </a:solidFill>
                          <a:effectLst/>
                          <a:latin typeface="Calibri" panose="020F0502020204030204" pitchFamily="34" charset="0"/>
                        </a:rPr>
                        <a:t>shrub load, possibly with pine overstory or herbaceous fuel, fuel bed depth</a:t>
                      </a:r>
                      <a:br>
                        <a:rPr lang="en-US" sz="1200" b="1" i="0" u="none" strike="noStrike" dirty="0">
                          <a:solidFill>
                            <a:srgbClr val="000000"/>
                          </a:solidFill>
                          <a:effectLst/>
                          <a:latin typeface="Calibri" panose="020F0502020204030204" pitchFamily="34" charset="0"/>
                        </a:rPr>
                      </a:br>
                      <a:r>
                        <a:rPr lang="en-US" sz="120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1986493" y="1756489"/>
            <a:ext cx="2359164" cy="556406"/>
          </a:xfrm>
          <a:prstGeom prst="rect">
            <a:avLst/>
          </a:prstGeom>
        </p:spPr>
      </p:pic>
    </p:spTree>
    <p:extLst>
      <p:ext uri="{BB962C8B-B14F-4D97-AF65-F5344CB8AC3E}">
        <p14:creationId xmlns:p14="http://schemas.microsoft.com/office/powerpoint/2010/main" val="42026931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795431"/>
            <a:ext cx="1939506" cy="1325563"/>
          </a:xfrm>
        </p:spPr>
        <p:txBody>
          <a:bodyPr>
            <a:normAutofit/>
          </a:bodyPr>
          <a:lstStyle/>
          <a:p>
            <a:r>
              <a:rPr lang="en-US" dirty="0" smtClean="0"/>
              <a:t>F13</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87702" y="65835"/>
            <a:ext cx="8637350" cy="6516119"/>
          </a:xfrm>
        </p:spPr>
      </p:pic>
      <p:graphicFrame>
        <p:nvGraphicFramePr>
          <p:cNvPr id="5" name="Table 4"/>
          <p:cNvGraphicFramePr>
            <a:graphicFrameLocks noGrp="1"/>
          </p:cNvGraphicFramePr>
          <p:nvPr>
            <p:extLst>
              <p:ext uri="{D42A27DB-BD31-4B8C-83A1-F6EECF244321}">
                <p14:modId xmlns:p14="http://schemas.microsoft.com/office/powerpoint/2010/main" val="2001660783"/>
              </p:ext>
            </p:extLst>
          </p:nvPr>
        </p:nvGraphicFramePr>
        <p:xfrm>
          <a:off x="120770" y="3814293"/>
          <a:ext cx="4597880" cy="1866900"/>
        </p:xfrm>
        <a:graphic>
          <a:graphicData uri="http://schemas.openxmlformats.org/drawingml/2006/table">
            <a:tbl>
              <a:tblPr/>
              <a:tblGrid>
                <a:gridCol w="577970"/>
                <a:gridCol w="1212417"/>
                <a:gridCol w="2807493"/>
              </a:tblGrid>
              <a:tr h="269531">
                <a:tc>
                  <a:txBody>
                    <a:bodyPr/>
                    <a:lstStyle/>
                    <a:p>
                      <a:pPr algn="ctr" fontAlgn="b"/>
                      <a:r>
                        <a:rPr lang="en-US" sz="1100" b="1" i="0" u="sng" strike="noStrike">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01302">
                <a:tc>
                  <a:txBody>
                    <a:bodyPr/>
                    <a:lstStyle/>
                    <a:p>
                      <a:pPr algn="ctr" fontAlgn="ctr"/>
                      <a:r>
                        <a:rPr lang="en-US" sz="1100" b="0"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0"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64844">
                <a:tc>
                  <a:txBody>
                    <a:bodyPr/>
                    <a:lstStyle/>
                    <a:p>
                      <a:pPr algn="ctr" fontAlgn="ctr"/>
                      <a:r>
                        <a:rPr lang="en-US" sz="1100" b="0" i="0" u="none" strike="noStrike">
                          <a:solidFill>
                            <a:srgbClr val="000000"/>
                          </a:solidFill>
                          <a:effectLst/>
                          <a:latin typeface="Calibri" panose="020F0502020204030204" pitchFamily="34" charset="0"/>
                        </a:rPr>
                        <a:t>GR8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100" b="0" i="0" u="none" strike="noStrike">
                          <a:solidFill>
                            <a:srgbClr val="000000"/>
                          </a:solidFill>
                          <a:effectLst/>
                          <a:latin typeface="Calibri" panose="020F0502020204030204" pitchFamily="34" charset="0"/>
                        </a:rPr>
                        <a:t>High Load, Very Coarse,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0" i="0" u="none" strike="noStrike" dirty="0">
                          <a:solidFill>
                            <a:srgbClr val="000000"/>
                          </a:solidFill>
                          <a:effectLst/>
                          <a:latin typeface="Calibri" panose="020F0502020204030204" pitchFamily="34" charset="0"/>
                        </a:rPr>
                        <a:t>The primary carrier of fire in GR8 is continuous, very coarse, humid-</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climate grass. Load and depth are greater than GR6. Spread rate and flame length</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can be extreme if grass is fully cured</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838200" y="2199111"/>
            <a:ext cx="1952641" cy="526161"/>
          </a:xfrm>
          <a:prstGeom prst="rect">
            <a:avLst/>
          </a:prstGeom>
        </p:spPr>
      </p:pic>
    </p:spTree>
    <p:extLst>
      <p:ext uri="{BB962C8B-B14F-4D97-AF65-F5344CB8AC3E}">
        <p14:creationId xmlns:p14="http://schemas.microsoft.com/office/powerpoint/2010/main" val="4102731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6268" y="768428"/>
            <a:ext cx="1210733" cy="1397390"/>
          </a:xfrm>
        </p:spPr>
        <p:txBody>
          <a:bodyPr/>
          <a:lstStyle/>
          <a:p>
            <a:r>
              <a:rPr lang="en-US" dirty="0" smtClean="0"/>
              <a:t>F07</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544734" y="124277"/>
            <a:ext cx="5079999" cy="6733723"/>
          </a:xfrm>
        </p:spPr>
      </p:pic>
      <p:graphicFrame>
        <p:nvGraphicFramePr>
          <p:cNvPr id="5" name="Table 4"/>
          <p:cNvGraphicFramePr>
            <a:graphicFrameLocks noGrp="1"/>
          </p:cNvGraphicFramePr>
          <p:nvPr>
            <p:extLst>
              <p:ext uri="{D42A27DB-BD31-4B8C-83A1-F6EECF244321}">
                <p14:modId xmlns:p14="http://schemas.microsoft.com/office/powerpoint/2010/main" val="3020822087"/>
              </p:ext>
            </p:extLst>
          </p:nvPr>
        </p:nvGraphicFramePr>
        <p:xfrm>
          <a:off x="677335" y="2805338"/>
          <a:ext cx="5308601" cy="1196340"/>
        </p:xfrm>
        <a:graphic>
          <a:graphicData uri="http://schemas.openxmlformats.org/drawingml/2006/table">
            <a:tbl>
              <a:tblPr/>
              <a:tblGrid>
                <a:gridCol w="506730"/>
                <a:gridCol w="1560407"/>
                <a:gridCol w="3241464"/>
              </a:tblGrid>
              <a:tr h="0">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0">
                <a:tc>
                  <a:txBody>
                    <a:bodyPr/>
                    <a:lstStyle/>
                    <a:p>
                      <a:pPr algn="ctr" fontAlgn="ctr"/>
                      <a:r>
                        <a:rPr lang="en-US" sz="1100" b="1" i="0" u="none" strike="noStrike" dirty="0">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1" i="0" u="none" strike="noStrike" dirty="0">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0">
                <a:tc>
                  <a:txBody>
                    <a:bodyPr/>
                    <a:lstStyle/>
                    <a:p>
                      <a:pPr algn="ctr" fontAlgn="ctr"/>
                      <a:r>
                        <a:rPr lang="en-US" sz="110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100" b="1" i="0" u="none" strike="noStrike" dirty="0" smtClean="0">
                          <a:solidFill>
                            <a:srgbClr val="000000"/>
                          </a:solidFill>
                          <a:effectLst/>
                          <a:latin typeface="Calibri" panose="020F0502020204030204" pitchFamily="34" charset="0"/>
                        </a:rPr>
                        <a:t>Non-burnable </a:t>
                      </a:r>
                      <a:r>
                        <a:rPr lang="en-US" sz="1100" b="1" i="0" u="none" strike="noStrike" dirty="0">
                          <a:solidFill>
                            <a:srgbClr val="000000"/>
                          </a:solidFill>
                          <a:effectLst/>
                          <a:latin typeface="Calibri" panose="020F0502020204030204" pitchFamily="34" charset="0"/>
                        </a:rPr>
                        <a:t>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36323770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8802" y="371876"/>
            <a:ext cx="1939506" cy="1325563"/>
          </a:xfrm>
        </p:spPr>
        <p:txBody>
          <a:bodyPr>
            <a:normAutofit/>
          </a:bodyPr>
          <a:lstStyle/>
          <a:p>
            <a:r>
              <a:rPr lang="en-US" dirty="0" smtClean="0"/>
              <a:t>F51</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62226" y="126220"/>
            <a:ext cx="8705957" cy="6567877"/>
          </a:xfrm>
        </p:spPr>
      </p:pic>
      <p:graphicFrame>
        <p:nvGraphicFramePr>
          <p:cNvPr id="5" name="Table 4"/>
          <p:cNvGraphicFramePr>
            <a:graphicFrameLocks noGrp="1"/>
          </p:cNvGraphicFramePr>
          <p:nvPr>
            <p:extLst>
              <p:ext uri="{D42A27DB-BD31-4B8C-83A1-F6EECF244321}">
                <p14:modId xmlns:p14="http://schemas.microsoft.com/office/powerpoint/2010/main" val="602708615"/>
              </p:ext>
            </p:extLst>
          </p:nvPr>
        </p:nvGraphicFramePr>
        <p:xfrm>
          <a:off x="523155" y="3064135"/>
          <a:ext cx="4287326" cy="2836004"/>
        </p:xfrm>
        <a:graphic>
          <a:graphicData uri="http://schemas.openxmlformats.org/drawingml/2006/table">
            <a:tbl>
              <a:tblPr/>
              <a:tblGrid>
                <a:gridCol w="543463"/>
                <a:gridCol w="1125995"/>
                <a:gridCol w="2617868"/>
              </a:tblGrid>
              <a:tr h="472667">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945335">
                <a:tc>
                  <a:txBody>
                    <a:bodyPr/>
                    <a:lstStyle/>
                    <a:p>
                      <a:pPr algn="ctr" fontAlgn="ctr"/>
                      <a:r>
                        <a:rPr lang="en-US" sz="110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418002">
                <a:tc>
                  <a:txBody>
                    <a:bodyPr/>
                    <a:lstStyle/>
                    <a:p>
                      <a:pPr algn="ctr" fontAlgn="ctr"/>
                      <a:r>
                        <a:rPr lang="en-US" sz="110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1" i="0" u="none" strike="noStrike" dirty="0">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SH3 is woody shrubs and shrub </a:t>
                      </a:r>
                      <a:r>
                        <a:rPr lang="en-US" sz="1100" b="1" i="0" u="none" strike="noStrike" dirty="0" smtClean="0">
                          <a:solidFill>
                            <a:srgbClr val="000000"/>
                          </a:solidFill>
                          <a:effectLst/>
                          <a:latin typeface="Calibri" panose="020F0502020204030204" pitchFamily="34" charset="0"/>
                        </a:rPr>
                        <a:t>litter.</a:t>
                      </a:r>
                      <a:r>
                        <a:rPr lang="en-US" sz="1100" b="1" i="0" u="none" strike="noStrike" baseline="0" dirty="0" smtClean="0">
                          <a:solidFill>
                            <a:srgbClr val="000000"/>
                          </a:solidFill>
                          <a:effectLst/>
                          <a:latin typeface="Calibri" panose="020F0502020204030204" pitchFamily="34" charset="0"/>
                        </a:rPr>
                        <a:t> </a:t>
                      </a:r>
                      <a:r>
                        <a:rPr lang="en-US" sz="1100" b="1" i="0" u="none" strike="noStrike" dirty="0" smtClean="0">
                          <a:solidFill>
                            <a:srgbClr val="000000"/>
                          </a:solidFill>
                          <a:effectLst/>
                          <a:latin typeface="Calibri" panose="020F0502020204030204" pitchFamily="34" charset="0"/>
                        </a:rPr>
                        <a:t>Moderate </a:t>
                      </a:r>
                      <a:r>
                        <a:rPr lang="en-US" sz="1100" b="1" i="0" u="none" strike="noStrike" dirty="0">
                          <a:solidFill>
                            <a:srgbClr val="000000"/>
                          </a:solidFill>
                          <a:effectLst/>
                          <a:latin typeface="Calibri" panose="020F0502020204030204" pitchFamily="34" charset="0"/>
                        </a:rPr>
                        <a:t>shrub load, possibly with pine overstory or herbaceous fuel, fuel bed depth</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1104506" y="1861538"/>
            <a:ext cx="1762429" cy="469286"/>
          </a:xfrm>
          <a:prstGeom prst="rect">
            <a:avLst/>
          </a:prstGeom>
        </p:spPr>
      </p:pic>
    </p:spTree>
    <p:extLst>
      <p:ext uri="{BB962C8B-B14F-4D97-AF65-F5344CB8AC3E}">
        <p14:creationId xmlns:p14="http://schemas.microsoft.com/office/powerpoint/2010/main" val="8097502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42" y="100341"/>
            <a:ext cx="3776932" cy="1325563"/>
          </a:xfrm>
        </p:spPr>
        <p:txBody>
          <a:bodyPr>
            <a:normAutofit/>
          </a:bodyPr>
          <a:lstStyle/>
          <a:p>
            <a:r>
              <a:rPr lang="en-US" sz="3600" dirty="0" smtClean="0"/>
              <a:t>F50 / F48 / F47</a:t>
            </a:r>
            <a:endParaRPr lang="en-US"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90853" y="100341"/>
            <a:ext cx="8545872" cy="6447107"/>
          </a:xfrm>
        </p:spPr>
      </p:pic>
      <p:graphicFrame>
        <p:nvGraphicFramePr>
          <p:cNvPr id="5" name="Table 4"/>
          <p:cNvGraphicFramePr>
            <a:graphicFrameLocks noGrp="1"/>
          </p:cNvGraphicFramePr>
          <p:nvPr>
            <p:extLst>
              <p:ext uri="{D42A27DB-BD31-4B8C-83A1-F6EECF244321}">
                <p14:modId xmlns:p14="http://schemas.microsoft.com/office/powerpoint/2010/main" val="3091375525"/>
              </p:ext>
            </p:extLst>
          </p:nvPr>
        </p:nvGraphicFramePr>
        <p:xfrm>
          <a:off x="188373" y="2019009"/>
          <a:ext cx="3302480" cy="4375166"/>
        </p:xfrm>
        <a:graphic>
          <a:graphicData uri="http://schemas.openxmlformats.org/drawingml/2006/table">
            <a:tbl>
              <a:tblPr/>
              <a:tblGrid>
                <a:gridCol w="429883"/>
                <a:gridCol w="856083"/>
                <a:gridCol w="2016514"/>
              </a:tblGrid>
              <a:tr h="336566">
                <a:tc>
                  <a:txBody>
                    <a:bodyPr/>
                    <a:lstStyle/>
                    <a:p>
                      <a:pPr algn="ctr" fontAlgn="b"/>
                      <a:r>
                        <a:rPr lang="en-US" sz="105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5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5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73133">
                <a:tc>
                  <a:txBody>
                    <a:bodyPr/>
                    <a:lstStyle/>
                    <a:p>
                      <a:pPr algn="ctr" fontAlgn="ctr"/>
                      <a:r>
                        <a:rPr lang="en-US" sz="105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05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009699">
                <a:tc>
                  <a:txBody>
                    <a:bodyPr/>
                    <a:lstStyle/>
                    <a:p>
                      <a:pPr algn="ctr" fontAlgn="ctr"/>
                      <a:r>
                        <a:rPr lang="en-US" sz="105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050" b="1"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SH3 is woody shrubs and shrub </a:t>
                      </a:r>
                      <a:r>
                        <a:rPr lang="en-US" sz="1050" b="1" i="0" u="none" strike="noStrike" dirty="0" smtClean="0">
                          <a:solidFill>
                            <a:srgbClr val="000000"/>
                          </a:solidFill>
                          <a:effectLst/>
                          <a:latin typeface="Calibri" panose="020F0502020204030204" pitchFamily="34" charset="0"/>
                        </a:rPr>
                        <a:t>litter.</a:t>
                      </a:r>
                      <a:r>
                        <a:rPr lang="en-US" sz="1050" b="1" i="0" u="none" strike="noStrike" baseline="0" dirty="0" smtClean="0">
                          <a:solidFill>
                            <a:srgbClr val="000000"/>
                          </a:solidFill>
                          <a:effectLst/>
                          <a:latin typeface="Calibri" panose="020F0502020204030204" pitchFamily="34" charset="0"/>
                        </a:rPr>
                        <a:t> </a:t>
                      </a:r>
                      <a:r>
                        <a:rPr lang="en-US" sz="1050" b="1" i="0" u="none" strike="noStrike" dirty="0" smtClean="0">
                          <a:solidFill>
                            <a:srgbClr val="000000"/>
                          </a:solidFill>
                          <a:effectLst/>
                          <a:latin typeface="Calibri" panose="020F0502020204030204" pitchFamily="34" charset="0"/>
                        </a:rPr>
                        <a:t>Moderate </a:t>
                      </a:r>
                      <a:r>
                        <a:rPr lang="en-US" sz="1050" b="1" i="0" u="none" strike="noStrike" dirty="0">
                          <a:solidFill>
                            <a:srgbClr val="000000"/>
                          </a:solidFill>
                          <a:effectLst/>
                          <a:latin typeface="Calibri" panose="020F0502020204030204" pitchFamily="34" charset="0"/>
                        </a:rPr>
                        <a:t>shrub load, possibly with pine overstory or herbaceous fuel, fuel bed depth</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73133">
                <a:tc>
                  <a:txBody>
                    <a:bodyPr/>
                    <a:lstStyle/>
                    <a:p>
                      <a:pPr algn="ctr" fontAlgn="ctr"/>
                      <a:r>
                        <a:rPr lang="en-US" sz="1050" b="1"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050" b="1"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36566">
                <a:tc>
                  <a:txBody>
                    <a:bodyPr/>
                    <a:lstStyle/>
                    <a:p>
                      <a:pPr algn="ctr" fontAlgn="ctr"/>
                      <a:r>
                        <a:rPr lang="en-US" sz="1050" b="1" i="0" u="none" strike="noStrike">
                          <a:solidFill>
                            <a:srgbClr val="000000"/>
                          </a:solidFill>
                          <a:effectLst/>
                          <a:latin typeface="Calibri" panose="020F0502020204030204" pitchFamily="34" charset="0"/>
                        </a:rPr>
                        <a:t>NB4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11"/>
                    </a:solidFill>
                  </a:tcPr>
                </a:tc>
                <a:tc>
                  <a:txBody>
                    <a:bodyPr/>
                    <a:lstStyle/>
                    <a:p>
                      <a:pPr algn="l" fontAlgn="ctr"/>
                      <a:r>
                        <a:rPr lang="en-US" sz="1050" b="1" i="0" u="none" strike="noStrike" dirty="0" smtClean="0">
                          <a:solidFill>
                            <a:srgbClr val="000000"/>
                          </a:solidFill>
                          <a:effectLst/>
                          <a:latin typeface="Calibri" panose="020F0502020204030204" pitchFamily="34" charset="0"/>
                        </a:rPr>
                        <a:t>Non-burnable </a:t>
                      </a:r>
                      <a:r>
                        <a:rPr lang="en-US" sz="1050" b="1" i="0" u="none" strike="noStrike" dirty="0">
                          <a:solidFill>
                            <a:srgbClr val="000000"/>
                          </a:solidFill>
                          <a:effectLst/>
                          <a:latin typeface="Calibri" panose="020F0502020204030204" pitchFamily="34" charset="0"/>
                        </a:rPr>
                        <a:t>Swamp / Marsh / Vineland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36566">
                <a:tc>
                  <a:txBody>
                    <a:bodyPr/>
                    <a:lstStyle/>
                    <a:p>
                      <a:pPr algn="ctr" fontAlgn="ctr"/>
                      <a:r>
                        <a:rPr lang="en-US" sz="105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050" b="1" i="0" u="none" strike="noStrike" dirty="0" smtClean="0">
                          <a:solidFill>
                            <a:srgbClr val="000000"/>
                          </a:solidFill>
                          <a:effectLst/>
                          <a:latin typeface="Calibri" panose="020F0502020204030204" pitchFamily="34" charset="0"/>
                        </a:rPr>
                        <a:t>Non-burnable </a:t>
                      </a:r>
                      <a:r>
                        <a:rPr lang="en-US" sz="1050" b="1" i="0" u="none" strike="noStrike" dirty="0">
                          <a:solidFill>
                            <a:srgbClr val="000000"/>
                          </a:solidFill>
                          <a:effectLst/>
                          <a:latin typeface="Calibri" panose="020F0502020204030204" pitchFamily="34" charset="0"/>
                        </a:rPr>
                        <a:t>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954256" y="1033110"/>
            <a:ext cx="1581371" cy="781159"/>
          </a:xfrm>
          <a:prstGeom prst="rect">
            <a:avLst/>
          </a:prstGeom>
        </p:spPr>
      </p:pic>
    </p:spTree>
    <p:extLst>
      <p:ext uri="{BB962C8B-B14F-4D97-AF65-F5344CB8AC3E}">
        <p14:creationId xmlns:p14="http://schemas.microsoft.com/office/powerpoint/2010/main" val="28265593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6907" y="542061"/>
            <a:ext cx="1939506" cy="1325563"/>
          </a:xfrm>
        </p:spPr>
        <p:txBody>
          <a:bodyPr>
            <a:normAutofit/>
          </a:bodyPr>
          <a:lstStyle/>
          <a:p>
            <a:r>
              <a:rPr lang="en-US" dirty="0" smtClean="0"/>
              <a:t>F56</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66452" y="78377"/>
            <a:ext cx="8126641" cy="6130834"/>
          </a:xfrm>
        </p:spPr>
      </p:pic>
      <p:graphicFrame>
        <p:nvGraphicFramePr>
          <p:cNvPr id="5" name="Table 4"/>
          <p:cNvGraphicFramePr>
            <a:graphicFrameLocks noGrp="1"/>
          </p:cNvGraphicFramePr>
          <p:nvPr>
            <p:extLst>
              <p:ext uri="{D42A27DB-BD31-4B8C-83A1-F6EECF244321}">
                <p14:modId xmlns:p14="http://schemas.microsoft.com/office/powerpoint/2010/main" val="3750941020"/>
              </p:ext>
            </p:extLst>
          </p:nvPr>
        </p:nvGraphicFramePr>
        <p:xfrm>
          <a:off x="416696" y="3143794"/>
          <a:ext cx="4014652" cy="2238103"/>
        </p:xfrm>
        <a:graphic>
          <a:graphicData uri="http://schemas.openxmlformats.org/drawingml/2006/table">
            <a:tbl>
              <a:tblPr/>
              <a:tblGrid>
                <a:gridCol w="492706"/>
                <a:gridCol w="1070575"/>
                <a:gridCol w="2451371"/>
              </a:tblGrid>
              <a:tr h="559526">
                <a:tc>
                  <a:txBody>
                    <a:bodyPr/>
                    <a:lstStyle/>
                    <a:p>
                      <a:pPr algn="ctr" fontAlgn="b"/>
                      <a:r>
                        <a:rPr lang="en-US" sz="12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200" b="1" i="0" u="sng" strike="noStrike" dirty="0">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20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78577">
                <a:tc>
                  <a:txBody>
                    <a:bodyPr/>
                    <a:lstStyle/>
                    <a:p>
                      <a:pPr algn="ctr" fontAlgn="ctr"/>
                      <a:r>
                        <a:rPr lang="en-US" sz="120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200" b="1" i="0" u="none" strike="noStrike" dirty="0">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1" i="0" u="none" strike="noStrike" dirty="0">
                          <a:solidFill>
                            <a:srgbClr val="000000"/>
                          </a:solidFill>
                          <a:effectLst/>
                          <a:latin typeface="Calibri" panose="020F0502020204030204" pitchFamily="34" charset="0"/>
                        </a:rPr>
                        <a:t>The primary carrier of fire in SH3 is woody shrubs and shrub </a:t>
                      </a:r>
                      <a:r>
                        <a:rPr lang="en-US" sz="1200" b="1" i="0" u="none" strike="noStrike" dirty="0" smtClean="0">
                          <a:solidFill>
                            <a:srgbClr val="000000"/>
                          </a:solidFill>
                          <a:effectLst/>
                          <a:latin typeface="Calibri" panose="020F0502020204030204" pitchFamily="34" charset="0"/>
                        </a:rPr>
                        <a:t>litter</a:t>
                      </a:r>
                      <a:r>
                        <a:rPr lang="en-US" sz="1200" b="1" i="0" u="none" strike="noStrike" baseline="0" dirty="0" smtClean="0">
                          <a:solidFill>
                            <a:srgbClr val="000000"/>
                          </a:solidFill>
                          <a:effectLst/>
                          <a:latin typeface="Calibri" panose="020F0502020204030204" pitchFamily="34" charset="0"/>
                        </a:rPr>
                        <a:t>. </a:t>
                      </a:r>
                      <a:r>
                        <a:rPr lang="en-US" sz="1200" b="1" i="0" u="none" strike="noStrike" dirty="0" smtClean="0">
                          <a:solidFill>
                            <a:srgbClr val="000000"/>
                          </a:solidFill>
                          <a:effectLst/>
                          <a:latin typeface="Calibri" panose="020F0502020204030204" pitchFamily="34" charset="0"/>
                        </a:rPr>
                        <a:t>Moderate </a:t>
                      </a:r>
                      <a:r>
                        <a:rPr lang="en-US" sz="1200" b="1" i="0" u="none" strike="noStrike" dirty="0">
                          <a:solidFill>
                            <a:srgbClr val="000000"/>
                          </a:solidFill>
                          <a:effectLst/>
                          <a:latin typeface="Calibri" panose="020F0502020204030204" pitchFamily="34" charset="0"/>
                        </a:rPr>
                        <a:t>shrub load, possibly with pine overstory or herbaceous fuel, fuel bed depth</a:t>
                      </a:r>
                      <a:br>
                        <a:rPr lang="en-US" sz="1200" b="1" i="0" u="none" strike="noStrike" dirty="0">
                          <a:solidFill>
                            <a:srgbClr val="000000"/>
                          </a:solidFill>
                          <a:effectLst/>
                          <a:latin typeface="Calibri" panose="020F0502020204030204" pitchFamily="34" charset="0"/>
                        </a:rPr>
                      </a:br>
                      <a:r>
                        <a:rPr lang="en-US" sz="120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3" name="Picture 2"/>
          <p:cNvPicPr>
            <a:picLocks noChangeAspect="1"/>
          </p:cNvPicPr>
          <p:nvPr/>
        </p:nvPicPr>
        <p:blipFill>
          <a:blip r:embed="rId3"/>
          <a:stretch>
            <a:fillRect/>
          </a:stretch>
        </p:blipFill>
        <p:spPr>
          <a:xfrm>
            <a:off x="1331836" y="1931397"/>
            <a:ext cx="1619476" cy="485843"/>
          </a:xfrm>
          <a:prstGeom prst="rect">
            <a:avLst/>
          </a:prstGeom>
        </p:spPr>
      </p:pic>
    </p:spTree>
    <p:extLst>
      <p:ext uri="{BB962C8B-B14F-4D97-AF65-F5344CB8AC3E}">
        <p14:creationId xmlns:p14="http://schemas.microsoft.com/office/powerpoint/2010/main" val="1839629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590327" cy="1325563"/>
          </a:xfrm>
        </p:spPr>
        <p:txBody>
          <a:bodyPr/>
          <a:lstStyle/>
          <a:p>
            <a:r>
              <a:rPr lang="en-US" dirty="0" smtClean="0"/>
              <a:t>EAST END PARCELS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60962" y="214656"/>
            <a:ext cx="4409954" cy="6369935"/>
          </a:xfrm>
        </p:spPr>
      </p:pic>
    </p:spTree>
    <p:extLst>
      <p:ext uri="{BB962C8B-B14F-4D97-AF65-F5344CB8AC3E}">
        <p14:creationId xmlns:p14="http://schemas.microsoft.com/office/powerpoint/2010/main" val="33653119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31757" y="416643"/>
            <a:ext cx="5671595" cy="4885434"/>
          </a:xfrm>
        </p:spPr>
      </p:pic>
      <p:cxnSp>
        <p:nvCxnSpPr>
          <p:cNvPr id="6" name="Straight Arrow Connector 5"/>
          <p:cNvCxnSpPr/>
          <p:nvPr/>
        </p:nvCxnSpPr>
        <p:spPr>
          <a:xfrm>
            <a:off x="7893210" y="1620456"/>
            <a:ext cx="532436" cy="254643"/>
          </a:xfrm>
          <a:prstGeom prst="straightConnector1">
            <a:avLst/>
          </a:prstGeom>
          <a:ln w="1301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86472" y="307251"/>
            <a:ext cx="2229092" cy="856526"/>
          </a:xfrm>
        </p:spPr>
        <p:txBody>
          <a:bodyPr>
            <a:normAutofit fontScale="90000"/>
          </a:bodyPr>
          <a:lstStyle/>
          <a:p>
            <a:r>
              <a:rPr lang="en-US" sz="3600" dirty="0" smtClean="0"/>
              <a:t>E04 </a:t>
            </a:r>
            <a:r>
              <a:rPr lang="en-US" dirty="0" smtClean="0"/>
              <a:t>– </a:t>
            </a:r>
            <a:r>
              <a:rPr lang="en-US" sz="2200" dirty="0" smtClean="0"/>
              <a:t>STUDIO STRUCTURE AT RISK</a:t>
            </a:r>
            <a:endParaRPr lang="en-US" sz="2200" dirty="0"/>
          </a:p>
        </p:txBody>
      </p:sp>
      <p:pic>
        <p:nvPicPr>
          <p:cNvPr id="9" name="Picture 8"/>
          <p:cNvPicPr>
            <a:picLocks noChangeAspect="1"/>
          </p:cNvPicPr>
          <p:nvPr/>
        </p:nvPicPr>
        <p:blipFill>
          <a:blip r:embed="rId3"/>
          <a:stretch>
            <a:fillRect/>
          </a:stretch>
        </p:blipFill>
        <p:spPr>
          <a:xfrm>
            <a:off x="424405" y="3130951"/>
            <a:ext cx="4182319" cy="3136739"/>
          </a:xfrm>
          <a:prstGeom prst="rect">
            <a:avLst/>
          </a:prstGeom>
        </p:spPr>
      </p:pic>
      <p:sp>
        <p:nvSpPr>
          <p:cNvPr id="10" name="TextBox 9"/>
          <p:cNvSpPr txBox="1"/>
          <p:nvPr/>
        </p:nvSpPr>
        <p:spPr>
          <a:xfrm>
            <a:off x="286472" y="1481559"/>
            <a:ext cx="3753093" cy="1384995"/>
          </a:xfrm>
          <a:prstGeom prst="rect">
            <a:avLst/>
          </a:prstGeom>
          <a:noFill/>
        </p:spPr>
        <p:txBody>
          <a:bodyPr wrap="square" rtlCol="0">
            <a:spAutoFit/>
          </a:bodyPr>
          <a:lstStyle/>
          <a:p>
            <a:r>
              <a:rPr lang="en-US" sz="1200" dirty="0" smtClean="0"/>
              <a:t>This small structure is perched on the edge of the ravine at the top of this steep SE aspect and is surrounded by dense shrub fuels. The landowner should decide if some clearing to create a fire break on the SE side of the structure is merited, or, since this is not a very expensive structure just accept risk of loss due to an eventual wildfire. See Notes below for wildfire risk considerations.  </a:t>
            </a:r>
            <a:endParaRPr lang="en-US" sz="1200" dirty="0"/>
          </a:p>
        </p:txBody>
      </p:sp>
      <p:sp>
        <p:nvSpPr>
          <p:cNvPr id="11" name="TextBox 10"/>
          <p:cNvSpPr txBox="1"/>
          <p:nvPr/>
        </p:nvSpPr>
        <p:spPr>
          <a:xfrm>
            <a:off x="4917793" y="5408023"/>
            <a:ext cx="6483270" cy="646331"/>
          </a:xfrm>
          <a:prstGeom prst="rect">
            <a:avLst/>
          </a:prstGeom>
          <a:noFill/>
        </p:spPr>
        <p:txBody>
          <a:bodyPr wrap="square" rtlCol="0">
            <a:spAutoFit/>
          </a:bodyPr>
          <a:lstStyle/>
          <a:p>
            <a:r>
              <a:rPr lang="en-US" sz="1200" dirty="0" smtClean="0"/>
              <a:t>NOTES: Most of E04 consists of a ravine with a southeast aspect on a slope of 36%. It rises nearly 80’ in elevation from Block Island Sound. There are continuous dense shrub fuels from the beach to the top of the ravine. The fuels consist of Maritime Shrub/Scrub and Successional shrubby hardwoods. </a:t>
            </a:r>
            <a:endParaRPr lang="en-US" sz="1200" dirty="0"/>
          </a:p>
        </p:txBody>
      </p:sp>
    </p:spTree>
    <p:extLst>
      <p:ext uri="{BB962C8B-B14F-4D97-AF65-F5344CB8AC3E}">
        <p14:creationId xmlns:p14="http://schemas.microsoft.com/office/powerpoint/2010/main" val="305168716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3426" y="244536"/>
            <a:ext cx="1939506" cy="1325563"/>
          </a:xfrm>
        </p:spPr>
        <p:txBody>
          <a:bodyPr>
            <a:normAutofit/>
          </a:bodyPr>
          <a:lstStyle/>
          <a:p>
            <a:r>
              <a:rPr lang="en-US" dirty="0" smtClean="0"/>
              <a:t>E04</a:t>
            </a:r>
            <a:endParaRPr lang="en-US" dirty="0"/>
          </a:p>
        </p:txBody>
      </p:sp>
      <p:pic>
        <p:nvPicPr>
          <p:cNvPr id="5" name="Picture 4"/>
          <p:cNvPicPr>
            <a:picLocks noChangeAspect="1"/>
          </p:cNvPicPr>
          <p:nvPr/>
        </p:nvPicPr>
        <p:blipFill>
          <a:blip r:embed="rId2"/>
          <a:stretch>
            <a:fillRect/>
          </a:stretch>
        </p:blipFill>
        <p:spPr>
          <a:xfrm>
            <a:off x="571716" y="244536"/>
            <a:ext cx="1682642" cy="506012"/>
          </a:xfrm>
          <a:prstGeom prst="rect">
            <a:avLst/>
          </a:prstGeom>
        </p:spPr>
      </p:pic>
      <p:pic>
        <p:nvPicPr>
          <p:cNvPr id="11" name="Content Placeholder 10"/>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59000"/>
                    </a14:imgEffect>
                    <a14:imgEffect>
                      <a14:brightnessContrast bright="9000" contrast="11000"/>
                    </a14:imgEffect>
                  </a14:imgLayer>
                </a14:imgProps>
              </a:ext>
              <a:ext uri="{28A0092B-C50C-407E-A947-70E740481C1C}">
                <a14:useLocalDpi xmlns:a14="http://schemas.microsoft.com/office/drawing/2010/main" val="0"/>
              </a:ext>
            </a:extLst>
          </a:blip>
          <a:stretch>
            <a:fillRect/>
          </a:stretch>
        </p:blipFill>
        <p:spPr>
          <a:xfrm>
            <a:off x="4572000" y="244536"/>
            <a:ext cx="7412158" cy="5591820"/>
          </a:xfrm>
        </p:spPr>
      </p:pic>
      <p:graphicFrame>
        <p:nvGraphicFramePr>
          <p:cNvPr id="12" name="Table 11"/>
          <p:cNvGraphicFramePr>
            <a:graphicFrameLocks noGrp="1"/>
          </p:cNvGraphicFramePr>
          <p:nvPr>
            <p:extLst>
              <p:ext uri="{D42A27DB-BD31-4B8C-83A1-F6EECF244321}">
                <p14:modId xmlns:p14="http://schemas.microsoft.com/office/powerpoint/2010/main" val="1009903487"/>
              </p:ext>
            </p:extLst>
          </p:nvPr>
        </p:nvGraphicFramePr>
        <p:xfrm>
          <a:off x="189089" y="1332371"/>
          <a:ext cx="4382911" cy="5203914"/>
        </p:xfrm>
        <a:graphic>
          <a:graphicData uri="http://schemas.openxmlformats.org/drawingml/2006/table">
            <a:tbl>
              <a:tblPr/>
              <a:tblGrid>
                <a:gridCol w="860778"/>
                <a:gridCol w="845901"/>
                <a:gridCol w="2676232"/>
              </a:tblGrid>
              <a:tr h="220434">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70487">
                <a:tc>
                  <a:txBody>
                    <a:bodyPr/>
                    <a:lstStyle/>
                    <a:p>
                      <a:pPr algn="ctr" fontAlgn="ctr"/>
                      <a:r>
                        <a:rPr lang="en-US" sz="1200" b="0" i="0" u="none" strike="noStrike" dirty="0">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200" b="0" i="0" u="none" strike="noStrike" dirty="0">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The primary carrier of fire in SH3 is woody shrubs and shrub </a:t>
                      </a:r>
                      <a:r>
                        <a:rPr lang="en-US" sz="1200" b="0" i="0" u="none" strike="noStrike" dirty="0" smtClean="0">
                          <a:solidFill>
                            <a:srgbClr val="000000"/>
                          </a:solidFill>
                          <a:effectLst/>
                          <a:latin typeface="Calibri" panose="020F0502020204030204" pitchFamily="34" charset="0"/>
                        </a:rPr>
                        <a:t>litter. Moderate </a:t>
                      </a:r>
                      <a:r>
                        <a:rPr lang="en-US" sz="1200" b="0" i="0" u="none" strike="noStrike" dirty="0">
                          <a:solidFill>
                            <a:srgbClr val="000000"/>
                          </a:solidFill>
                          <a:effectLst/>
                          <a:latin typeface="Calibri" panose="020F0502020204030204" pitchFamily="34" charset="0"/>
                        </a:rPr>
                        <a:t>shrub load, possibly with pine overstory or herbaceous fuel, fuel bed </a:t>
                      </a:r>
                      <a:r>
                        <a:rPr lang="en-US" sz="1200" b="0" i="0" u="none" strike="noStrike" dirty="0" smtClean="0">
                          <a:solidFill>
                            <a:srgbClr val="000000"/>
                          </a:solidFill>
                          <a:effectLst/>
                          <a:latin typeface="Calibri" panose="020F0502020204030204" pitchFamily="34" charset="0"/>
                        </a:rPr>
                        <a:t>depth 2 </a:t>
                      </a:r>
                      <a:r>
                        <a:rPr lang="en-US" sz="1200" b="0" i="0" u="none" strike="noStrike" dirty="0">
                          <a:solidFill>
                            <a:srgbClr val="000000"/>
                          </a:solidFill>
                          <a:effectLst/>
                          <a:latin typeface="Calibri" panose="020F0502020204030204" pitchFamily="34" charset="0"/>
                        </a:rPr>
                        <a:t>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61302">
                <a:tc>
                  <a:txBody>
                    <a:bodyPr/>
                    <a:lstStyle/>
                    <a:p>
                      <a:pPr algn="ctr" fontAlgn="ctr"/>
                      <a:r>
                        <a:rPr lang="en-US" sz="1200" b="0"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200" b="0"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The primary carrier of fire in SH4 is woody shrubs and shrub litter.</a:t>
                      </a:r>
                      <a:br>
                        <a:rPr lang="en-US" sz="1200" b="0" i="0" u="none" strike="noStrike" dirty="0">
                          <a:solidFill>
                            <a:srgbClr val="000000"/>
                          </a:solidFill>
                          <a:effectLst/>
                          <a:latin typeface="Calibri" panose="020F0502020204030204" pitchFamily="34" charset="0"/>
                        </a:rPr>
                      </a:br>
                      <a:r>
                        <a:rPr lang="en-US" sz="1200" b="0" i="0" u="none" strike="noStrike" dirty="0">
                          <a:solidFill>
                            <a:srgbClr val="000000"/>
                          </a:solidFill>
                          <a:effectLst/>
                          <a:latin typeface="Calibri" panose="020F0502020204030204" pitchFamily="34" charset="0"/>
                        </a:rPr>
                        <a:t>Low to moderate shrub and litter load, possibly with pine overstory, fuel bed depth</a:t>
                      </a:r>
                      <a:br>
                        <a:rPr lang="en-US" sz="1200" b="0" i="0" u="none" strike="noStrike" dirty="0">
                          <a:solidFill>
                            <a:srgbClr val="000000"/>
                          </a:solidFill>
                          <a:effectLst/>
                          <a:latin typeface="Calibri" panose="020F0502020204030204" pitchFamily="34" charset="0"/>
                        </a:rPr>
                      </a:br>
                      <a:r>
                        <a:rPr lang="en-US" sz="1200" b="0"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40868">
                <a:tc>
                  <a:txBody>
                    <a:bodyPr/>
                    <a:lstStyle/>
                    <a:p>
                      <a:pPr algn="ctr" fontAlgn="ctr"/>
                      <a:r>
                        <a:rPr lang="en-US" sz="1200" b="0"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200" b="0"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61302">
                <a:tc>
                  <a:txBody>
                    <a:bodyPr/>
                    <a:lstStyle/>
                    <a:p>
                      <a:pPr algn="ctr" fontAlgn="ctr"/>
                      <a:r>
                        <a:rPr lang="en-US" sz="1200" b="0" i="0" u="none" strike="noStrike">
                          <a:solidFill>
                            <a:srgbClr val="000000"/>
                          </a:solidFill>
                          <a:effectLst/>
                          <a:latin typeface="Calibri" panose="020F0502020204030204" pitchFamily="34" charset="0"/>
                        </a:rPr>
                        <a:t>TU3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FAE"/>
                    </a:solidFill>
                  </a:tcPr>
                </a:tc>
                <a:tc>
                  <a:txBody>
                    <a:bodyPr/>
                    <a:lstStyle/>
                    <a:p>
                      <a:pPr algn="l" fontAlgn="ctr"/>
                      <a:r>
                        <a:rPr lang="en-US" sz="1200" b="0" i="0" u="none" strike="noStrike">
                          <a:solidFill>
                            <a:srgbClr val="000000"/>
                          </a:solidFill>
                          <a:effectLst/>
                          <a:latin typeface="Calibri" panose="020F0502020204030204" pitchFamily="34" charset="0"/>
                        </a:rPr>
                        <a:t>Moderate Load, Humid Climate Timber-Grass-Shrub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The primary carrier of fire in TU3 is moderate forest litter with grass </a:t>
                      </a:r>
                      <a:r>
                        <a:rPr lang="en-US" sz="1200" b="0" i="0" u="none" strike="noStrike" dirty="0" smtClean="0">
                          <a:solidFill>
                            <a:srgbClr val="000000"/>
                          </a:solidFill>
                          <a:effectLst/>
                          <a:latin typeface="Calibri" panose="020F0502020204030204" pitchFamily="34" charset="0"/>
                        </a:rPr>
                        <a:t>and shrub </a:t>
                      </a:r>
                      <a:r>
                        <a:rPr lang="en-US" sz="1200" b="0" i="0" u="none" strike="noStrike" dirty="0">
                          <a:solidFill>
                            <a:srgbClr val="000000"/>
                          </a:solidFill>
                          <a:effectLst/>
                          <a:latin typeface="Calibri" panose="020F0502020204030204" pitchFamily="34" charset="0"/>
                        </a:rPr>
                        <a:t>components. Extinction moisture is high. Spread rate is high; flame </a:t>
                      </a:r>
                      <a:r>
                        <a:rPr lang="en-US" sz="1200" b="0" i="0" u="none" strike="noStrike" dirty="0" smtClean="0">
                          <a:solidFill>
                            <a:srgbClr val="000000"/>
                          </a:solidFill>
                          <a:effectLst/>
                          <a:latin typeface="Calibri" panose="020F0502020204030204" pitchFamily="34" charset="0"/>
                        </a:rPr>
                        <a:t>length moderate</a:t>
                      </a:r>
                      <a:endParaRPr lang="en-US" sz="12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0434">
                <a:tc>
                  <a:txBody>
                    <a:bodyPr/>
                    <a:lstStyle/>
                    <a:p>
                      <a:pPr algn="ctr" fontAlgn="ctr"/>
                      <a:r>
                        <a:rPr lang="en-US" sz="1200" b="0"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0" i="0" u="none" strike="noStrike">
                          <a:solidFill>
                            <a:srgbClr val="000000"/>
                          </a:solidFill>
                          <a:effectLst/>
                          <a:latin typeface="Calibri" panose="020F0502020204030204" pitchFamily="34" charset="0"/>
                        </a:rPr>
                        <a:t>Nonburnable 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9619">
                <a:tc>
                  <a:txBody>
                    <a:bodyPr/>
                    <a:lstStyle/>
                    <a:p>
                      <a:pPr algn="ctr" fontAlgn="ctr"/>
                      <a:r>
                        <a:rPr lang="en-US" sz="1200" b="0" i="0" u="none" strike="noStrike">
                          <a:solidFill>
                            <a:srgbClr val="000000"/>
                          </a:solidFill>
                          <a:effectLst/>
                          <a:latin typeface="Calibri" panose="020F0502020204030204" pitchFamily="34" charset="0"/>
                        </a:rPr>
                        <a:t>NB9</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0" i="0" u="none" strike="noStrike">
                          <a:solidFill>
                            <a:srgbClr val="000000"/>
                          </a:solidFill>
                          <a:effectLst/>
                          <a:latin typeface="Calibri" panose="020F0502020204030204" pitchFamily="34" charset="0"/>
                        </a:rPr>
                        <a:t>Nonburnable Beach / Rock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200" b="0" i="0" u="none" strike="noStrike" dirty="0">
                          <a:solidFill>
                            <a:srgbClr val="000000"/>
                          </a:solidFill>
                          <a:effectLst/>
                          <a:latin typeface="Calibri" panose="020F0502020204030204" pitchFamily="34" charset="0"/>
                        </a:rPr>
                        <a:t>Will not burn, no fuel. </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11973300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408" y="285203"/>
            <a:ext cx="2618805" cy="2082965"/>
          </a:xfrm>
        </p:spPr>
        <p:txBody>
          <a:bodyPr>
            <a:normAutofit/>
          </a:bodyPr>
          <a:lstStyle/>
          <a:p>
            <a:pPr>
              <a:lnSpc>
                <a:spcPct val="100000"/>
              </a:lnSpc>
            </a:pPr>
            <a:r>
              <a:rPr lang="en-US" sz="2800" dirty="0" smtClean="0"/>
              <a:t>F01- Ferguson Museum  &amp; F15</a:t>
            </a:r>
            <a:br>
              <a:rPr lang="en-US" sz="2800" dirty="0" smtClean="0"/>
            </a:br>
            <a:r>
              <a:rPr lang="en-US" sz="2000" dirty="0"/>
              <a:t/>
            </a:r>
            <a:br>
              <a:rPr lang="en-US" sz="2000" dirty="0"/>
            </a:br>
            <a:r>
              <a:rPr lang="en-US" sz="2000" dirty="0" smtClean="0"/>
              <a:t> </a:t>
            </a:r>
            <a:endParaRPr lang="en-US" sz="2000" dirty="0"/>
          </a:p>
        </p:txBody>
      </p:sp>
      <p:sp>
        <p:nvSpPr>
          <p:cNvPr id="4" name="Title 1"/>
          <p:cNvSpPr txBox="1">
            <a:spLocks/>
          </p:cNvSpPr>
          <p:nvPr/>
        </p:nvSpPr>
        <p:spPr>
          <a:xfrm>
            <a:off x="2431211" y="293299"/>
            <a:ext cx="8239664" cy="13973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val="3139501674"/>
              </p:ext>
            </p:extLst>
          </p:nvPr>
        </p:nvGraphicFramePr>
        <p:xfrm>
          <a:off x="671333" y="2209907"/>
          <a:ext cx="4833440" cy="4229100"/>
        </p:xfrm>
        <a:graphic>
          <a:graphicData uri="http://schemas.openxmlformats.org/drawingml/2006/table">
            <a:tbl>
              <a:tblPr/>
              <a:tblGrid>
                <a:gridCol w="462986"/>
                <a:gridCol w="1183727"/>
                <a:gridCol w="3186727"/>
              </a:tblGrid>
              <a:tr h="267902">
                <a:tc>
                  <a:txBody>
                    <a:bodyPr/>
                    <a:lstStyle/>
                    <a:p>
                      <a:pPr algn="ctr" fontAlgn="b"/>
                      <a:r>
                        <a:rPr lang="en-US" sz="105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5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50" b="1" i="0" u="sng" strike="noStrike" dirty="0">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98876">
                <a:tc>
                  <a:txBody>
                    <a:bodyPr/>
                    <a:lstStyle/>
                    <a:p>
                      <a:pPr algn="ctr" fontAlgn="ctr"/>
                      <a:r>
                        <a:rPr lang="en-US" sz="1050" b="1" i="0" u="none" strike="noStrike">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050" b="1" i="0" u="none" strike="noStrike">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98876">
                <a:tc>
                  <a:txBody>
                    <a:bodyPr/>
                    <a:lstStyle/>
                    <a:p>
                      <a:pPr algn="ctr" fontAlgn="ctr"/>
                      <a:r>
                        <a:rPr lang="en-US" sz="105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05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0">
                <a:tc>
                  <a:txBody>
                    <a:bodyPr/>
                    <a:lstStyle/>
                    <a:p>
                      <a:pPr algn="ctr" fontAlgn="ctr"/>
                      <a:r>
                        <a:rPr lang="en-US" sz="1050" b="1" i="0" u="none" strike="noStrike">
                          <a:solidFill>
                            <a:srgbClr val="000000"/>
                          </a:solidFill>
                          <a:effectLst/>
                          <a:latin typeface="Calibri" panose="020F0502020204030204" pitchFamily="34" charset="0"/>
                        </a:rPr>
                        <a:t>TL2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F560"/>
                    </a:solidFill>
                  </a:tcPr>
                </a:tc>
                <a:tc>
                  <a:txBody>
                    <a:bodyPr/>
                    <a:lstStyle/>
                    <a:p>
                      <a:pPr algn="l" fontAlgn="ctr"/>
                      <a:r>
                        <a:rPr lang="en-US" sz="1050" b="1" i="0" u="none" strike="noStrike">
                          <a:solidFill>
                            <a:srgbClr val="000000"/>
                          </a:solidFill>
                          <a:effectLst/>
                          <a:latin typeface="Calibri" panose="020F0502020204030204" pitchFamily="34" charset="0"/>
                        </a:rPr>
                        <a:t>Low Load Broadleaf Litter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TL2 is broadleaf (hardwood) litter. </a:t>
                      </a:r>
                      <a:r>
                        <a:rPr lang="en-US" sz="1050" b="1" i="0" u="none" strike="noStrike" dirty="0" smtClean="0">
                          <a:solidFill>
                            <a:srgbClr val="000000"/>
                          </a:solidFill>
                          <a:effectLst/>
                          <a:latin typeface="Calibri" panose="020F0502020204030204" pitchFamily="34" charset="0"/>
                        </a:rPr>
                        <a:t>Low load</a:t>
                      </a:r>
                      <a:r>
                        <a:rPr lang="en-US" sz="1050" b="1" i="0" u="none" strike="noStrike" dirty="0">
                          <a:solidFill>
                            <a:srgbClr val="000000"/>
                          </a:solidFill>
                          <a:effectLst/>
                          <a:latin typeface="Calibri" panose="020F0502020204030204" pitchFamily="34" charset="0"/>
                        </a:rPr>
                        <a:t>, compact broadleaf litter. Spread rate is very low; flame length very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29850">
                <a:tc>
                  <a:txBody>
                    <a:bodyPr/>
                    <a:lstStyle/>
                    <a:p>
                      <a:pPr algn="ctr" fontAlgn="ctr"/>
                      <a:r>
                        <a:rPr lang="en-US" sz="105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050" b="1"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SH3 is woody shrubs and shrub </a:t>
                      </a:r>
                      <a:r>
                        <a:rPr lang="en-US" sz="1050" b="1" i="0" u="none" strike="noStrike" dirty="0" smtClean="0">
                          <a:solidFill>
                            <a:srgbClr val="000000"/>
                          </a:solidFill>
                          <a:effectLst/>
                          <a:latin typeface="Calibri" panose="020F0502020204030204" pitchFamily="34" charset="0"/>
                        </a:rPr>
                        <a:t>litter.</a:t>
                      </a:r>
                      <a:r>
                        <a:rPr lang="en-US" sz="1050" b="1" i="0" u="none" strike="noStrike" baseline="0" dirty="0" smtClean="0">
                          <a:solidFill>
                            <a:srgbClr val="000000"/>
                          </a:solidFill>
                          <a:effectLst/>
                          <a:latin typeface="Calibri" panose="020F0502020204030204" pitchFamily="34" charset="0"/>
                        </a:rPr>
                        <a:t> </a:t>
                      </a:r>
                      <a:r>
                        <a:rPr lang="en-US" sz="1050" b="1" i="0" u="none" strike="noStrike" dirty="0" smtClean="0">
                          <a:solidFill>
                            <a:srgbClr val="000000"/>
                          </a:solidFill>
                          <a:effectLst/>
                          <a:latin typeface="Calibri" panose="020F0502020204030204" pitchFamily="34" charset="0"/>
                        </a:rPr>
                        <a:t>Moderate </a:t>
                      </a:r>
                      <a:r>
                        <a:rPr lang="en-US" sz="1050" b="1" i="0" u="none" strike="noStrike" dirty="0">
                          <a:solidFill>
                            <a:srgbClr val="000000"/>
                          </a:solidFill>
                          <a:effectLst/>
                          <a:latin typeface="Calibri" panose="020F0502020204030204" pitchFamily="34" charset="0"/>
                        </a:rPr>
                        <a:t>shrub load, possibly with pine overstory or herbaceous fuel, fuel bed </a:t>
                      </a:r>
                      <a:r>
                        <a:rPr lang="en-US" sz="1050" b="1" i="0" u="none" strike="noStrike" dirty="0" smtClean="0">
                          <a:solidFill>
                            <a:srgbClr val="000000"/>
                          </a:solidFill>
                          <a:effectLst/>
                          <a:latin typeface="Calibri" panose="020F0502020204030204" pitchFamily="34" charset="0"/>
                        </a:rPr>
                        <a:t>depth 2 </a:t>
                      </a:r>
                      <a:r>
                        <a:rPr lang="en-US" sz="1050" b="1" i="0" u="none" strike="noStrike" dirty="0">
                          <a:solidFill>
                            <a:srgbClr val="000000"/>
                          </a:solidFill>
                          <a:effectLst/>
                          <a:latin typeface="Calibri" panose="020F0502020204030204" pitchFamily="34" charset="0"/>
                        </a:rPr>
                        <a:t>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29850">
                <a:tc>
                  <a:txBody>
                    <a:bodyPr/>
                    <a:lstStyle/>
                    <a:p>
                      <a:pPr algn="ctr" fontAlgn="ctr"/>
                      <a:r>
                        <a:rPr lang="en-US" sz="1050" b="1" i="0" u="none" strike="noStrike">
                          <a:solidFill>
                            <a:srgbClr val="000000"/>
                          </a:solidFill>
                          <a:effectLst/>
                          <a:latin typeface="Calibri" panose="020F0502020204030204" pitchFamily="34" charset="0"/>
                        </a:rPr>
                        <a:t>SH6</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A1A"/>
                    </a:solidFill>
                  </a:tcPr>
                </a:tc>
                <a:tc>
                  <a:txBody>
                    <a:bodyPr/>
                    <a:lstStyle/>
                    <a:p>
                      <a:pPr algn="l" fontAlgn="ctr"/>
                      <a:r>
                        <a:rPr lang="en-US" sz="1050" b="1" i="0" u="none" strike="noStrike">
                          <a:solidFill>
                            <a:srgbClr val="000000"/>
                          </a:solidFill>
                          <a:effectLst/>
                          <a:latin typeface="Calibri" panose="020F0502020204030204" pitchFamily="34" charset="0"/>
                        </a:rPr>
                        <a:t>Low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The primary carrier of fire in SH6 is woody shrubs and shrub litter. Dense shrubs, little or no herbaceous fuel, fuelbed depth about 2 feet. Spread rate is high; flame length high</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36928">
                <a:tc>
                  <a:txBody>
                    <a:bodyPr/>
                    <a:lstStyle/>
                    <a:p>
                      <a:pPr algn="ctr" fontAlgn="ctr"/>
                      <a:r>
                        <a:rPr lang="en-US" sz="1050" b="1"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050" b="1" i="0" u="none" strike="noStrike" dirty="0" smtClean="0">
                          <a:solidFill>
                            <a:srgbClr val="000000"/>
                          </a:solidFill>
                          <a:effectLst/>
                          <a:latin typeface="Calibri" panose="020F0502020204030204" pitchFamily="34" charset="0"/>
                        </a:rPr>
                        <a:t>Non-burnable </a:t>
                      </a:r>
                      <a:r>
                        <a:rPr lang="en-US" sz="1050" b="1" i="0" u="none" strike="noStrike" dirty="0">
                          <a:solidFill>
                            <a:srgbClr val="000000"/>
                          </a:solidFill>
                          <a:effectLst/>
                          <a:latin typeface="Calibri" panose="020F0502020204030204" pitchFamily="34" charset="0"/>
                        </a:rPr>
                        <a:t>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36928">
                <a:tc>
                  <a:txBody>
                    <a:bodyPr/>
                    <a:lstStyle/>
                    <a:p>
                      <a:pPr algn="ctr" fontAlgn="ctr"/>
                      <a:r>
                        <a:rPr lang="en-US" sz="1050" b="1" i="0" u="none" strike="noStrike">
                          <a:solidFill>
                            <a:srgbClr val="000000"/>
                          </a:solidFill>
                          <a:effectLst/>
                          <a:latin typeface="Calibri" panose="020F0502020204030204" pitchFamily="34" charset="0"/>
                        </a:rPr>
                        <a:t>NB3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050" b="1" i="0" u="none" strike="noStrike" dirty="0" smtClean="0">
                          <a:solidFill>
                            <a:srgbClr val="000000"/>
                          </a:solidFill>
                          <a:effectLst/>
                          <a:latin typeface="Calibri" panose="020F0502020204030204" pitchFamily="34" charset="0"/>
                        </a:rPr>
                        <a:t>Non-burnable </a:t>
                      </a:r>
                      <a:r>
                        <a:rPr lang="en-US" sz="1050" b="1" i="0" u="none" strike="noStrike" dirty="0">
                          <a:solidFill>
                            <a:srgbClr val="000000"/>
                          </a:solidFill>
                          <a:effectLst/>
                          <a:latin typeface="Calibri" panose="020F0502020204030204" pitchFamily="34" charset="0"/>
                        </a:rPr>
                        <a:t>Agriculture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Will not burn if maintained</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67902">
                <a:tc>
                  <a:txBody>
                    <a:bodyPr/>
                    <a:lstStyle/>
                    <a:p>
                      <a:pPr algn="ctr" fontAlgn="ctr"/>
                      <a:r>
                        <a:rPr lang="en-US" sz="1050" b="1" i="0" u="none" strike="noStrike">
                          <a:solidFill>
                            <a:srgbClr val="FFFFFF"/>
                          </a:solidFill>
                          <a:effectLst/>
                          <a:latin typeface="Calibri" panose="020F0502020204030204" pitchFamily="34" charset="0"/>
                        </a:rPr>
                        <a:t>NB8</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5FF"/>
                    </a:solidFill>
                  </a:tcPr>
                </a:tc>
                <a:tc>
                  <a:txBody>
                    <a:bodyPr/>
                    <a:lstStyle/>
                    <a:p>
                      <a:pPr algn="l" fontAlgn="ctr"/>
                      <a:r>
                        <a:rPr lang="en-US" sz="1050" b="1" i="0" u="none" strike="noStrike" dirty="0" smtClean="0">
                          <a:solidFill>
                            <a:srgbClr val="000000"/>
                          </a:solidFill>
                          <a:effectLst/>
                          <a:latin typeface="Calibri" panose="020F0502020204030204" pitchFamily="34" charset="0"/>
                        </a:rPr>
                        <a:t>Non-burnable </a:t>
                      </a:r>
                      <a:r>
                        <a:rPr lang="en-US" sz="1050" b="1" i="0" u="none" strike="noStrike" dirty="0">
                          <a:solidFill>
                            <a:srgbClr val="000000"/>
                          </a:solidFill>
                          <a:effectLst/>
                          <a:latin typeface="Calibri" panose="020F0502020204030204" pitchFamily="34" charset="0"/>
                        </a:rPr>
                        <a:t>Lake / Open Water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050" b="1" i="0" u="none" strike="noStrike" dirty="0">
                          <a:solidFill>
                            <a:srgbClr val="000000"/>
                          </a:solidFill>
                          <a:effectLst/>
                          <a:latin typeface="Calibri" panose="020F0502020204030204" pitchFamily="34" charset="0"/>
                        </a:rPr>
                        <a:t>Will not burn</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25843" y="96076"/>
            <a:ext cx="4978717" cy="6599470"/>
          </a:xfrm>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2081907" y="1638357"/>
            <a:ext cx="1741805" cy="499110"/>
          </a:xfrm>
          <a:prstGeom prst="rect">
            <a:avLst/>
          </a:prstGeom>
          <a:noFill/>
        </p:spPr>
      </p:pic>
    </p:spTree>
    <p:extLst>
      <p:ext uri="{BB962C8B-B14F-4D97-AF65-F5344CB8AC3E}">
        <p14:creationId xmlns:p14="http://schemas.microsoft.com/office/powerpoint/2010/main" val="22563856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5588" y="284443"/>
            <a:ext cx="1752600" cy="1325563"/>
          </a:xfrm>
        </p:spPr>
        <p:txBody>
          <a:bodyPr/>
          <a:lstStyle/>
          <a:p>
            <a:r>
              <a:rPr lang="en-US" dirty="0" smtClean="0"/>
              <a:t>F22</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88666" y="180797"/>
            <a:ext cx="4902200" cy="6498044"/>
          </a:xfrm>
        </p:spPr>
      </p:pic>
      <p:graphicFrame>
        <p:nvGraphicFramePr>
          <p:cNvPr id="5" name="Table 4"/>
          <p:cNvGraphicFramePr>
            <a:graphicFrameLocks noGrp="1"/>
          </p:cNvGraphicFramePr>
          <p:nvPr>
            <p:extLst>
              <p:ext uri="{D42A27DB-BD31-4B8C-83A1-F6EECF244321}">
                <p14:modId xmlns:p14="http://schemas.microsoft.com/office/powerpoint/2010/main" val="795513466"/>
              </p:ext>
            </p:extLst>
          </p:nvPr>
        </p:nvGraphicFramePr>
        <p:xfrm>
          <a:off x="948266" y="1794932"/>
          <a:ext cx="5427133" cy="3589867"/>
        </p:xfrm>
        <a:graphic>
          <a:graphicData uri="http://schemas.openxmlformats.org/drawingml/2006/table">
            <a:tbl>
              <a:tblPr/>
              <a:tblGrid>
                <a:gridCol w="518044"/>
                <a:gridCol w="1595248"/>
                <a:gridCol w="3313841"/>
              </a:tblGrid>
              <a:tr h="452504">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73729">
                <a:tc>
                  <a:txBody>
                    <a:bodyPr/>
                    <a:lstStyle/>
                    <a:p>
                      <a:pPr algn="ctr" fontAlgn="ctr"/>
                      <a:r>
                        <a:rPr lang="en-US" sz="1100" b="1" i="0" u="none" strike="noStrike">
                          <a:solidFill>
                            <a:srgbClr val="000000"/>
                          </a:solidFill>
                          <a:effectLst/>
                          <a:latin typeface="Calibri" panose="020F0502020204030204" pitchFamily="34" charset="0"/>
                        </a:rPr>
                        <a:t>GR3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7"/>
                    </a:solidFill>
                  </a:tcPr>
                </a:tc>
                <a:tc>
                  <a:txBody>
                    <a:bodyPr/>
                    <a:lstStyle/>
                    <a:p>
                      <a:pPr algn="l" fontAlgn="ctr"/>
                      <a:r>
                        <a:rPr lang="en-US" sz="1100" b="1" i="0" u="none" strike="noStrike">
                          <a:solidFill>
                            <a:srgbClr val="000000"/>
                          </a:solidFill>
                          <a:effectLst/>
                          <a:latin typeface="Calibri" panose="020F0502020204030204" pitchFamily="34" charset="0"/>
                        </a:rPr>
                        <a:t>Low Load, Very Course, Humid Climate Grass (Dynamic)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GR3 is continuous, coarse, humid-climate grass. Grass and herb fuel load is relatively light; fuelbed depth is about 2 feet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894953">
                <a:tc>
                  <a:txBody>
                    <a:bodyPr/>
                    <a:lstStyle/>
                    <a:p>
                      <a:pPr algn="ctr" fontAlgn="ctr"/>
                      <a:r>
                        <a:rPr lang="en-US" sz="110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337401">
                <a:tc>
                  <a:txBody>
                    <a:bodyPr/>
                    <a:lstStyle/>
                    <a:p>
                      <a:pPr algn="ctr" fontAlgn="ctr"/>
                      <a:r>
                        <a:rPr lang="en-US" sz="1100" b="1" i="0" u="none" strike="noStrike">
                          <a:solidFill>
                            <a:srgbClr val="000000"/>
                          </a:solidFill>
                          <a:effectLst/>
                          <a:latin typeface="Calibri" panose="020F0502020204030204" pitchFamily="34" charset="0"/>
                        </a:rPr>
                        <a:t>SH4</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A00"/>
                    </a:solidFill>
                  </a:tcPr>
                </a:tc>
                <a:tc>
                  <a:txBody>
                    <a:bodyPr/>
                    <a:lstStyle/>
                    <a:p>
                      <a:pPr algn="l" fontAlgn="ctr"/>
                      <a:r>
                        <a:rPr lang="en-US" sz="1100" b="1" i="0" u="none" strike="noStrike">
                          <a:solidFill>
                            <a:srgbClr val="000000"/>
                          </a:solidFill>
                          <a:effectLst/>
                          <a:latin typeface="Calibri" panose="020F0502020204030204" pitchFamily="34" charset="0"/>
                        </a:rPr>
                        <a:t>Low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SH4 is woody shrubs and shrub litter.</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Low to moderate shrub and litter load, possibly with pine overstory, fuel bed depth</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about 3 feet. Spread rate is high; flame length moderate.</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31280">
                <a:tc>
                  <a:txBody>
                    <a:bodyPr/>
                    <a:lstStyle/>
                    <a:p>
                      <a:pPr algn="ctr" fontAlgn="ctr"/>
                      <a:r>
                        <a:rPr lang="en-US" sz="1100" b="1"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1" i="0" u="none" strike="noStrike" dirty="0" smtClean="0">
                          <a:solidFill>
                            <a:srgbClr val="000000"/>
                          </a:solidFill>
                          <a:effectLst/>
                          <a:latin typeface="Calibri" panose="020F0502020204030204" pitchFamily="34" charset="0"/>
                        </a:rPr>
                        <a:t>Non-burnable </a:t>
                      </a:r>
                      <a:r>
                        <a:rPr lang="en-US" sz="1100" b="1" i="0" u="none" strike="noStrike" dirty="0">
                          <a:solidFill>
                            <a:srgbClr val="000000"/>
                          </a:solidFill>
                          <a:effectLst/>
                          <a:latin typeface="Calibri" panose="020F0502020204030204" pitchFamily="34" charset="0"/>
                        </a:rPr>
                        <a:t>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3260756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399" y="687855"/>
            <a:ext cx="1608667" cy="1325563"/>
          </a:xfrm>
        </p:spPr>
        <p:txBody>
          <a:bodyPr/>
          <a:lstStyle/>
          <a:p>
            <a:r>
              <a:rPr lang="en-US" dirty="0" smtClean="0"/>
              <a:t>F12</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39542" y="91931"/>
            <a:ext cx="5029199" cy="6666386"/>
          </a:xfrm>
        </p:spPr>
      </p:pic>
      <p:graphicFrame>
        <p:nvGraphicFramePr>
          <p:cNvPr id="5" name="Table 4"/>
          <p:cNvGraphicFramePr>
            <a:graphicFrameLocks noGrp="1"/>
          </p:cNvGraphicFramePr>
          <p:nvPr>
            <p:extLst>
              <p:ext uri="{D42A27DB-BD31-4B8C-83A1-F6EECF244321}">
                <p14:modId xmlns:p14="http://schemas.microsoft.com/office/powerpoint/2010/main" val="83908757"/>
              </p:ext>
            </p:extLst>
          </p:nvPr>
        </p:nvGraphicFramePr>
        <p:xfrm>
          <a:off x="1109133" y="2596264"/>
          <a:ext cx="4944533" cy="1657721"/>
        </p:xfrm>
        <a:graphic>
          <a:graphicData uri="http://schemas.openxmlformats.org/drawingml/2006/table">
            <a:tbl>
              <a:tblPr/>
              <a:tblGrid>
                <a:gridCol w="471978"/>
                <a:gridCol w="1453393"/>
                <a:gridCol w="3019162"/>
              </a:tblGrid>
              <a:tr h="414430">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828861">
                <a:tc>
                  <a:txBody>
                    <a:bodyPr/>
                    <a:lstStyle/>
                    <a:p>
                      <a:pPr algn="ctr" fontAlgn="ctr"/>
                      <a:r>
                        <a:rPr lang="en-US" sz="1100" b="1" i="0" u="none" strike="noStrike">
                          <a:solidFill>
                            <a:srgbClr val="000000"/>
                          </a:solidFill>
                          <a:effectLst/>
                          <a:latin typeface="Calibri" panose="020F0502020204030204" pitchFamily="34" charset="0"/>
                        </a:rPr>
                        <a:t>TU2</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FFAE"/>
                    </a:solidFill>
                  </a:tcPr>
                </a:tc>
                <a:tc>
                  <a:txBody>
                    <a:bodyPr/>
                    <a:lstStyle/>
                    <a:p>
                      <a:pPr algn="l" fontAlgn="ctr"/>
                      <a:r>
                        <a:rPr lang="en-US" sz="1100" b="1" i="0" u="none" strike="noStrike">
                          <a:solidFill>
                            <a:srgbClr val="000000"/>
                          </a:solidFill>
                          <a:effectLst/>
                          <a:latin typeface="Calibri" panose="020F0502020204030204" pitchFamily="34" charset="0"/>
                        </a:rPr>
                        <a:t>Moderate Load, Humid Climate Timber-Shrub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a:solidFill>
                            <a:srgbClr val="000000"/>
                          </a:solidFill>
                          <a:effectLst/>
                          <a:latin typeface="Calibri" panose="020F0502020204030204" pitchFamily="34" charset="0"/>
                        </a:rPr>
                        <a:t>The primary carrier of fire in TU2 is moderate litter load with shrub component. High extinction moisture. Spread rate is moderate;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414430">
                <a:tc>
                  <a:txBody>
                    <a:bodyPr/>
                    <a:lstStyle/>
                    <a:p>
                      <a:pPr algn="ctr" fontAlgn="ctr"/>
                      <a:r>
                        <a:rPr lang="en-US" sz="1100" b="1"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1" i="0" u="none" strike="noStrike" dirty="0" smtClean="0">
                          <a:solidFill>
                            <a:srgbClr val="000000"/>
                          </a:solidFill>
                          <a:effectLst/>
                          <a:latin typeface="Calibri" panose="020F0502020204030204" pitchFamily="34" charset="0"/>
                        </a:rPr>
                        <a:t>Non-burnable </a:t>
                      </a:r>
                      <a:r>
                        <a:rPr lang="en-US" sz="1100" b="1" i="0" u="none" strike="noStrike" dirty="0">
                          <a:solidFill>
                            <a:srgbClr val="000000"/>
                          </a:solidFill>
                          <a:effectLst/>
                          <a:latin typeface="Calibri" panose="020F0502020204030204" pitchFamily="34" charset="0"/>
                        </a:rPr>
                        <a:t>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9337662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3847" y="383054"/>
            <a:ext cx="1354667" cy="1325563"/>
          </a:xfrm>
          <a:ln w="19050">
            <a:noFill/>
          </a:ln>
        </p:spPr>
        <p:txBody>
          <a:bodyPr/>
          <a:lstStyle/>
          <a:p>
            <a:r>
              <a:rPr lang="en-US" dirty="0" smtClean="0"/>
              <a:t>F40</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06052" y="91391"/>
            <a:ext cx="4944533" cy="6554157"/>
          </a:xfrm>
          <a:ln w="19050">
            <a:solidFill>
              <a:schemeClr val="tx1"/>
            </a:solidFill>
          </a:ln>
        </p:spPr>
      </p:pic>
      <p:graphicFrame>
        <p:nvGraphicFramePr>
          <p:cNvPr id="5" name="Table 4"/>
          <p:cNvGraphicFramePr>
            <a:graphicFrameLocks noGrp="1"/>
          </p:cNvGraphicFramePr>
          <p:nvPr>
            <p:extLst>
              <p:ext uri="{D42A27DB-BD31-4B8C-83A1-F6EECF244321}">
                <p14:modId xmlns:p14="http://schemas.microsoft.com/office/powerpoint/2010/main" val="686678524"/>
              </p:ext>
            </p:extLst>
          </p:nvPr>
        </p:nvGraphicFramePr>
        <p:xfrm>
          <a:off x="1098403" y="2094236"/>
          <a:ext cx="4986868" cy="2548468"/>
        </p:xfrm>
        <a:graphic>
          <a:graphicData uri="http://schemas.openxmlformats.org/drawingml/2006/table">
            <a:tbl>
              <a:tblPr/>
              <a:tblGrid>
                <a:gridCol w="476019"/>
                <a:gridCol w="1465837"/>
                <a:gridCol w="3045012"/>
              </a:tblGrid>
              <a:tr h="516677">
                <a:tc>
                  <a:txBody>
                    <a:bodyPr/>
                    <a:lstStyle/>
                    <a:p>
                      <a:pPr algn="ctr" fontAlgn="b"/>
                      <a:r>
                        <a:rPr lang="en-US" sz="1100" b="1" i="0" u="sng" strike="noStrike" dirty="0">
                          <a:solidFill>
                            <a:srgbClr val="000000"/>
                          </a:solidFill>
                          <a:effectLst/>
                          <a:latin typeface="Calibri" panose="020F0502020204030204" pitchFamily="34" charset="0"/>
                        </a:rPr>
                        <a:t>FUEL MODEL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FUEL NAME</a:t>
                      </a: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sng" strike="noStrike">
                          <a:solidFill>
                            <a:srgbClr val="000000"/>
                          </a:solidFill>
                          <a:effectLst/>
                          <a:latin typeface="Calibri" panose="020F0502020204030204" pitchFamily="34" charset="0"/>
                        </a:rPr>
                        <a:t>DESCRIPTION / CHARACTERISTICS</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523843">
                <a:tc>
                  <a:txBody>
                    <a:bodyPr/>
                    <a:lstStyle/>
                    <a:p>
                      <a:pPr algn="ctr" fontAlgn="ctr"/>
                      <a:r>
                        <a:rPr lang="en-US" sz="1100" b="1" i="0" u="none" strike="noStrike">
                          <a:solidFill>
                            <a:srgbClr val="000000"/>
                          </a:solidFill>
                          <a:effectLst/>
                          <a:latin typeface="Calibri" panose="020F0502020204030204" pitchFamily="34" charset="0"/>
                        </a:rPr>
                        <a:t>SH3</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AB"/>
                    </a:solidFill>
                  </a:tcPr>
                </a:tc>
                <a:tc>
                  <a:txBody>
                    <a:bodyPr/>
                    <a:lstStyle/>
                    <a:p>
                      <a:pPr algn="l" fontAlgn="ctr"/>
                      <a:r>
                        <a:rPr lang="en-US" sz="1100" b="1" i="0" u="none" strike="noStrike">
                          <a:solidFill>
                            <a:srgbClr val="000000"/>
                          </a:solidFill>
                          <a:effectLst/>
                          <a:latin typeface="Calibri" panose="020F0502020204030204" pitchFamily="34" charset="0"/>
                        </a:rPr>
                        <a:t>Moderate Load, Humid Climate Shrub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The primary carrier of fire in SH3 is woody shrubs and shrub </a:t>
                      </a:r>
                      <a:r>
                        <a:rPr lang="en-US" sz="1100" b="1" i="0" u="none" strike="noStrike" dirty="0" smtClean="0">
                          <a:solidFill>
                            <a:srgbClr val="000000"/>
                          </a:solidFill>
                          <a:effectLst/>
                          <a:latin typeface="Calibri" panose="020F0502020204030204" pitchFamily="34" charset="0"/>
                        </a:rPr>
                        <a:t>litter.</a:t>
                      </a:r>
                      <a:r>
                        <a:rPr lang="en-US" sz="1100" b="1" i="0" u="none" strike="noStrike" baseline="0" dirty="0" smtClean="0">
                          <a:solidFill>
                            <a:srgbClr val="000000"/>
                          </a:solidFill>
                          <a:effectLst/>
                          <a:latin typeface="Calibri" panose="020F0502020204030204" pitchFamily="34" charset="0"/>
                        </a:rPr>
                        <a:t> </a:t>
                      </a:r>
                      <a:r>
                        <a:rPr lang="en-US" sz="1100" b="1" i="0" u="none" strike="noStrike" dirty="0" smtClean="0">
                          <a:solidFill>
                            <a:srgbClr val="000000"/>
                          </a:solidFill>
                          <a:effectLst/>
                          <a:latin typeface="Calibri" panose="020F0502020204030204" pitchFamily="34" charset="0"/>
                        </a:rPr>
                        <a:t>Moderate </a:t>
                      </a:r>
                      <a:r>
                        <a:rPr lang="en-US" sz="1100" b="1" i="0" u="none" strike="noStrike" dirty="0">
                          <a:solidFill>
                            <a:srgbClr val="000000"/>
                          </a:solidFill>
                          <a:effectLst/>
                          <a:latin typeface="Calibri" panose="020F0502020204030204" pitchFamily="34" charset="0"/>
                        </a:rPr>
                        <a:t>shrub load, possibly with pine overstory or herbaceous fuel, fuel bed depth</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2 to 3 feet. Spread rate is low; flame length low</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507948">
                <a:tc>
                  <a:txBody>
                    <a:bodyPr/>
                    <a:lstStyle/>
                    <a:p>
                      <a:pPr algn="ctr" fontAlgn="ctr"/>
                      <a:r>
                        <a:rPr lang="en-US" sz="1100" b="1" i="0" u="none" strike="noStrike">
                          <a:solidFill>
                            <a:srgbClr val="000000"/>
                          </a:solidFill>
                          <a:effectLst/>
                          <a:latin typeface="Calibri" panose="020F0502020204030204" pitchFamily="34" charset="0"/>
                        </a:rPr>
                        <a:t>NB1</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1" i="0" u="none" strike="noStrike" dirty="0" smtClean="0">
                          <a:solidFill>
                            <a:srgbClr val="000000"/>
                          </a:solidFill>
                          <a:effectLst/>
                          <a:latin typeface="Calibri" panose="020F0502020204030204" pitchFamily="34" charset="0"/>
                        </a:rPr>
                        <a:t>Non-burnable </a:t>
                      </a:r>
                      <a:r>
                        <a:rPr lang="en-US" sz="1100" b="1" i="0" u="none" strike="noStrike" dirty="0">
                          <a:solidFill>
                            <a:srgbClr val="000000"/>
                          </a:solidFill>
                          <a:effectLst/>
                          <a:latin typeface="Calibri" panose="020F0502020204030204" pitchFamily="34" charset="0"/>
                        </a:rPr>
                        <a:t>Grass Lawn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100" b="1" i="0" u="none" strike="noStrike" dirty="0">
                          <a:solidFill>
                            <a:srgbClr val="000000"/>
                          </a:solidFill>
                          <a:effectLst/>
                          <a:latin typeface="Calibri" panose="020F0502020204030204" pitchFamily="34" charset="0"/>
                        </a:rPr>
                        <a:t>Will not burn except during extreme drought</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23050454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24592</TotalTime>
  <Words>5572</Words>
  <Application>Microsoft Office PowerPoint</Application>
  <PresentationFormat>Widescreen</PresentationFormat>
  <Paragraphs>720</Paragraphs>
  <Slides>55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Arial</vt:lpstr>
      <vt:lpstr>Calibri</vt:lpstr>
      <vt:lpstr>Calibri Light</vt:lpstr>
      <vt:lpstr>Office Theme</vt:lpstr>
      <vt:lpstr>Ferguson Museum Land Trust, Fishers Island NY</vt:lpstr>
      <vt:lpstr>EAST END PARCELS</vt:lpstr>
      <vt:lpstr>F25</vt:lpstr>
      <vt:lpstr>F14</vt:lpstr>
      <vt:lpstr>F07</vt:lpstr>
      <vt:lpstr>F01- Ferguson Museum  &amp; F15   </vt:lpstr>
      <vt:lpstr>F22</vt:lpstr>
      <vt:lpstr>F12</vt:lpstr>
      <vt:lpstr>F40</vt:lpstr>
      <vt:lpstr>BRICKYARDS NORTH &amp; SOUTH</vt:lpstr>
      <vt:lpstr>F53 a/b/c &amp; F54</vt:lpstr>
      <vt:lpstr>E09 &amp; F49</vt:lpstr>
      <vt:lpstr>F36 a/b &amp; F04 Brickyards North</vt:lpstr>
      <vt:lpstr>F33 / F44 / F39 / E08 Brickyards South</vt:lpstr>
      <vt:lpstr>E08</vt:lpstr>
      <vt:lpstr>E08 with SH6 Fuels North &amp; East at top of Ravine</vt:lpstr>
      <vt:lpstr>F28</vt:lpstr>
      <vt:lpstr>F06</vt:lpstr>
      <vt:lpstr>F08</vt:lpstr>
      <vt:lpstr>F29</vt:lpstr>
      <vt:lpstr>F18 &amp; F55</vt:lpstr>
      <vt:lpstr>E05 &amp; E06</vt:lpstr>
      <vt:lpstr>E10</vt:lpstr>
      <vt:lpstr>F57</vt:lpstr>
      <vt:lpstr>F52 &amp; F16 a/b</vt:lpstr>
      <vt:lpstr>F21 a/b</vt:lpstr>
      <vt:lpstr>BARLOW POND BEACH POND AND CLAY POINT ROAD PARCELS</vt:lpstr>
      <vt:lpstr>F32/F41/F42/F27/F60/F59</vt:lpstr>
      <vt:lpstr>F35a / F02</vt:lpstr>
      <vt:lpstr>F63 / TOWN / F17 / F10 / F26</vt:lpstr>
      <vt:lpstr>MIDDLE FARMS POND AND TREASURE POND PARCELS</vt:lpstr>
      <vt:lpstr>Middle Farms South Parcels F19 / F20 / F35b / E01 / E03</vt:lpstr>
      <vt:lpstr>F35b Middle Farms North</vt:lpstr>
      <vt:lpstr>F38 / F38b / F03</vt:lpstr>
      <vt:lpstr>F11 / F09 / F24 / E01</vt:lpstr>
      <vt:lpstr>F23 / F05</vt:lpstr>
      <vt:lpstr>CHOCOMOUNT AND COASTAL POND PARCELS</vt:lpstr>
      <vt:lpstr>F34</vt:lpstr>
      <vt:lpstr>F58a / F58b</vt:lpstr>
      <vt:lpstr>E07a / E07b</vt:lpstr>
      <vt:lpstr>F46</vt:lpstr>
      <vt:lpstr>F61</vt:lpstr>
      <vt:lpstr>F62</vt:lpstr>
      <vt:lpstr>F43</vt:lpstr>
      <vt:lpstr>F31</vt:lpstr>
      <vt:lpstr>F37</vt:lpstr>
      <vt:lpstr>F37</vt:lpstr>
      <vt:lpstr>F30</vt:lpstr>
      <vt:lpstr>F13</vt:lpstr>
      <vt:lpstr>F51</vt:lpstr>
      <vt:lpstr>F50 / F48 / F47</vt:lpstr>
      <vt:lpstr>F56</vt:lpstr>
      <vt:lpstr>EAST END PARCELS</vt:lpstr>
      <vt:lpstr>E04 – STUDIO STRUCTURE AT RISK</vt:lpstr>
      <vt:lpstr>E04</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dc:creator>
  <cp:lastModifiedBy>Bob</cp:lastModifiedBy>
  <cp:revision>126</cp:revision>
  <dcterms:created xsi:type="dcterms:W3CDTF">2025-06-17T21:05:03Z</dcterms:created>
  <dcterms:modified xsi:type="dcterms:W3CDTF">2025-07-21T18:55:51Z</dcterms:modified>
</cp:coreProperties>
</file>