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45" r:id="rId2"/>
  </p:sldMasterIdLst>
  <p:notesMasterIdLst>
    <p:notesMasterId r:id="rId25"/>
  </p:notesMasterIdLst>
  <p:handoutMasterIdLst>
    <p:handoutMasterId r:id="rId26"/>
  </p:handoutMasterIdLst>
  <p:sldIdLst>
    <p:sldId id="262" r:id="rId3"/>
    <p:sldId id="386" r:id="rId4"/>
    <p:sldId id="387" r:id="rId5"/>
    <p:sldId id="376" r:id="rId6"/>
    <p:sldId id="385" r:id="rId7"/>
    <p:sldId id="379" r:id="rId8"/>
    <p:sldId id="378" r:id="rId9"/>
    <p:sldId id="380" r:id="rId10"/>
    <p:sldId id="388" r:id="rId11"/>
    <p:sldId id="389" r:id="rId12"/>
    <p:sldId id="390" r:id="rId13"/>
    <p:sldId id="391" r:id="rId14"/>
    <p:sldId id="392" r:id="rId15"/>
    <p:sldId id="393" r:id="rId16"/>
    <p:sldId id="400" r:id="rId17"/>
    <p:sldId id="394" r:id="rId18"/>
    <p:sldId id="395" r:id="rId19"/>
    <p:sldId id="396" r:id="rId20"/>
    <p:sldId id="397" r:id="rId21"/>
    <p:sldId id="398" r:id="rId22"/>
    <p:sldId id="401" r:id="rId23"/>
    <p:sldId id="399" r:id="rId24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80"/>
    <a:srgbClr val="CCCCFF"/>
    <a:srgbClr val="B2B2B2"/>
    <a:srgbClr val="1D3B59"/>
    <a:srgbClr val="003366"/>
    <a:srgbClr val="18314A"/>
    <a:srgbClr val="28507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39" autoAdjust="0"/>
    <p:restoredTop sz="90962" autoAdjust="0"/>
  </p:normalViewPr>
  <p:slideViewPr>
    <p:cSldViewPr>
      <p:cViewPr varScale="1">
        <p:scale>
          <a:sx n="68" d="100"/>
          <a:sy n="68" d="100"/>
        </p:scale>
        <p:origin x="1212" y="66"/>
      </p:cViewPr>
      <p:guideLst>
        <p:guide orient="horz" pos="34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80" d="100"/>
          <a:sy n="80" d="100"/>
        </p:scale>
        <p:origin x="-1206" y="-6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9713"/>
            <a:ext cx="317023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9713"/>
            <a:ext cx="3170237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/>
            </a:lvl1pPr>
          </a:lstStyle>
          <a:p>
            <a:pPr>
              <a:defRPr/>
            </a:pPr>
            <a:fld id="{E1783B7E-4919-48DE-9759-F49065BB5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Arial" charset="0"/>
              </a:defRPr>
            </a:lvl1pPr>
          </a:lstStyle>
          <a:p>
            <a:pPr>
              <a:defRPr/>
            </a:pPr>
            <a:fld id="{8B0AA06F-5C0F-4893-A787-6D00DB0BD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54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6CA61D7-2386-4C01-A75F-7D0D6BB3703D}" type="slidenum">
              <a:rPr lang="en-US" sz="1300" smtClean="0">
                <a:latin typeface="Arial" charset="0"/>
              </a:rPr>
              <a:pPr eaLnBrk="1" hangingPunct="1"/>
              <a:t>4</a:t>
            </a:fld>
            <a:endParaRPr lang="en-US" sz="1300"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88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E087079-7969-43BD-9CBB-09FC77D99012}" type="slidenum">
              <a:rPr lang="en-US" altLang="en-US" sz="1300">
                <a:solidFill>
                  <a:prstClr val="black"/>
                </a:solidFill>
                <a:latin typeface="Arial" charset="0"/>
              </a:rPr>
              <a:pPr eaLnBrk="1" hangingPunct="1"/>
              <a:t>8</a:t>
            </a:fld>
            <a:endParaRPr lang="en-US" alt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263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bkgFEMA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gray">
          <a:xfrm>
            <a:off x="6248400" y="5969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400" b="1" dirty="0">
                <a:solidFill>
                  <a:srgbClr val="FFFFFF"/>
                </a:solidFill>
                <a:latin typeface="Arial"/>
              </a:rPr>
              <a:t> Visual 1.</a:t>
            </a:r>
            <a:fld id="{53474BB2-2153-48B9-B504-256572BBAA59}" type="slidenum">
              <a:rPr lang="en-US" sz="1400" b="1">
                <a:solidFill>
                  <a:srgbClr val="FFFFFF"/>
                </a:solidFill>
                <a:latin typeface="Arial"/>
              </a:rPr>
              <a:pPr algn="r">
                <a:defRPr/>
              </a:pPr>
              <a:t>‹#›</a:t>
            </a:fld>
            <a:endParaRPr lang="en-US" sz="14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 userDrawn="1"/>
        </p:nvSpPr>
        <p:spPr bwMode="gray">
          <a:xfrm>
            <a:off x="2890838" y="6181725"/>
            <a:ext cx="6253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en-US" sz="1400" b="1" dirty="0">
                <a:solidFill>
                  <a:srgbClr val="FFFFFF"/>
                </a:solidFill>
                <a:latin typeface="Arial"/>
              </a:rPr>
              <a:t>Course Overview</a:t>
            </a:r>
          </a:p>
        </p:txBody>
      </p:sp>
      <p:sp>
        <p:nvSpPr>
          <p:cNvPr id="37891" name="Rectangle 4"/>
          <p:cNvSpPr>
            <a:spLocks noGrp="1" noChangeAspect="1" noChangeArrowheads="1"/>
          </p:cNvSpPr>
          <p:nvPr>
            <p:ph type="ctrTitle"/>
          </p:nvPr>
        </p:nvSpPr>
        <p:spPr>
          <a:xfrm>
            <a:off x="736600" y="1901825"/>
            <a:ext cx="7772400" cy="1470025"/>
          </a:xfrm>
        </p:spPr>
        <p:txBody>
          <a:bodyPr/>
          <a:lstStyle>
            <a:lvl1pPr>
              <a:defRPr sz="44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89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00100" y="25781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462251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A5E-72C1-41E8-8D63-65B8634F501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C5EF-442C-4A58-91FE-1EB8D3F9C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1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Visual 1.</a:t>
            </a:r>
            <a:fld id="{3716C31E-999E-4B1D-AF72-91197CA61B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C5EF-442C-4A58-91FE-1EB8D3F9C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65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Visual 1.</a:t>
            </a:r>
            <a:fld id="{D9D7DD56-A416-4BFC-A260-CF7F119CEA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C5EF-442C-4A58-91FE-1EB8D3F9C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29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Visual 1.</a:t>
            </a:r>
            <a:fld id="{345701D0-70E4-49D9-B35D-5915F1F1C5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C5EF-442C-4A58-91FE-1EB8D3F9C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43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Visual 1.</a:t>
            </a:r>
            <a:fld id="{A7C4A84A-FA8B-48AF-8591-D357CFC8F7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C5EF-442C-4A58-91FE-1EB8D3F9C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77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Visual 1.</a:t>
            </a:r>
            <a:fld id="{F44536DB-8384-4DD8-90BF-33CB7EE743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C5EF-442C-4A58-91FE-1EB8D3F9C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78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Visual 1.</a:t>
            </a:r>
            <a:fld id="{D7954596-FE79-4A03-8A71-E87D5A5E27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C5EF-442C-4A58-91FE-1EB8D3F9C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30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Visual 1.</a:t>
            </a:r>
            <a:fld id="{26B3D0EA-97FC-4BF2-A89E-88CE03673A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C5EF-442C-4A58-91FE-1EB8D3F9C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55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Visual 1.</a:t>
            </a:r>
            <a:fld id="{843F2913-89BE-44A8-A4F2-BBAFC5DB2C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C5EF-442C-4A58-91FE-1EB8D3F9C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24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Visual 1.</a:t>
            </a:r>
            <a:fld id="{336B52D3-DE18-4ED0-A641-5C7AF45DB5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C5EF-442C-4A58-91FE-1EB8D3F9C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1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bkgFEMA_v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gray">
          <a:xfrm>
            <a:off x="6248400" y="5969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</a:rPr>
              <a:t> Visual 1.</a:t>
            </a:r>
            <a:fld id="{38CE3E14-3C14-40C8-A92B-2C0F61D49DD6}" type="slidenum">
              <a:rPr lang="en-US" sz="1400" b="1">
                <a:solidFill>
                  <a:srgbClr val="FFFFFF"/>
                </a:solidFill>
                <a:latin typeface="Arial" charset="0"/>
              </a:rPr>
              <a:pPr algn="r">
                <a:defRPr/>
              </a:pPr>
              <a:t>‹#›</a:t>
            </a:fld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 userDrawn="1"/>
        </p:nvSpPr>
        <p:spPr bwMode="gray">
          <a:xfrm>
            <a:off x="2890838" y="6181725"/>
            <a:ext cx="6253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en-US" sz="1400" b="1" dirty="0">
                <a:solidFill>
                  <a:srgbClr val="FFFFFF"/>
                </a:solidFill>
                <a:latin typeface="Arial"/>
              </a:rPr>
              <a:t>Course Overview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7198940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Visual 1.</a:t>
            </a:r>
            <a:fld id="{B7C9E624-E24D-43C2-A229-D424B52759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C5EF-442C-4A58-91FE-1EB8D3F9C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3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tabLst/>
              <a:defRPr sz="2800">
                <a:latin typeface="+mn-lt"/>
              </a:defRPr>
            </a:lvl1pPr>
            <a:lvl2pPr>
              <a:tabLst>
                <a:tab pos="457200" algn="l"/>
              </a:tabLst>
              <a:defRPr sz="2800">
                <a:latin typeface="+mn-lt"/>
              </a:defRPr>
            </a:lvl2pPr>
            <a:lvl3pPr>
              <a:defRPr sz="2800">
                <a:latin typeface="+mn-lt"/>
              </a:defRPr>
            </a:lvl3pPr>
            <a:lvl4pPr>
              <a:defRPr sz="2800">
                <a:latin typeface="+mn-lt"/>
              </a:defRPr>
            </a:lvl4pPr>
            <a:lvl5pPr>
              <a:defRPr sz="28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837033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8388"/>
            <a:ext cx="4038600" cy="4646612"/>
          </a:xfrm>
        </p:spPr>
        <p:txBody>
          <a:bodyPr/>
          <a:lstStyle>
            <a:lvl1pPr marL="0" indent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8388"/>
            <a:ext cx="4038600" cy="4646612"/>
          </a:xfrm>
        </p:spPr>
        <p:txBody>
          <a:bodyPr/>
          <a:lstStyle>
            <a:lvl1pPr marL="0" indent="0"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5114813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85" y="4558352"/>
            <a:ext cx="7948684" cy="910988"/>
          </a:xfrm>
          <a:solidFill>
            <a:srgbClr val="000066"/>
          </a:solidFill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068388"/>
            <a:ext cx="7936173" cy="3162418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2210384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 userDrawn="1"/>
        </p:nvSpPr>
        <p:spPr>
          <a:xfrm>
            <a:off x="1146412" y="1555844"/>
            <a:ext cx="6632812" cy="3016156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1860076" y="2340588"/>
            <a:ext cx="5205484" cy="1119116"/>
          </a:xfrm>
          <a:noFill/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6332016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071394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635011" y="4264172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2"/>
          </p:nvPr>
        </p:nvSpPr>
        <p:spPr>
          <a:xfrm>
            <a:off x="631473" y="3473792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1"/>
          </p:nvPr>
        </p:nvSpPr>
        <p:spPr>
          <a:xfrm>
            <a:off x="642105" y="2708261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652739" y="1932096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631474" y="1177198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9660621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algn="l">
              <a:defRPr/>
            </a:pPr>
            <a:fld id="{CB2D53B6-487A-4CD8-AAF5-4777963F9B3A}" type="datetime1">
              <a:rPr lang="en-US">
                <a:solidFill>
                  <a:srgbClr val="000000"/>
                </a:solidFill>
              </a:rPr>
              <a:pPr algn="l">
                <a:defRPr/>
              </a:pPr>
              <a:t>11/8/2021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algn="l">
              <a:defRPr/>
            </a:pPr>
            <a:r>
              <a:rPr lang="en-US">
                <a:solidFill>
                  <a:srgbClr val="000000"/>
                </a:solidFill>
              </a:rPr>
              <a:t>Visual </a:t>
            </a:r>
            <a:fld id="{7567CAFC-6D5D-4BB8-BC1B-139F9B0A9D7F}" type="slidenum">
              <a:rPr lang="en-US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954458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bkgFEMA_v0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57200" y="990600"/>
            <a:ext cx="8077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2"/>
          <p:cNvSpPr>
            <a:spLocks noChangeArrowheads="1"/>
          </p:cNvSpPr>
          <p:nvPr/>
        </p:nvSpPr>
        <p:spPr bwMode="gray">
          <a:xfrm>
            <a:off x="6248400" y="5969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400" b="1" dirty="0">
                <a:solidFill>
                  <a:srgbClr val="FFFFFF"/>
                </a:solidFill>
                <a:latin typeface="Arial"/>
              </a:rPr>
              <a:t> Visual 1.</a:t>
            </a:r>
            <a:fld id="{721A5B0A-1B8B-4DF4-975F-8E8712A5291B}" type="slidenum">
              <a:rPr lang="en-US" sz="1400" b="1">
                <a:solidFill>
                  <a:srgbClr val="FFFFFF"/>
                </a:solidFill>
                <a:latin typeface="Arial"/>
              </a:rPr>
              <a:pPr algn="r">
                <a:defRPr/>
              </a:pPr>
              <a:t>‹#›</a:t>
            </a:fld>
            <a:endParaRPr lang="en-US" sz="14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gray">
          <a:xfrm>
            <a:off x="2890838" y="6181725"/>
            <a:ext cx="6253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en-US" sz="1400" b="1" dirty="0">
                <a:solidFill>
                  <a:srgbClr val="FFFFFF"/>
                </a:solidFill>
                <a:latin typeface="Arial"/>
              </a:rPr>
              <a:t>Course Overview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8388"/>
            <a:ext cx="82296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651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</p:sldLayoutIdLst>
  <p:transition>
    <p:wipe dir="r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457200" algn="l"/>
        </a:tabLst>
        <a:defRPr sz="2800" b="1">
          <a:solidFill>
            <a:srgbClr val="000066"/>
          </a:solidFill>
          <a:latin typeface="+mn-lt"/>
          <a:ea typeface="+mn-ea"/>
          <a:cs typeface="+mn-cs"/>
        </a:defRPr>
      </a:lvl1pPr>
      <a:lvl2pPr marL="4572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57200" algn="l"/>
        </a:tabLst>
        <a:defRPr sz="2800" b="1">
          <a:solidFill>
            <a:srgbClr val="000066"/>
          </a:solidFill>
          <a:latin typeface="+mn-lt"/>
          <a:cs typeface="+mn-cs"/>
        </a:defRPr>
      </a:lvl2pPr>
      <a:lvl3pPr marL="9144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914400" algn="l"/>
        </a:tabLst>
        <a:defRPr sz="2800" b="1">
          <a:solidFill>
            <a:srgbClr val="000066"/>
          </a:solidFill>
          <a:latin typeface="+mn-lt"/>
          <a:cs typeface="+mn-cs"/>
        </a:defRPr>
      </a:lvl3pPr>
      <a:lvl4pPr marL="13716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1371600" algn="l"/>
        </a:tabLst>
        <a:defRPr sz="2800" b="1">
          <a:solidFill>
            <a:srgbClr val="000066"/>
          </a:solidFill>
          <a:latin typeface="+mn-lt"/>
          <a:cs typeface="+mn-cs"/>
        </a:defRPr>
      </a:lvl4pPr>
      <a:lvl5pPr marL="21748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5pPr>
      <a:lvl6pPr marL="26320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6pPr>
      <a:lvl7pPr marL="30892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7pPr>
      <a:lvl8pPr marL="35464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8pPr>
      <a:lvl9pPr marL="40036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Visual 1.</a:t>
            </a:r>
            <a:fld id="{F9B0CBB3-93CD-48D1-8D80-11A5902641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EC5EF-442C-4A58-91FE-1EB8D3F9CF6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1" descr="C:\Files\Templates-forms\fema-genericvisual_noseal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2813"/>
            <a:ext cx="9145588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02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381000" y="755650"/>
            <a:ext cx="8382000" cy="2057400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30000"/>
              </a:spcBef>
              <a:tabLst>
                <a:tab pos="574675" algn="l"/>
              </a:tabLst>
            </a:pPr>
            <a:r>
              <a:rPr lang="en-US" sz="3200" dirty="0"/>
              <a:t>Unit 1:  </a:t>
            </a:r>
            <a:br>
              <a:rPr lang="en-US" sz="3200" dirty="0"/>
            </a:br>
            <a:r>
              <a:rPr lang="en-US" sz="3700" dirty="0"/>
              <a:t>Course Overview</a:t>
            </a:r>
            <a:br>
              <a:rPr lang="en-US" sz="3700" dirty="0"/>
            </a:br>
            <a:r>
              <a:rPr lang="en-US" sz="3700" dirty="0"/>
              <a:t>	</a:t>
            </a:r>
            <a:r>
              <a:rPr lang="en-US" dirty="0"/>
              <a:t>Planning Section Chief</a:t>
            </a:r>
            <a:br>
              <a:rPr lang="en-US" dirty="0"/>
            </a:br>
            <a:r>
              <a:rPr lang="en-US" sz="3200" dirty="0"/>
              <a:t>November 15-18, 2021 </a:t>
            </a:r>
            <a:br>
              <a:rPr lang="en-US" sz="3200" dirty="0"/>
            </a:br>
            <a:r>
              <a:rPr lang="en-US" sz="3200" dirty="0"/>
              <a:t>Sandwich Police Department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3075" name="Picture 9" descr="C:\Files\Fema\ICS 200\Delegation\Del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94063"/>
            <a:ext cx="42672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5562600"/>
            <a:ext cx="2209800" cy="32778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RBIM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Visual 1.</a:t>
            </a:r>
            <a:fld id="{3716C31E-999E-4B1D-AF72-91197CA61B4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175" y="0"/>
            <a:ext cx="9222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64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Visual 1.</a:t>
            </a:r>
            <a:fld id="{3716C31E-999E-4B1D-AF72-91197CA61B4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57" y="0"/>
            <a:ext cx="9185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10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Visual 1.</a:t>
            </a:r>
            <a:fld id="{3716C31E-999E-4B1D-AF72-91197CA61B4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850"/>
            <a:ext cx="9144000" cy="6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40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Visual 1.</a:t>
            </a:r>
            <a:fld id="{3716C31E-999E-4B1D-AF72-91197CA61B4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13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Visual 1.</a:t>
            </a:r>
            <a:fld id="{3716C31E-999E-4B1D-AF72-91197CA61B4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0" y="0"/>
            <a:ext cx="9130310" cy="686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48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Pre-Test and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pre test – 30 minutes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Group will discuss pretest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Visual 1.</a:t>
            </a:r>
            <a:fld id="{3716C31E-999E-4B1D-AF72-91197CA61B4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01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Visual 1.</a:t>
            </a:r>
            <a:fld id="{3716C31E-999E-4B1D-AF72-91197CA61B4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70" y="-1"/>
            <a:ext cx="9157770" cy="684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21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Visual 1.</a:t>
            </a:r>
            <a:fld id="{3716C31E-999E-4B1D-AF72-91197CA61B4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8" y="0"/>
            <a:ext cx="9128062" cy="686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80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Visual 1.</a:t>
            </a:r>
            <a:fld id="{3716C31E-999E-4B1D-AF72-91197CA61B4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77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Visual 1.</a:t>
            </a:r>
            <a:fld id="{3716C31E-999E-4B1D-AF72-91197CA61B4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72" y="0"/>
            <a:ext cx="9146272" cy="685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51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Visual 1.</a:t>
            </a:r>
            <a:fld id="{3716C31E-999E-4B1D-AF72-91197CA61B4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5" y="0"/>
            <a:ext cx="914857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26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Visual 1.</a:t>
            </a:r>
            <a:fld id="{3716C31E-999E-4B1D-AF72-91197CA61B4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2" y="-1"/>
            <a:ext cx="9132638" cy="68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12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72"/>
            <a:ext cx="8229600" cy="1143000"/>
          </a:xfrm>
        </p:spPr>
        <p:txBody>
          <a:bodyPr/>
          <a:lstStyle/>
          <a:p>
            <a:r>
              <a:rPr lang="en-US" dirty="0" smtClean="0"/>
              <a:t>ICS 214 – Activity 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Last page of every IAP</a:t>
            </a:r>
          </a:p>
          <a:p>
            <a:pPr lvl="1"/>
            <a:r>
              <a:rPr lang="en-US" sz="2000" dirty="0" smtClean="0"/>
              <a:t>Good place to record cell numbers of each person working for you</a:t>
            </a:r>
          </a:p>
          <a:p>
            <a:pPr lvl="1"/>
            <a:r>
              <a:rPr lang="en-US" sz="2000" dirty="0" smtClean="0"/>
              <a:t>Good place to record emergency contact info of those working for you</a:t>
            </a:r>
          </a:p>
          <a:p>
            <a:r>
              <a:rPr lang="en-US" dirty="0" smtClean="0"/>
              <a:t>3 A’s</a:t>
            </a:r>
          </a:p>
          <a:p>
            <a:pPr lvl="1"/>
            <a:r>
              <a:rPr lang="en-US" dirty="0" smtClean="0"/>
              <a:t>Actions – Agreements -- Accidents</a:t>
            </a:r>
          </a:p>
          <a:p>
            <a:r>
              <a:rPr lang="en-US" dirty="0" smtClean="0"/>
              <a:t>3 I’s</a:t>
            </a:r>
          </a:p>
          <a:p>
            <a:pPr lvl="1"/>
            <a:r>
              <a:rPr lang="en-US" dirty="0" smtClean="0"/>
              <a:t>Information – Issues -- Ideas</a:t>
            </a:r>
          </a:p>
          <a:p>
            <a:r>
              <a:rPr lang="en-US" dirty="0" smtClean="0"/>
              <a:t>3 D’s</a:t>
            </a:r>
          </a:p>
          <a:p>
            <a:pPr lvl="1"/>
            <a:r>
              <a:rPr lang="en-US" dirty="0" smtClean="0"/>
              <a:t>Disagreements – Disputes  -- Disruptions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Visual 1.</a:t>
            </a:r>
            <a:fld id="{3716C31E-999E-4B1D-AF72-91197CA61B4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64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Visual 1.</a:t>
            </a:r>
            <a:fld id="{3716C31E-999E-4B1D-AF72-91197CA61B4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" y="0"/>
            <a:ext cx="9166859" cy="684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15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Visual 1.</a:t>
            </a:r>
            <a:fld id="{3716C31E-999E-4B1D-AF72-91197CA61B4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94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426308" y="914400"/>
            <a:ext cx="391709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Instructor Introductions</a:t>
            </a:r>
            <a:br>
              <a:rPr lang="en-US" dirty="0"/>
            </a:br>
            <a:r>
              <a:rPr lang="en-US" dirty="0"/>
              <a:t>Bob Panko</a:t>
            </a:r>
            <a:br>
              <a:rPr lang="en-US" dirty="0"/>
            </a:b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590800" y="304800"/>
            <a:ext cx="6253756" cy="5410200"/>
          </a:xfrm>
        </p:spPr>
        <p:txBody>
          <a:bodyPr>
            <a:normAutofit/>
          </a:bodyPr>
          <a:lstStyle/>
          <a:p>
            <a:pPr lvl="2" eaLnBrk="1" hangingPunct="1"/>
            <a:r>
              <a:rPr lang="en-US" sz="2200" dirty="0"/>
              <a:t>Retired in Nov 2007 after 36 calendar years with NPS</a:t>
            </a:r>
          </a:p>
          <a:p>
            <a:pPr lvl="2"/>
            <a:r>
              <a:rPr lang="en-US" sz="2200" dirty="0"/>
              <a:t>USNPS Ranger / </a:t>
            </a:r>
            <a:r>
              <a:rPr lang="en-US" sz="2200" dirty="0" err="1"/>
              <a:t>Supv</a:t>
            </a:r>
            <a:r>
              <a:rPr lang="en-US" sz="2200" dirty="0"/>
              <a:t> Ranger / </a:t>
            </a:r>
            <a:r>
              <a:rPr lang="en-US" sz="2200" dirty="0" err="1"/>
              <a:t>Asst</a:t>
            </a:r>
            <a:r>
              <a:rPr lang="en-US" sz="2200" dirty="0"/>
              <a:t> Chief Ranger, Fire &amp; Aviation Man Officer </a:t>
            </a:r>
          </a:p>
          <a:p>
            <a:pPr lvl="2"/>
            <a:r>
              <a:rPr lang="en-US" sz="2200" dirty="0"/>
              <a:t>Presently Fire Management Specialist, Central Pine Barrens Commission, Long Island NY</a:t>
            </a:r>
          </a:p>
          <a:p>
            <a:pPr lvl="2" eaLnBrk="1" hangingPunct="1"/>
            <a:r>
              <a:rPr lang="en-US" sz="2200" dirty="0"/>
              <a:t>ICT2 – Southern Area IMT2 &amp; NPS All Hazard 1993-2010</a:t>
            </a:r>
          </a:p>
          <a:p>
            <a:pPr lvl="2" eaLnBrk="1" hangingPunct="1"/>
            <a:r>
              <a:rPr lang="en-US" sz="2200" dirty="0"/>
              <a:t>Southern Area Type 1 &amp; 2 IMT’s 2004-2015 (IC / OSC / LOFR)</a:t>
            </a:r>
          </a:p>
          <a:p>
            <a:pPr lvl="2" eaLnBrk="1" hangingPunct="1"/>
            <a:r>
              <a:rPr lang="en-US" sz="2200" dirty="0"/>
              <a:t>2016- Current Operations SC NY State IMT2</a:t>
            </a:r>
          </a:p>
          <a:p>
            <a:pPr lvl="2" eaLnBrk="1" hangingPunct="1"/>
            <a:r>
              <a:rPr lang="en-US" sz="2200" dirty="0"/>
              <a:t>Risky Business Incident Management LLC “sole member”</a:t>
            </a:r>
          </a:p>
          <a:p>
            <a:pPr lvl="2" eaLnBrk="1" hangingPunct="1"/>
            <a:endParaRPr lang="en-US" sz="2000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08" y="2438400"/>
            <a:ext cx="2858279" cy="311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81" y="1796182"/>
            <a:ext cx="2686050" cy="35814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2936" y="762000"/>
            <a:ext cx="3276600" cy="1036241"/>
          </a:xfrm>
        </p:spPr>
        <p:txBody>
          <a:bodyPr>
            <a:noAutofit/>
          </a:bodyPr>
          <a:lstStyle/>
          <a:p>
            <a:r>
              <a:rPr lang="en-US" sz="3600" b="0" dirty="0"/>
              <a:t>Instructor Introductions   </a:t>
            </a:r>
            <a:br>
              <a:rPr lang="en-US" sz="3600" b="0" dirty="0"/>
            </a:br>
            <a:r>
              <a:rPr lang="en-US" sz="3600" b="0" dirty="0"/>
              <a:t>Bill Campbell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5941" y="304800"/>
            <a:ext cx="5869459" cy="4434682"/>
          </a:xfrm>
        </p:spPr>
        <p:txBody>
          <a:bodyPr>
            <a:noAutofit/>
          </a:bodyPr>
          <a:lstStyle/>
          <a:p>
            <a:r>
              <a:rPr lang="en-US" sz="2400" dirty="0"/>
              <a:t>Retired in 2018 as Chief, IMT Section, NYS DHSES-OEM</a:t>
            </a:r>
          </a:p>
          <a:p>
            <a:pPr lvl="1"/>
            <a:r>
              <a:rPr lang="en-US" sz="1800" dirty="0"/>
              <a:t>Charter member NYS IMT2 &amp; All Hazards IMT Assoc. (AHIMTA)</a:t>
            </a:r>
          </a:p>
          <a:p>
            <a:r>
              <a:rPr lang="en-US" sz="2400" dirty="0"/>
              <a:t>Director of Training &amp; Exercises, SEMO  2001 - 2008</a:t>
            </a:r>
          </a:p>
          <a:p>
            <a:pPr lvl="1"/>
            <a:r>
              <a:rPr lang="en-US" sz="1800" dirty="0"/>
              <a:t>33 years NY State service (SEMO / DHSES)	</a:t>
            </a:r>
          </a:p>
          <a:p>
            <a:r>
              <a:rPr lang="en-US" sz="2400" dirty="0"/>
              <a:t>Subject Matter Expert (SME) for NWCG’s ICS Curriculum Revision Team for ICS 300 &amp; 400      2004 – 2006</a:t>
            </a:r>
          </a:p>
          <a:p>
            <a:r>
              <a:rPr lang="en-US" sz="2400" dirty="0"/>
              <a:t>Member of Rocky Mountain IMT2 (Blue Team) 2008 – 2018</a:t>
            </a:r>
          </a:p>
          <a:p>
            <a:r>
              <a:rPr lang="en-US" sz="2400" dirty="0"/>
              <a:t>Current National Qualifications (Red Card) PSC2; RESL &amp; LOFR</a:t>
            </a:r>
          </a:p>
          <a:p>
            <a:r>
              <a:rPr lang="en-US" sz="2400" dirty="0"/>
              <a:t>EMT-Paramedic 1981 - 2005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Visual 1.</a:t>
            </a:r>
            <a:fld id="{3716C31E-999E-4B1D-AF72-91197CA61B4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92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 have had training as an All Hazard or NWCG Resource Unit Leader, Situation Unit Leader, Documentation Unit Leader or Demobilization Unit Leader.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 have experience on multiple incidents/events managed using ICS and worked on these assignments as a member of the Command &amp; General Staff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 have been on multiple incidents/events managed using ICS but have usually worked as a single resource (part of a crew, as an EMT, etc.) or worked as a Unit Leader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 have had I300 &amp; I400 training, but have had no real-life experience in using ICS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Visual 1.</a:t>
            </a:r>
            <a:fld id="{3716C31E-999E-4B1D-AF72-91197CA61B4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94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Introductions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en-US" dirty="0"/>
              <a:t>Name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en-US" dirty="0"/>
              <a:t>Day Job / Who you work or volunteer for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en-US" dirty="0"/>
              <a:t>Your past experience in emergency &amp; incident management – ICS positions you performed in the past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en-US" dirty="0"/>
              <a:t>Expectations from attending this course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Visual 1.</a:t>
            </a:r>
            <a:fld id="{3716C31E-999E-4B1D-AF72-91197CA61B4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45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Operational Period Briefing</a:t>
            </a:r>
          </a:p>
        </p:txBody>
      </p:sp>
      <p:sp>
        <p:nvSpPr>
          <p:cNvPr id="7171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7162800" cy="4373563"/>
          </a:xfrm>
        </p:spPr>
        <p:txBody>
          <a:bodyPr>
            <a:normAutofit lnSpcReduction="10000"/>
          </a:bodyPr>
          <a:lstStyle/>
          <a:p>
            <a:r>
              <a:rPr lang="en-US" altLang="en-US" sz="2000" dirty="0"/>
              <a:t>Current Situation</a:t>
            </a:r>
          </a:p>
          <a:p>
            <a:r>
              <a:rPr lang="en-US" altLang="en-US" sz="2000" dirty="0"/>
              <a:t>Objectives</a:t>
            </a:r>
          </a:p>
          <a:p>
            <a:r>
              <a:rPr lang="en-US" altLang="en-US" sz="2000" dirty="0"/>
              <a:t>Predictive Information</a:t>
            </a:r>
          </a:p>
          <a:p>
            <a:r>
              <a:rPr lang="en-US" altLang="en-US" sz="2000" dirty="0"/>
              <a:t>Assignments</a:t>
            </a:r>
          </a:p>
          <a:p>
            <a:r>
              <a:rPr lang="en-US" altLang="en-US" sz="2000" dirty="0"/>
              <a:t>Safety </a:t>
            </a:r>
          </a:p>
          <a:p>
            <a:r>
              <a:rPr lang="en-US" altLang="en-US" sz="2000" dirty="0"/>
              <a:t>Logistics</a:t>
            </a:r>
          </a:p>
          <a:p>
            <a:r>
              <a:rPr lang="en-US" altLang="en-US" sz="2000" dirty="0"/>
              <a:t>Finance</a:t>
            </a:r>
          </a:p>
          <a:p>
            <a:r>
              <a:rPr lang="en-US" altLang="en-US" sz="2000" dirty="0"/>
              <a:t>Planning</a:t>
            </a:r>
          </a:p>
          <a:p>
            <a:r>
              <a:rPr lang="en-US" altLang="en-US" sz="2000" dirty="0"/>
              <a:t>Information</a:t>
            </a:r>
          </a:p>
          <a:p>
            <a:r>
              <a:rPr lang="en-US" altLang="en-US" sz="2000" dirty="0"/>
              <a:t>Liaison</a:t>
            </a:r>
          </a:p>
          <a:p>
            <a:r>
              <a:rPr lang="en-US" altLang="en-US" sz="2000" dirty="0"/>
              <a:t>Agency Reps / Agency Administrator</a:t>
            </a:r>
          </a:p>
          <a:p>
            <a:r>
              <a:rPr lang="en-US" altLang="en-US" sz="2000" dirty="0"/>
              <a:t>Close Out</a:t>
            </a:r>
          </a:p>
          <a:p>
            <a:endParaRPr lang="en-US" altLang="en-US" sz="20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8593921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Visual 1.</a:t>
            </a:r>
            <a:fld id="{3716C31E-999E-4B1D-AF72-91197CA61B4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8" y="0"/>
            <a:ext cx="9128062" cy="686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89573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H:\Saved Files\FEMA\ICS\ICS100\02ICS100.ppt</Template>
  <TotalTime>10971</TotalTime>
  <Words>398</Words>
  <Application>Microsoft Office PowerPoint</Application>
  <PresentationFormat>On-screen Show (4:3)</PresentationFormat>
  <Paragraphs>78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Tahoma</vt:lpstr>
      <vt:lpstr>Times New Roman</vt:lpstr>
      <vt:lpstr>Wingdings</vt:lpstr>
      <vt:lpstr>1_Default Design</vt:lpstr>
      <vt:lpstr>1_Office Theme</vt:lpstr>
      <vt:lpstr>Unit 1:   Course Overview  Planning Section Chief November 15-18, 2021  Sandwich Police Department </vt:lpstr>
      <vt:lpstr>PowerPoint Presentation</vt:lpstr>
      <vt:lpstr>PowerPoint Presentation</vt:lpstr>
      <vt:lpstr>Instructor Introductions Bob Panko </vt:lpstr>
      <vt:lpstr>Instructor Introductions    Bill Campbell</vt:lpstr>
      <vt:lpstr>Student Questions</vt:lpstr>
      <vt:lpstr>Student Introductions</vt:lpstr>
      <vt:lpstr>Operational Period Briefing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Pre-Test and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ICS 214 – Activity Log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ICS200</dc:title>
  <dc:creator>Bob Admin</dc:creator>
  <cp:lastModifiedBy>Bob</cp:lastModifiedBy>
  <cp:revision>283</cp:revision>
  <cp:lastPrinted>2005-06-20T02:23:52Z</cp:lastPrinted>
  <dcterms:created xsi:type="dcterms:W3CDTF">2004-12-03T17:53:15Z</dcterms:created>
  <dcterms:modified xsi:type="dcterms:W3CDTF">2021-11-08T13:12:18Z</dcterms:modified>
</cp:coreProperties>
</file>