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B7744-E9C3-496B-845F-FC5A7508BB39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638195-39C2-47B4-B04B-2A5DD892FD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828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638195-39C2-47B4-B04B-2A5DD892FD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261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5: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Incident Communications and </a:t>
            </a:r>
            <a:r>
              <a:rPr spc="-10" dirty="0"/>
              <a:t>Work</a:t>
            </a:r>
            <a:r>
              <a:rPr spc="-85" dirty="0"/>
              <a:t> </a:t>
            </a:r>
            <a:r>
              <a:rPr spc="-5" dirty="0"/>
              <a:t>Location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5-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5: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Incident Communications and </a:t>
            </a:r>
            <a:r>
              <a:rPr spc="-10" dirty="0"/>
              <a:t>Work</a:t>
            </a:r>
            <a:r>
              <a:rPr spc="-85" dirty="0"/>
              <a:t> </a:t>
            </a:r>
            <a:r>
              <a:rPr spc="-5" dirty="0"/>
              <a:t>Location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5-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5: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Incident Communications and </a:t>
            </a:r>
            <a:r>
              <a:rPr spc="-10" dirty="0"/>
              <a:t>Work</a:t>
            </a:r>
            <a:r>
              <a:rPr spc="-85" dirty="0"/>
              <a:t> </a:t>
            </a:r>
            <a:r>
              <a:rPr spc="-5" dirty="0"/>
              <a:t>Location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5-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7" y="2142179"/>
            <a:ext cx="9140952" cy="15239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048" y="6002210"/>
            <a:ext cx="9140951" cy="8557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6632600" y="2136724"/>
            <a:ext cx="2362199" cy="15239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5: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Incident Communications and </a:t>
            </a:r>
            <a:r>
              <a:rPr spc="-10" dirty="0"/>
              <a:t>Work</a:t>
            </a:r>
            <a:r>
              <a:rPr spc="-85" dirty="0"/>
              <a:t> </a:t>
            </a:r>
            <a:r>
              <a:rPr spc="-5" dirty="0"/>
              <a:t>Location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5-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5: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Incident Communications and </a:t>
            </a:r>
            <a:r>
              <a:rPr spc="-10" dirty="0"/>
              <a:t>Work</a:t>
            </a:r>
            <a:r>
              <a:rPr spc="-85" dirty="0"/>
              <a:t> </a:t>
            </a:r>
            <a:r>
              <a:rPr spc="-5" dirty="0"/>
              <a:t>Location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5-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" y="5995860"/>
            <a:ext cx="9140951" cy="8588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7929" y="290893"/>
            <a:ext cx="8248141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879" y="1603502"/>
            <a:ext cx="8270240" cy="2512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5112" y="6155872"/>
            <a:ext cx="3832860" cy="544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5: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Incident Communications and </a:t>
            </a:r>
            <a:r>
              <a:rPr spc="-10" dirty="0"/>
              <a:t>Work</a:t>
            </a:r>
            <a:r>
              <a:rPr spc="-85" dirty="0"/>
              <a:t> </a:t>
            </a:r>
            <a:r>
              <a:rPr spc="-5" dirty="0"/>
              <a:t>Location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906101" y="6291683"/>
            <a:ext cx="864234" cy="2241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5-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027" y="2188205"/>
            <a:ext cx="6096000" cy="127508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325"/>
              </a:spcBef>
            </a:pPr>
            <a:r>
              <a:rPr sz="2500" i="1" spc="-150" dirty="0">
                <a:solidFill>
                  <a:srgbClr val="FFFFFF"/>
                </a:solidFill>
                <a:latin typeface="Arial"/>
                <a:cs typeface="Arial"/>
              </a:rPr>
              <a:t>Unit</a:t>
            </a:r>
            <a:r>
              <a:rPr sz="2500" i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i="1" spc="-6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500" dirty="0">
              <a:latin typeface="Arial"/>
              <a:cs typeface="Arial"/>
            </a:endParaRPr>
          </a:p>
          <a:p>
            <a:pPr marL="12700" marR="5080">
              <a:lnSpc>
                <a:spcPts val="3020"/>
              </a:lnSpc>
              <a:spcBef>
                <a:spcPts val="615"/>
              </a:spcBef>
            </a:pPr>
            <a:r>
              <a:rPr sz="2800" i="1" spc="-5" dirty="0">
                <a:solidFill>
                  <a:srgbClr val="FFFFFF"/>
                </a:solidFill>
                <a:latin typeface="Arial"/>
                <a:cs typeface="Arial"/>
              </a:rPr>
              <a:t>Incident Communications and </a:t>
            </a:r>
            <a:r>
              <a:rPr sz="2800" i="1" dirty="0">
                <a:solidFill>
                  <a:srgbClr val="FFFFFF"/>
                </a:solidFill>
                <a:latin typeface="Arial"/>
                <a:cs typeface="Arial"/>
              </a:rPr>
              <a:t>Work  </a:t>
            </a:r>
            <a:r>
              <a:rPr sz="2800" i="1" spc="-5" dirty="0">
                <a:solidFill>
                  <a:srgbClr val="FFFFFF"/>
                </a:solidFill>
                <a:latin typeface="Arial"/>
                <a:cs typeface="Arial"/>
              </a:rPr>
              <a:t>Location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06101" y="6274865"/>
            <a:ext cx="85153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Visual</a:t>
            </a:r>
            <a:r>
              <a:rPr sz="14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5-1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348742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10" dirty="0"/>
              <a:t>Check-in</a:t>
            </a:r>
            <a:r>
              <a:rPr spc="-75" dirty="0"/>
              <a:t> </a:t>
            </a:r>
            <a:r>
              <a:rPr spc="-160" dirty="0"/>
              <a:t>Locations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5: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Incident Communications and </a:t>
            </a:r>
            <a:r>
              <a:rPr spc="-10" dirty="0"/>
              <a:t>Work</a:t>
            </a:r>
            <a:r>
              <a:rPr spc="-85" dirty="0"/>
              <a:t> </a:t>
            </a:r>
            <a:r>
              <a:rPr spc="-5" dirty="0"/>
              <a:t>Location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07804" y="6291683"/>
            <a:ext cx="963294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Visual</a:t>
            </a:r>
            <a:r>
              <a:rPr sz="1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5-</a:t>
            </a:r>
            <a:fld id="{81D60167-4931-47E6-BA6A-407CBD079E47}" type="slidenum"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10</a:t>
            </a:fld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9740" y="945133"/>
            <a:ext cx="3848100" cy="3098165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2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Incident Command</a:t>
            </a:r>
            <a:r>
              <a:rPr sz="2400" b="1" spc="-7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Post</a:t>
            </a:r>
            <a:endParaRPr sz="240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Staging</a:t>
            </a:r>
            <a:r>
              <a:rPr sz="2400" b="1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Areas</a:t>
            </a:r>
            <a:endParaRPr sz="240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Base</a:t>
            </a:r>
            <a:endParaRPr sz="240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Camps</a:t>
            </a:r>
            <a:endParaRPr sz="240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Helibases</a:t>
            </a:r>
            <a:endParaRPr sz="240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At a</a:t>
            </a:r>
            <a:r>
              <a:rPr sz="2400" b="1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Division/Group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7455" y="231233"/>
            <a:ext cx="8248141" cy="513080"/>
          </a:xfrm>
        </p:spPr>
        <p:txBody>
          <a:bodyPr/>
          <a:lstStyle/>
          <a:p>
            <a:r>
              <a:rPr lang="en-US" dirty="0" smtClean="0"/>
              <a:t>The Bastrop Complex Liaison Officer Tale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278356" y="744313"/>
            <a:ext cx="4273170" cy="5355312"/>
          </a:xfrm>
          <a:ln w="38100">
            <a:solidFill>
              <a:schemeClr val="accent1"/>
            </a:solidFill>
          </a:ln>
        </p:spPr>
        <p:txBody>
          <a:bodyPr/>
          <a:lstStyle/>
          <a:p>
            <a:r>
              <a:rPr lang="en-US" u="sng" dirty="0" smtClean="0"/>
              <a:t>Things We Did in Liaison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Assistant &amp; Trainee because of multiple OPB locations &amp; times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Work station location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2"/>
                </a:solidFill>
              </a:rPr>
              <a:t>Near </a:t>
            </a:r>
            <a:r>
              <a:rPr lang="en-US" b="1" dirty="0" smtClean="0">
                <a:solidFill>
                  <a:schemeClr val="tx2"/>
                </a:solidFill>
              </a:rPr>
              <a:t>Safety &amp; Operations</a:t>
            </a:r>
            <a:endParaRPr lang="en-US" b="1" dirty="0" smtClean="0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2"/>
                </a:solidFill>
              </a:rPr>
              <a:t>Chow Line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Easel pad display / business cards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AREP meetings post OPB &amp; pre/post  Planning </a:t>
            </a:r>
            <a:r>
              <a:rPr lang="en-US" sz="2000" dirty="0" err="1" smtClean="0"/>
              <a:t>Mtg</a:t>
            </a: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Use of General Message forms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Facilitation with Sheriff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Utility companies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Bastrop county branching problem</a:t>
            </a:r>
            <a:endParaRPr lang="en-US" sz="200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3"/>
          </p:nvPr>
        </p:nvSpPr>
        <p:spPr>
          <a:xfrm>
            <a:off x="4669381" y="744313"/>
            <a:ext cx="4334303" cy="5355312"/>
          </a:xfrm>
          <a:ln w="38100">
            <a:solidFill>
              <a:schemeClr val="accent1"/>
            </a:solidFill>
          </a:ln>
        </p:spPr>
        <p:txBody>
          <a:bodyPr/>
          <a:lstStyle/>
          <a:p>
            <a:r>
              <a:rPr lang="en-US" u="sng" dirty="0" smtClean="0"/>
              <a:t>Best Practice's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Always evaluate complexity &amp; staff accordingly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Establish work station and </a:t>
            </a:r>
            <a:r>
              <a:rPr lang="en-US" sz="2000" dirty="0" smtClean="0"/>
              <a:t>static display of information</a:t>
            </a: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Arrange AREP meeting times that work around the Planning cycle schedule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Use of Gen. </a:t>
            </a:r>
            <a:r>
              <a:rPr lang="en-US" sz="2000" dirty="0" err="1" smtClean="0"/>
              <a:t>Msg</a:t>
            </a:r>
            <a:r>
              <a:rPr lang="en-US" sz="2000" dirty="0" smtClean="0"/>
              <a:t> forms enable quick distribution of intel &amp; documentation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Brief AREPS about </a:t>
            </a:r>
            <a:r>
              <a:rPr lang="en-US" sz="2000" dirty="0" err="1" smtClean="0"/>
              <a:t>Mtgs</a:t>
            </a:r>
            <a:r>
              <a:rPr lang="en-US" sz="2000" dirty="0" smtClean="0"/>
              <a:t> &amp; Briefings beforehand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Distribute IAP’s &amp; Situation Reports s to AREP’s / Stakeholders.  Explain them to them.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u="sng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u="sng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u="sng" dirty="0" smtClean="0"/>
          </a:p>
          <a:p>
            <a:endParaRPr lang="en-US" u="sng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097" y="744313"/>
            <a:ext cx="8801960" cy="586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068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3373754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25" dirty="0"/>
              <a:t>Objectives</a:t>
            </a:r>
            <a:r>
              <a:rPr spc="-90" dirty="0"/>
              <a:t> Review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5: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Incident Communications and </a:t>
            </a:r>
            <a:r>
              <a:rPr spc="-10" dirty="0"/>
              <a:t>Work</a:t>
            </a:r>
            <a:r>
              <a:rPr spc="-85" dirty="0"/>
              <a:t> </a:t>
            </a:r>
            <a:r>
              <a:rPr spc="-5" dirty="0"/>
              <a:t>Location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07804" y="6291683"/>
            <a:ext cx="963294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Visual</a:t>
            </a:r>
            <a:r>
              <a:rPr sz="1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5-</a:t>
            </a:r>
            <a:fld id="{81D60167-4931-47E6-BA6A-407CBD079E47}" type="slidenum"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12</a:t>
            </a:fld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2759" marR="5080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92125" algn="l"/>
                <a:tab pos="492759" algn="l"/>
              </a:tabLst>
            </a:pPr>
            <a:r>
              <a:rPr i="1" spc="-5" dirty="0"/>
              <a:t>Given an incident assignment, what are the types and  </a:t>
            </a:r>
            <a:r>
              <a:rPr spc="-5" dirty="0"/>
              <a:t>means of communication that are used to </a:t>
            </a:r>
            <a:r>
              <a:rPr spc="-10" dirty="0"/>
              <a:t>keep  </a:t>
            </a:r>
            <a:r>
              <a:rPr spc="-5" dirty="0"/>
              <a:t>agency and incident personnel informed?</a:t>
            </a:r>
          </a:p>
          <a:p>
            <a:pPr marL="22860">
              <a:lnSpc>
                <a:spcPct val="100000"/>
              </a:lnSpc>
              <a:buClr>
                <a:srgbClr val="003366"/>
              </a:buClr>
              <a:buFont typeface="Arial"/>
              <a:buAutoNum type="arabicPeriod"/>
            </a:pPr>
            <a:endParaRPr sz="2700">
              <a:latin typeface="Times New Roman"/>
              <a:cs typeface="Times New Roman"/>
            </a:endParaRPr>
          </a:p>
          <a:p>
            <a:pPr marL="492759" marR="170180" indent="-457200">
              <a:lnSpc>
                <a:spcPct val="100000"/>
              </a:lnSpc>
              <a:spcBef>
                <a:spcPts val="2080"/>
              </a:spcBef>
              <a:buAutoNum type="arabicPeriod"/>
              <a:tabLst>
                <a:tab pos="492125" algn="l"/>
                <a:tab pos="492759" algn="l"/>
              </a:tabLst>
            </a:pPr>
            <a:r>
              <a:rPr i="1" spc="-5" dirty="0"/>
              <a:t>What are the requirements for a Liaison Officer work  </a:t>
            </a:r>
            <a:r>
              <a:rPr spc="-5" dirty="0"/>
              <a:t>location?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4237355"/>
          </a:xfrm>
          <a:custGeom>
            <a:avLst/>
            <a:gdLst/>
            <a:ahLst/>
            <a:cxnLst/>
            <a:rect l="l" t="t" r="r" b="b"/>
            <a:pathLst>
              <a:path h="4237355">
                <a:moveTo>
                  <a:pt x="0" y="0"/>
                </a:moveTo>
                <a:lnTo>
                  <a:pt x="0" y="4237034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462" y="4520956"/>
            <a:ext cx="0" cy="1219200"/>
          </a:xfrm>
          <a:custGeom>
            <a:avLst/>
            <a:gdLst/>
            <a:ahLst/>
            <a:cxnLst/>
            <a:rect l="l" t="t" r="r" b="b"/>
            <a:pathLst>
              <a:path h="1219200">
                <a:moveTo>
                  <a:pt x="0" y="0"/>
                </a:moveTo>
                <a:lnTo>
                  <a:pt x="0" y="1218599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462" y="6006124"/>
            <a:ext cx="0" cy="852169"/>
          </a:xfrm>
          <a:custGeom>
            <a:avLst/>
            <a:gdLst/>
            <a:ahLst/>
            <a:cxnLst/>
            <a:rect l="l" t="t" r="r" b="b"/>
            <a:pathLst>
              <a:path h="852170">
                <a:moveTo>
                  <a:pt x="0" y="0"/>
                </a:moveTo>
                <a:lnTo>
                  <a:pt x="0" y="851875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96854" y="1034794"/>
            <a:ext cx="73660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05305" marR="5080" indent="-1793239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Identify types of communication and work location  needs for a given incident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425577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35" dirty="0"/>
              <a:t>Unit </a:t>
            </a:r>
            <a:r>
              <a:rPr spc="-114" dirty="0"/>
              <a:t>Terminal</a:t>
            </a:r>
            <a:r>
              <a:rPr spc="90" dirty="0"/>
              <a:t> </a:t>
            </a:r>
            <a:r>
              <a:rPr spc="-120" dirty="0"/>
              <a:t>Objective</a:t>
            </a:r>
          </a:p>
        </p:txBody>
      </p:sp>
      <p:sp>
        <p:nvSpPr>
          <p:cNvPr id="9" name="object 9"/>
          <p:cNvSpPr/>
          <p:nvPr/>
        </p:nvSpPr>
        <p:spPr>
          <a:xfrm>
            <a:off x="5485828" y="4413991"/>
            <a:ext cx="1904763" cy="14994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23847" y="4408614"/>
            <a:ext cx="3734295" cy="15232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4417161"/>
            <a:ext cx="1824431" cy="14470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386663" y="4417648"/>
            <a:ext cx="1752383" cy="14470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485828" y="4413991"/>
            <a:ext cx="1904763" cy="14994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23847" y="4408614"/>
            <a:ext cx="3734295" cy="15232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4417161"/>
            <a:ext cx="1824431" cy="14470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386663" y="4417648"/>
            <a:ext cx="1752383" cy="14470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485828" y="4413991"/>
            <a:ext cx="1904763" cy="14994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823847" y="4408614"/>
            <a:ext cx="3734295" cy="15232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0" y="4417161"/>
            <a:ext cx="1824431" cy="14470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386663" y="4417648"/>
            <a:ext cx="1752383" cy="14470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0" y="4254497"/>
            <a:ext cx="9137015" cy="190500"/>
          </a:xfrm>
          <a:custGeom>
            <a:avLst/>
            <a:gdLst/>
            <a:ahLst/>
            <a:cxnLst/>
            <a:rect l="l" t="t" r="r" b="b"/>
            <a:pathLst>
              <a:path w="9137015" h="190500">
                <a:moveTo>
                  <a:pt x="0" y="190297"/>
                </a:moveTo>
                <a:lnTo>
                  <a:pt x="9136630" y="190297"/>
                </a:lnTo>
                <a:lnTo>
                  <a:pt x="9136630" y="0"/>
                </a:lnTo>
                <a:lnTo>
                  <a:pt x="0" y="0"/>
                </a:lnTo>
                <a:lnTo>
                  <a:pt x="0" y="190297"/>
                </a:lnTo>
                <a:close/>
              </a:path>
            </a:pathLst>
          </a:custGeom>
          <a:solidFill>
            <a:srgbClr val="1616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0" y="5815719"/>
            <a:ext cx="9137015" cy="190500"/>
          </a:xfrm>
          <a:custGeom>
            <a:avLst/>
            <a:gdLst/>
            <a:ahLst/>
            <a:cxnLst/>
            <a:rect l="l" t="t" r="r" b="b"/>
            <a:pathLst>
              <a:path w="9137015" h="190500">
                <a:moveTo>
                  <a:pt x="0" y="190405"/>
                </a:moveTo>
                <a:lnTo>
                  <a:pt x="9136630" y="190405"/>
                </a:lnTo>
                <a:lnTo>
                  <a:pt x="9136630" y="0"/>
                </a:lnTo>
                <a:lnTo>
                  <a:pt x="0" y="0"/>
                </a:lnTo>
                <a:lnTo>
                  <a:pt x="0" y="190405"/>
                </a:lnTo>
                <a:close/>
              </a:path>
            </a:pathLst>
          </a:custGeom>
          <a:solidFill>
            <a:srgbClr val="1616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0" y="4444794"/>
            <a:ext cx="9137015" cy="76200"/>
          </a:xfrm>
          <a:custGeom>
            <a:avLst/>
            <a:gdLst/>
            <a:ahLst/>
            <a:cxnLst/>
            <a:rect l="l" t="t" r="r" b="b"/>
            <a:pathLst>
              <a:path w="9137015" h="76200">
                <a:moveTo>
                  <a:pt x="0" y="76162"/>
                </a:moveTo>
                <a:lnTo>
                  <a:pt x="9136630" y="76162"/>
                </a:lnTo>
                <a:lnTo>
                  <a:pt x="9136630" y="0"/>
                </a:lnTo>
                <a:lnTo>
                  <a:pt x="0" y="0"/>
                </a:lnTo>
                <a:lnTo>
                  <a:pt x="0" y="761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0" y="5739556"/>
            <a:ext cx="9137015" cy="76200"/>
          </a:xfrm>
          <a:custGeom>
            <a:avLst/>
            <a:gdLst/>
            <a:ahLst/>
            <a:cxnLst/>
            <a:rect l="l" t="t" r="r" b="b"/>
            <a:pathLst>
              <a:path w="9137015" h="76200">
                <a:moveTo>
                  <a:pt x="0" y="76162"/>
                </a:moveTo>
                <a:lnTo>
                  <a:pt x="9136630" y="76162"/>
                </a:lnTo>
                <a:lnTo>
                  <a:pt x="9136630" y="0"/>
                </a:lnTo>
                <a:lnTo>
                  <a:pt x="0" y="0"/>
                </a:lnTo>
                <a:lnTo>
                  <a:pt x="0" y="761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5: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Incident Communications and </a:t>
            </a:r>
            <a:r>
              <a:rPr spc="-10" dirty="0"/>
              <a:t>Work</a:t>
            </a:r>
            <a:r>
              <a:rPr spc="-85" dirty="0"/>
              <a:t> </a:t>
            </a:r>
            <a:r>
              <a:rPr spc="-5" dirty="0"/>
              <a:t>Location</a:t>
            </a: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5-</a:t>
            </a:r>
            <a:fld id="{81D60167-4931-47E6-BA6A-407CBD079E47}" type="slidenum">
              <a:rPr spc="-5" dirty="0"/>
              <a:t>2</a:t>
            </a:fld>
            <a:endParaRPr spc="-5" dirty="0"/>
          </a:p>
        </p:txBody>
      </p:sp>
      <p:sp>
        <p:nvSpPr>
          <p:cNvPr id="27" name="Rectangle 26"/>
          <p:cNvSpPr/>
          <p:nvPr/>
        </p:nvSpPr>
        <p:spPr>
          <a:xfrm>
            <a:off x="508559" y="1847249"/>
            <a:ext cx="8116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Given an incident assignment, identify and list the means and types of communications that are used to keep agency and incident personnel informed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US" sz="24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 and list the requirements for a Liaison Officer work location 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50018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0" dirty="0"/>
              <a:t>Communication</a:t>
            </a:r>
            <a:r>
              <a:rPr spc="-55" dirty="0"/>
              <a:t> </a:t>
            </a:r>
            <a:r>
              <a:rPr spc="-110" dirty="0"/>
              <a:t>Challenges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5: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Incident Communications and </a:t>
            </a:r>
            <a:r>
              <a:rPr spc="-10" dirty="0"/>
              <a:t>Work</a:t>
            </a:r>
            <a:r>
              <a:rPr spc="-85" dirty="0"/>
              <a:t> </a:t>
            </a:r>
            <a:r>
              <a:rPr spc="-5" dirty="0"/>
              <a:t>Location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5-</a:t>
            </a:r>
            <a:fld id="{81D60167-4931-47E6-BA6A-407CBD079E47}" type="slidenum">
              <a:rPr spc="-5" dirty="0"/>
              <a:t>3</a:t>
            </a:fld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459740" y="1091438"/>
            <a:ext cx="8163559" cy="26366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0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On a large incident the AREPs are constantly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moving:</a:t>
            </a:r>
            <a:endParaRPr sz="2400" dirty="0">
              <a:latin typeface="Arial"/>
              <a:cs typeface="Arial"/>
            </a:endParaRPr>
          </a:p>
          <a:p>
            <a:pPr marL="1264920" lvl="1" indent="-339725">
              <a:lnSpc>
                <a:spcPct val="100000"/>
              </a:lnSpc>
              <a:buFont typeface="Arial Black"/>
              <a:buChar char="■"/>
              <a:tabLst>
                <a:tab pos="1264920" algn="l"/>
                <a:tab pos="1265555" algn="l"/>
              </a:tabLst>
            </a:pPr>
            <a:r>
              <a:rPr lang="en-US" sz="2400" b="1" spc="-5" dirty="0" smtClean="0">
                <a:solidFill>
                  <a:srgbClr val="003366"/>
                </a:solidFill>
                <a:latin typeface="Arial"/>
                <a:cs typeface="Arial"/>
              </a:rPr>
              <a:t>Around the </a:t>
            </a:r>
            <a:r>
              <a:rPr sz="2400" b="1" spc="-5" dirty="0" smtClean="0">
                <a:solidFill>
                  <a:srgbClr val="003366"/>
                </a:solidFill>
                <a:latin typeface="Arial"/>
                <a:cs typeface="Arial"/>
              </a:rPr>
              <a:t>ICP</a:t>
            </a:r>
            <a:endParaRPr sz="2400" dirty="0">
              <a:latin typeface="Arial"/>
              <a:cs typeface="Arial"/>
            </a:endParaRPr>
          </a:p>
          <a:p>
            <a:pPr marL="1264920" lvl="1" indent="-339725">
              <a:lnSpc>
                <a:spcPct val="100000"/>
              </a:lnSpc>
              <a:buFont typeface="Arial Black"/>
              <a:buChar char="■"/>
              <a:tabLst>
                <a:tab pos="1264920" algn="l"/>
                <a:tab pos="12655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Visiting agency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resources</a:t>
            </a:r>
            <a:endParaRPr sz="2400" dirty="0">
              <a:latin typeface="Arial"/>
              <a:cs typeface="Arial"/>
            </a:endParaRPr>
          </a:p>
          <a:p>
            <a:pPr marL="1264920" lvl="1" indent="-339725">
              <a:lnSpc>
                <a:spcPct val="100000"/>
              </a:lnSpc>
              <a:buFont typeface="Arial Black"/>
              <a:buChar char="■"/>
              <a:tabLst>
                <a:tab pos="1264920" algn="l"/>
                <a:tab pos="1265555" algn="l"/>
              </a:tabLst>
            </a:pPr>
            <a:r>
              <a:rPr lang="en-US" sz="2400" b="1" spc="-5" dirty="0" smtClean="0">
                <a:solidFill>
                  <a:srgbClr val="003366"/>
                </a:solidFill>
                <a:latin typeface="Arial"/>
                <a:cs typeface="Arial"/>
              </a:rPr>
              <a:t>To and From </a:t>
            </a:r>
            <a:r>
              <a:rPr sz="2400" b="1" spc="-5" dirty="0" smtClean="0">
                <a:solidFill>
                  <a:srgbClr val="003366"/>
                </a:solidFill>
                <a:latin typeface="Arial"/>
                <a:cs typeface="Arial"/>
              </a:rPr>
              <a:t>Lodging</a:t>
            </a:r>
            <a:endParaRPr sz="2400" dirty="0">
              <a:latin typeface="Arial"/>
              <a:cs typeface="Arial"/>
            </a:endParaRPr>
          </a:p>
          <a:p>
            <a:pPr marL="1264920" lvl="1" indent="-339725">
              <a:lnSpc>
                <a:spcPct val="100000"/>
              </a:lnSpc>
              <a:buFont typeface="Arial Black"/>
              <a:buChar char="■"/>
              <a:tabLst>
                <a:tab pos="1264920" algn="l"/>
                <a:tab pos="1265555" algn="l"/>
              </a:tabLst>
            </a:pPr>
            <a:r>
              <a:rPr lang="en-US" sz="2400" b="1" spc="-5" dirty="0" smtClean="0">
                <a:solidFill>
                  <a:srgbClr val="003366"/>
                </a:solidFill>
                <a:latin typeface="Arial"/>
                <a:cs typeface="Arial"/>
              </a:rPr>
              <a:t>To and From </a:t>
            </a:r>
            <a:r>
              <a:rPr sz="2400" b="1" spc="-5" dirty="0" smtClean="0">
                <a:solidFill>
                  <a:srgbClr val="003366"/>
                </a:solidFill>
                <a:latin typeface="Arial"/>
                <a:cs typeface="Arial"/>
              </a:rPr>
              <a:t>Home</a:t>
            </a:r>
            <a:r>
              <a:rPr sz="2400" b="1" dirty="0" smtClean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 smtClean="0">
                <a:solidFill>
                  <a:srgbClr val="003366"/>
                </a:solidFill>
                <a:latin typeface="Arial"/>
                <a:cs typeface="Arial"/>
              </a:rPr>
              <a:t>office</a:t>
            </a:r>
            <a:endParaRPr lang="en-US" sz="2400" b="1" spc="-5" dirty="0" smtClean="0">
              <a:solidFill>
                <a:srgbClr val="003366"/>
              </a:solidFill>
              <a:latin typeface="Arial"/>
              <a:cs typeface="Arial"/>
            </a:endParaRPr>
          </a:p>
          <a:p>
            <a:pPr marL="925195" lvl="1">
              <a:lnSpc>
                <a:spcPct val="100000"/>
              </a:lnSpc>
              <a:tabLst>
                <a:tab pos="1264920" algn="l"/>
                <a:tab pos="1265555" algn="l"/>
              </a:tabLst>
            </a:pPr>
            <a:endParaRPr sz="2400" dirty="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28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Liaison Officer may have similar changes in location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46192" y="914400"/>
            <a:ext cx="5561011" cy="34353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72833" y="1224290"/>
            <a:ext cx="2911475" cy="2244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8290" marR="280670" algn="ctr">
              <a:lnSpc>
                <a:spcPct val="130000"/>
              </a:lnSpc>
              <a:spcBef>
                <a:spcPts val="100"/>
              </a:spcBef>
            </a:pPr>
            <a:r>
              <a:rPr sz="2800" b="1" dirty="0">
                <a:solidFill>
                  <a:srgbClr val="003366"/>
                </a:solidFill>
                <a:latin typeface="Arial"/>
                <a:cs typeface="Arial"/>
              </a:rPr>
              <a:t>“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O</a:t>
            </a:r>
            <a:r>
              <a:rPr sz="2800" b="1" dirty="0">
                <a:solidFill>
                  <a:srgbClr val="003366"/>
                </a:solidFill>
                <a:latin typeface="Arial"/>
                <a:cs typeface="Arial"/>
              </a:rPr>
              <a:t>n-I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n</a:t>
            </a:r>
            <a:r>
              <a:rPr sz="2800" b="1" dirty="0">
                <a:solidFill>
                  <a:srgbClr val="003366"/>
                </a:solidFill>
                <a:latin typeface="Arial"/>
                <a:cs typeface="Arial"/>
              </a:rPr>
              <a:t>ci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d</a:t>
            </a:r>
            <a:r>
              <a:rPr sz="2800" b="1" dirty="0">
                <a:solidFill>
                  <a:srgbClr val="003366"/>
                </a:solidFill>
                <a:latin typeface="Arial"/>
                <a:cs typeface="Arial"/>
              </a:rPr>
              <a:t>e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n</a:t>
            </a:r>
            <a:r>
              <a:rPr sz="2800" b="1" dirty="0">
                <a:solidFill>
                  <a:srgbClr val="003366"/>
                </a:solidFill>
                <a:latin typeface="Arial"/>
                <a:cs typeface="Arial"/>
              </a:rPr>
              <a:t>t” 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and</a:t>
            </a:r>
            <a:endParaRPr sz="2800" dirty="0">
              <a:latin typeface="Arial"/>
              <a:cs typeface="Arial"/>
            </a:endParaRPr>
          </a:p>
          <a:p>
            <a:pPr marL="12700" marR="5080" algn="ctr">
              <a:lnSpc>
                <a:spcPct val="130000"/>
              </a:lnSpc>
            </a:pPr>
            <a:r>
              <a:rPr sz="2800" b="1" dirty="0">
                <a:solidFill>
                  <a:srgbClr val="003366"/>
                </a:solidFill>
                <a:latin typeface="Arial"/>
                <a:cs typeface="Arial"/>
              </a:rPr>
              <a:t>“Off-Incident”  C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o</a:t>
            </a:r>
            <a:r>
              <a:rPr sz="2800" b="1" dirty="0">
                <a:solidFill>
                  <a:srgbClr val="003366"/>
                </a:solidFill>
                <a:latin typeface="Arial"/>
                <a:cs typeface="Arial"/>
              </a:rPr>
              <a:t>mm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un</a:t>
            </a:r>
            <a:r>
              <a:rPr sz="2800" b="1" dirty="0">
                <a:solidFill>
                  <a:srgbClr val="003366"/>
                </a:solidFill>
                <a:latin typeface="Arial"/>
                <a:cs typeface="Arial"/>
              </a:rPr>
              <a:t>icati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ons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5: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Incident Communications and </a:t>
            </a:r>
            <a:r>
              <a:rPr spc="-10" dirty="0"/>
              <a:t>Work</a:t>
            </a:r>
            <a:r>
              <a:rPr spc="-85" dirty="0"/>
              <a:t> </a:t>
            </a:r>
            <a:r>
              <a:rPr spc="-5" dirty="0"/>
              <a:t>Location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5-</a:t>
            </a:r>
            <a:fld id="{81D60167-4931-47E6-BA6A-407CBD079E47}" type="slidenum">
              <a:rPr spc="-5" dirty="0"/>
              <a:t>4</a:t>
            </a:fld>
            <a:endParaRPr spc="-5" dirty="0"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199517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D</a:t>
            </a:r>
            <a:r>
              <a:rPr spc="-120" dirty="0"/>
              <a:t>i</a:t>
            </a:r>
            <a:r>
              <a:rPr spc="-235" dirty="0"/>
              <a:t>s</a:t>
            </a:r>
            <a:r>
              <a:rPr spc="-180" dirty="0"/>
              <a:t>cussion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054471"/>
              </p:ext>
            </p:extLst>
          </p:nvPr>
        </p:nvGraphicFramePr>
        <p:xfrm>
          <a:off x="276455" y="3928743"/>
          <a:ext cx="4064000" cy="14782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032000"/>
                <a:gridCol w="2032000"/>
              </a:tblGrid>
              <a:tr h="182753">
                <a:tc>
                  <a:txBody>
                    <a:bodyPr/>
                    <a:lstStyle/>
                    <a:p>
                      <a:r>
                        <a:rPr lang="en-US" dirty="0" smtClean="0"/>
                        <a:t>Coms On-Incident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Coms Off-Incident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IAP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IAP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Easel</a:t>
                      </a:r>
                      <a:r>
                        <a:rPr lang="en-US" baseline="0" dirty="0" smtClean="0"/>
                        <a:t> Chart w/cards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948942"/>
              </p:ext>
            </p:extLst>
          </p:nvPr>
        </p:nvGraphicFramePr>
        <p:xfrm>
          <a:off x="5112735" y="4440425"/>
          <a:ext cx="3657600" cy="2078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</a:tblGrid>
              <a:tr h="51955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“AREP HERDING” IDEAS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51955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1955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1955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0" dirty="0"/>
              <a:t>Communication</a:t>
            </a:r>
            <a:r>
              <a:rPr spc="-60" dirty="0"/>
              <a:t> </a:t>
            </a:r>
            <a:r>
              <a:rPr spc="-145" dirty="0"/>
              <a:t>Priorities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702527" y="1872738"/>
            <a:ext cx="3544888" cy="3554819"/>
          </a:xfrm>
          <a:ln>
            <a:solidFill>
              <a:srgbClr val="00B050"/>
            </a:solidFill>
          </a:ln>
        </p:spPr>
        <p:txBody>
          <a:bodyPr/>
          <a:lstStyle/>
          <a:p>
            <a:pPr marL="464820" lvl="1" algn="l">
              <a:lnSpc>
                <a:spcPct val="100000"/>
              </a:lnSpc>
              <a:spcBef>
                <a:spcPts val="865"/>
              </a:spcBef>
              <a:tabLst>
                <a:tab pos="810895" algn="l"/>
                <a:tab pos="811530" algn="l"/>
              </a:tabLst>
            </a:pPr>
            <a:r>
              <a:rPr lang="en-US" sz="2400" b="1" u="sng" spc="-5" dirty="0">
                <a:solidFill>
                  <a:srgbClr val="003366"/>
                </a:solidFill>
                <a:latin typeface="Arial"/>
                <a:cs typeface="Arial"/>
              </a:rPr>
              <a:t>Assisting</a:t>
            </a:r>
            <a:r>
              <a:rPr lang="en-US" sz="2400" b="1" u="sng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lang="en-US" sz="2400" b="1" u="sng" spc="-10" dirty="0">
                <a:solidFill>
                  <a:srgbClr val="003366"/>
                </a:solidFill>
                <a:latin typeface="Arial"/>
                <a:cs typeface="Arial"/>
              </a:rPr>
              <a:t>agencies</a:t>
            </a:r>
            <a:endParaRPr lang="en-US" sz="2400" b="1" u="sng" dirty="0">
              <a:latin typeface="Arial"/>
              <a:cs typeface="Arial"/>
            </a:endParaRPr>
          </a:p>
          <a:p>
            <a:pPr marL="1264920" lvl="2" indent="-339725" algn="l">
              <a:lnSpc>
                <a:spcPct val="100000"/>
              </a:lnSpc>
              <a:spcBef>
                <a:spcPts val="860"/>
              </a:spcBef>
              <a:buFont typeface="Arial Black"/>
              <a:buChar char="■"/>
              <a:tabLst>
                <a:tab pos="1264920" algn="l"/>
                <a:tab pos="1265555" algn="l"/>
              </a:tabLst>
            </a:pPr>
            <a:r>
              <a:rPr lang="en-US" sz="2400" spc="-5" dirty="0">
                <a:solidFill>
                  <a:srgbClr val="003366"/>
                </a:solidFill>
                <a:latin typeface="Arial"/>
                <a:cs typeface="Arial"/>
              </a:rPr>
              <a:t>Agencies with the largest number of</a:t>
            </a:r>
            <a:r>
              <a:rPr lang="en-US" sz="2400" spc="-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lang="en-US" sz="2400" spc="-5" dirty="0">
                <a:solidFill>
                  <a:srgbClr val="003366"/>
                </a:solidFill>
                <a:latin typeface="Arial"/>
                <a:cs typeface="Arial"/>
              </a:rPr>
              <a:t>resources</a:t>
            </a:r>
            <a:endParaRPr lang="en-US" sz="2400" dirty="0">
              <a:latin typeface="Arial"/>
              <a:cs typeface="Arial"/>
            </a:endParaRPr>
          </a:p>
          <a:p>
            <a:pPr marL="1264920" lvl="2" indent="-339725" algn="l">
              <a:lnSpc>
                <a:spcPct val="100000"/>
              </a:lnSpc>
              <a:spcBef>
                <a:spcPts val="865"/>
              </a:spcBef>
              <a:buFont typeface="Arial Black"/>
              <a:buChar char="■"/>
              <a:tabLst>
                <a:tab pos="1264920" algn="l"/>
                <a:tab pos="1265555" algn="l"/>
              </a:tabLst>
            </a:pPr>
            <a:r>
              <a:rPr lang="en-US" sz="2400" spc="-5" dirty="0">
                <a:solidFill>
                  <a:srgbClr val="003366"/>
                </a:solidFill>
                <a:latin typeface="Arial"/>
                <a:cs typeface="Arial"/>
              </a:rPr>
              <a:t>Agencies with more critical resources</a:t>
            </a:r>
            <a:endParaRPr lang="en-US" sz="240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3"/>
          </p:nvPr>
        </p:nvSpPr>
        <p:spPr>
          <a:xfrm>
            <a:off x="4247415" y="1870371"/>
            <a:ext cx="3977640" cy="2446824"/>
          </a:xfrm>
          <a:ln>
            <a:solidFill>
              <a:srgbClr val="00B050"/>
            </a:solidFill>
          </a:ln>
        </p:spPr>
        <p:txBody>
          <a:bodyPr/>
          <a:lstStyle/>
          <a:p>
            <a:pPr marL="464820" lvl="1" algn="l">
              <a:lnSpc>
                <a:spcPct val="100000"/>
              </a:lnSpc>
              <a:spcBef>
                <a:spcPts val="865"/>
              </a:spcBef>
              <a:tabLst>
                <a:tab pos="810895" algn="l"/>
                <a:tab pos="811530" algn="l"/>
              </a:tabLst>
            </a:pPr>
            <a:r>
              <a:rPr lang="en-US" sz="2400" b="1" u="sng" spc="-5" dirty="0" smtClean="0">
                <a:solidFill>
                  <a:srgbClr val="003366"/>
                </a:solidFill>
                <a:latin typeface="Arial"/>
                <a:cs typeface="Arial"/>
              </a:rPr>
              <a:t>Cooperating </a:t>
            </a:r>
            <a:r>
              <a:rPr lang="en-US" sz="2400" b="1" u="sng" spc="-10" dirty="0">
                <a:solidFill>
                  <a:srgbClr val="003366"/>
                </a:solidFill>
                <a:latin typeface="Arial"/>
                <a:cs typeface="Arial"/>
              </a:rPr>
              <a:t>agencies</a:t>
            </a:r>
            <a:endParaRPr lang="en-US" sz="2400" u="sng" dirty="0">
              <a:latin typeface="Arial"/>
              <a:cs typeface="Arial"/>
            </a:endParaRPr>
          </a:p>
          <a:p>
            <a:pPr marL="1264920" lvl="2" indent="-339725" algn="l">
              <a:lnSpc>
                <a:spcPct val="100000"/>
              </a:lnSpc>
              <a:spcBef>
                <a:spcPts val="865"/>
              </a:spcBef>
              <a:buFont typeface="Arial Black"/>
              <a:buChar char="■"/>
              <a:tabLst>
                <a:tab pos="1264920" algn="l"/>
                <a:tab pos="1265555" algn="l"/>
              </a:tabLst>
            </a:pPr>
            <a:r>
              <a:rPr lang="en-US" sz="2400" spc="-5" dirty="0">
                <a:solidFill>
                  <a:srgbClr val="003366"/>
                </a:solidFill>
                <a:latin typeface="Arial"/>
                <a:cs typeface="Arial"/>
              </a:rPr>
              <a:t>Law enforcement for temporary</a:t>
            </a:r>
            <a:r>
              <a:rPr lang="en-US" sz="2400" spc="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lang="en-US" sz="2400" spc="-10" dirty="0">
                <a:solidFill>
                  <a:srgbClr val="003366"/>
                </a:solidFill>
                <a:latin typeface="Arial"/>
                <a:cs typeface="Arial"/>
              </a:rPr>
              <a:t>assistance</a:t>
            </a:r>
            <a:endParaRPr lang="en-US" sz="2400" dirty="0">
              <a:latin typeface="Arial"/>
              <a:cs typeface="Arial"/>
            </a:endParaRPr>
          </a:p>
          <a:p>
            <a:pPr marL="1264920" lvl="2" indent="-339725" algn="l">
              <a:lnSpc>
                <a:spcPct val="100000"/>
              </a:lnSpc>
              <a:spcBef>
                <a:spcPts val="865"/>
              </a:spcBef>
              <a:buFont typeface="Arial Black"/>
              <a:buChar char="■"/>
              <a:tabLst>
                <a:tab pos="1264920" algn="l"/>
                <a:tab pos="1265555" algn="l"/>
              </a:tabLst>
            </a:pPr>
            <a:r>
              <a:rPr lang="en-US" sz="2400" spc="-5" dirty="0">
                <a:solidFill>
                  <a:srgbClr val="003366"/>
                </a:solidFill>
                <a:latin typeface="Arial"/>
                <a:cs typeface="Arial"/>
              </a:rPr>
              <a:t>Red Cross</a:t>
            </a:r>
            <a:endParaRPr lang="en-US" sz="240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5: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Incident Communications and </a:t>
            </a:r>
            <a:r>
              <a:rPr spc="-10" dirty="0"/>
              <a:t>Work</a:t>
            </a:r>
            <a:r>
              <a:rPr spc="-85" dirty="0"/>
              <a:t> </a:t>
            </a:r>
            <a:r>
              <a:rPr spc="-5" dirty="0"/>
              <a:t>Location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5-</a:t>
            </a:r>
            <a:fld id="{81D60167-4931-47E6-BA6A-407CBD079E47}" type="slidenum">
              <a:rPr spc="-5" dirty="0"/>
              <a:t>5</a:t>
            </a:fld>
            <a:endParaRPr spc="-5" dirty="0"/>
          </a:p>
        </p:txBody>
      </p:sp>
      <p:sp>
        <p:nvSpPr>
          <p:cNvPr id="11" name="Rectangle 10"/>
          <p:cNvSpPr/>
          <p:nvPr/>
        </p:nvSpPr>
        <p:spPr>
          <a:xfrm>
            <a:off x="794418" y="1024828"/>
            <a:ext cx="7543800" cy="759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498475" algn="ctr">
              <a:lnSpc>
                <a:spcPts val="2590"/>
              </a:lnSpc>
              <a:spcBef>
                <a:spcPts val="425"/>
              </a:spcBef>
              <a:tabLst>
                <a:tab pos="350520" algn="l"/>
                <a:tab pos="351155" algn="l"/>
              </a:tabLst>
            </a:pPr>
            <a:r>
              <a:rPr lang="en-US" sz="2400" b="1" spc="-5" dirty="0" smtClean="0">
                <a:solidFill>
                  <a:srgbClr val="003366"/>
                </a:solidFill>
                <a:latin typeface="Arial"/>
                <a:cs typeface="Arial"/>
              </a:rPr>
              <a:t>Liaison Officers need to establish communication  priorities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24400" y="4648200"/>
            <a:ext cx="3613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Bastrop Complex Priorities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262763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35" dirty="0"/>
              <a:t>Work</a:t>
            </a:r>
            <a:r>
              <a:rPr spc="-75" dirty="0"/>
              <a:t> </a:t>
            </a:r>
            <a:r>
              <a:rPr spc="-155" dirty="0"/>
              <a:t>Location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5: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Incident Communications and </a:t>
            </a:r>
            <a:r>
              <a:rPr spc="-10" dirty="0"/>
              <a:t>Work</a:t>
            </a:r>
            <a:r>
              <a:rPr spc="-85" dirty="0"/>
              <a:t> </a:t>
            </a:r>
            <a:r>
              <a:rPr spc="-5" dirty="0"/>
              <a:t>Location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5-</a:t>
            </a:r>
            <a:fld id="{81D60167-4931-47E6-BA6A-407CBD079E47}" type="slidenum">
              <a:rPr spc="-5" dirty="0"/>
              <a:t>6</a:t>
            </a:fld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459740" y="945133"/>
            <a:ext cx="7590155" cy="2073910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2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Where to be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located:</a:t>
            </a:r>
            <a:endParaRPr sz="2400">
              <a:latin typeface="Arial"/>
              <a:cs typeface="Arial"/>
            </a:endParaRPr>
          </a:p>
          <a:p>
            <a:pPr marL="810895" lvl="1" indent="-346075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At or near the Incident Command Post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(ICP)</a:t>
            </a:r>
            <a:endParaRPr sz="2400">
              <a:latin typeface="Arial"/>
              <a:cs typeface="Arial"/>
            </a:endParaRPr>
          </a:p>
          <a:p>
            <a:pPr marL="810895" lvl="1" indent="-346075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Not in same location as the Incident</a:t>
            </a:r>
            <a:r>
              <a:rPr sz="2400" b="1" spc="-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Command</a:t>
            </a:r>
            <a:endParaRPr sz="2400">
              <a:latin typeface="Arial"/>
              <a:cs typeface="Arial"/>
            </a:endParaRPr>
          </a:p>
          <a:p>
            <a:pPr marL="810895" lvl="1" indent="-346075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Near the Planning Section, if</a:t>
            </a:r>
            <a:r>
              <a:rPr sz="2400" b="1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possible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389572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35" dirty="0"/>
              <a:t>Work </a:t>
            </a:r>
            <a:r>
              <a:rPr spc="-155" dirty="0"/>
              <a:t>Location</a:t>
            </a:r>
            <a:r>
              <a:rPr spc="90" dirty="0"/>
              <a:t> </a:t>
            </a:r>
            <a:r>
              <a:rPr spc="-105" dirty="0"/>
              <a:t>(cont.)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59740" y="3453638"/>
            <a:ext cx="1581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ICP Set</a:t>
            </a:r>
            <a:r>
              <a:rPr sz="2400" b="1" spc="-8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Up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552500" y="1452306"/>
            <a:ext cx="6476365" cy="4456430"/>
          </a:xfrm>
          <a:custGeom>
            <a:avLst/>
            <a:gdLst/>
            <a:ahLst/>
            <a:cxnLst/>
            <a:rect l="l" t="t" r="r" b="b"/>
            <a:pathLst>
              <a:path w="6476365" h="4456430">
                <a:moveTo>
                  <a:pt x="0" y="4456254"/>
                </a:moveTo>
                <a:lnTo>
                  <a:pt x="6475807" y="4456254"/>
                </a:lnTo>
                <a:lnTo>
                  <a:pt x="6475807" y="0"/>
                </a:lnTo>
                <a:lnTo>
                  <a:pt x="0" y="0"/>
                </a:lnTo>
                <a:lnTo>
                  <a:pt x="0" y="4456254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33430" y="1795094"/>
            <a:ext cx="5790565" cy="3809365"/>
          </a:xfrm>
          <a:custGeom>
            <a:avLst/>
            <a:gdLst/>
            <a:ahLst/>
            <a:cxnLst/>
            <a:rect l="l" t="t" r="r" b="b"/>
            <a:pathLst>
              <a:path w="5790565" h="3809365">
                <a:moveTo>
                  <a:pt x="0" y="3808764"/>
                </a:moveTo>
                <a:lnTo>
                  <a:pt x="5790133" y="3808764"/>
                </a:lnTo>
                <a:lnTo>
                  <a:pt x="5790133" y="0"/>
                </a:lnTo>
                <a:lnTo>
                  <a:pt x="0" y="0"/>
                </a:lnTo>
                <a:lnTo>
                  <a:pt x="0" y="3808764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00033" y="4960733"/>
            <a:ext cx="1447800" cy="72390"/>
          </a:xfrm>
          <a:custGeom>
            <a:avLst/>
            <a:gdLst/>
            <a:ahLst/>
            <a:cxnLst/>
            <a:rect l="l" t="t" r="r" b="b"/>
            <a:pathLst>
              <a:path w="1447800" h="72389">
                <a:moveTo>
                  <a:pt x="1447533" y="71811"/>
                </a:moveTo>
                <a:lnTo>
                  <a:pt x="0" y="71811"/>
                </a:lnTo>
                <a:lnTo>
                  <a:pt x="71822" y="0"/>
                </a:lnTo>
                <a:lnTo>
                  <a:pt x="1375714" y="0"/>
                </a:lnTo>
                <a:lnTo>
                  <a:pt x="1447533" y="71811"/>
                </a:lnTo>
                <a:close/>
              </a:path>
            </a:pathLst>
          </a:custGeom>
          <a:solidFill>
            <a:srgbClr val="8484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000034" y="4458056"/>
            <a:ext cx="72390" cy="574675"/>
          </a:xfrm>
          <a:custGeom>
            <a:avLst/>
            <a:gdLst/>
            <a:ahLst/>
            <a:cxnLst/>
            <a:rect l="l" t="t" r="r" b="b"/>
            <a:pathLst>
              <a:path w="72389" h="574675">
                <a:moveTo>
                  <a:pt x="0" y="574489"/>
                </a:moveTo>
                <a:lnTo>
                  <a:pt x="0" y="0"/>
                </a:lnTo>
                <a:lnTo>
                  <a:pt x="71822" y="71811"/>
                </a:lnTo>
                <a:lnTo>
                  <a:pt x="71822" y="502679"/>
                </a:lnTo>
                <a:lnTo>
                  <a:pt x="0" y="574489"/>
                </a:lnTo>
                <a:close/>
              </a:path>
            </a:pathLst>
          </a:custGeom>
          <a:solidFill>
            <a:srgbClr val="A3A3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000033" y="4458056"/>
            <a:ext cx="1447800" cy="72390"/>
          </a:xfrm>
          <a:custGeom>
            <a:avLst/>
            <a:gdLst/>
            <a:ahLst/>
            <a:cxnLst/>
            <a:rect l="l" t="t" r="r" b="b"/>
            <a:pathLst>
              <a:path w="1447800" h="72389">
                <a:moveTo>
                  <a:pt x="1375714" y="71811"/>
                </a:moveTo>
                <a:lnTo>
                  <a:pt x="71822" y="71811"/>
                </a:lnTo>
                <a:lnTo>
                  <a:pt x="0" y="0"/>
                </a:lnTo>
                <a:lnTo>
                  <a:pt x="1447533" y="0"/>
                </a:lnTo>
                <a:lnTo>
                  <a:pt x="1375714" y="71811"/>
                </a:lnTo>
                <a:close/>
              </a:path>
            </a:pathLst>
          </a:custGeom>
          <a:solidFill>
            <a:srgbClr val="5252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375748" y="4458057"/>
            <a:ext cx="72390" cy="574675"/>
          </a:xfrm>
          <a:custGeom>
            <a:avLst/>
            <a:gdLst/>
            <a:ahLst/>
            <a:cxnLst/>
            <a:rect l="l" t="t" r="r" b="b"/>
            <a:pathLst>
              <a:path w="72389" h="574675">
                <a:moveTo>
                  <a:pt x="71818" y="574491"/>
                </a:moveTo>
                <a:lnTo>
                  <a:pt x="0" y="502679"/>
                </a:lnTo>
                <a:lnTo>
                  <a:pt x="0" y="71811"/>
                </a:lnTo>
                <a:lnTo>
                  <a:pt x="71818" y="0"/>
                </a:lnTo>
                <a:lnTo>
                  <a:pt x="71818" y="574491"/>
                </a:lnTo>
                <a:close/>
              </a:path>
            </a:pathLst>
          </a:custGeom>
          <a:solidFill>
            <a:srgbClr val="3D3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000034" y="4458060"/>
            <a:ext cx="1447800" cy="574675"/>
          </a:xfrm>
          <a:custGeom>
            <a:avLst/>
            <a:gdLst/>
            <a:ahLst/>
            <a:cxnLst/>
            <a:rect l="l" t="t" r="r" b="b"/>
            <a:pathLst>
              <a:path w="1447800" h="574675">
                <a:moveTo>
                  <a:pt x="0" y="0"/>
                </a:moveTo>
                <a:lnTo>
                  <a:pt x="1447533" y="0"/>
                </a:lnTo>
                <a:lnTo>
                  <a:pt x="1447533" y="574488"/>
                </a:lnTo>
                <a:lnTo>
                  <a:pt x="0" y="574488"/>
                </a:lnTo>
                <a:lnTo>
                  <a:pt x="0" y="0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071854" y="4529872"/>
            <a:ext cx="1304290" cy="431165"/>
          </a:xfrm>
          <a:custGeom>
            <a:avLst/>
            <a:gdLst/>
            <a:ahLst/>
            <a:cxnLst/>
            <a:rect l="l" t="t" r="r" b="b"/>
            <a:pathLst>
              <a:path w="1304289" h="431164">
                <a:moveTo>
                  <a:pt x="0" y="0"/>
                </a:moveTo>
                <a:lnTo>
                  <a:pt x="1303892" y="0"/>
                </a:lnTo>
                <a:lnTo>
                  <a:pt x="1303892" y="430867"/>
                </a:lnTo>
                <a:lnTo>
                  <a:pt x="0" y="430867"/>
                </a:lnTo>
                <a:lnTo>
                  <a:pt x="0" y="0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000034" y="4960742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0" y="71810"/>
                </a:moveTo>
                <a:lnTo>
                  <a:pt x="71820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000034" y="4458065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0" y="0"/>
                </a:moveTo>
                <a:lnTo>
                  <a:pt x="71820" y="7181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375747" y="4458067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1820" y="0"/>
                </a:moveTo>
                <a:lnTo>
                  <a:pt x="0" y="7181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375747" y="4960746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1820" y="71810"/>
                </a:moveTo>
                <a:lnTo>
                  <a:pt x="0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437985" y="2517171"/>
            <a:ext cx="1662430" cy="71755"/>
          </a:xfrm>
          <a:custGeom>
            <a:avLst/>
            <a:gdLst/>
            <a:ahLst/>
            <a:cxnLst/>
            <a:rect l="l" t="t" r="r" b="b"/>
            <a:pathLst>
              <a:path w="1662429" h="71755">
                <a:moveTo>
                  <a:pt x="1590182" y="71613"/>
                </a:moveTo>
                <a:lnTo>
                  <a:pt x="71623" y="71613"/>
                </a:lnTo>
                <a:lnTo>
                  <a:pt x="0" y="0"/>
                </a:lnTo>
                <a:lnTo>
                  <a:pt x="1661806" y="0"/>
                </a:lnTo>
                <a:lnTo>
                  <a:pt x="1590182" y="71613"/>
                </a:lnTo>
                <a:close/>
              </a:path>
            </a:pathLst>
          </a:custGeom>
          <a:solidFill>
            <a:srgbClr val="8484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437986" y="2517172"/>
            <a:ext cx="71755" cy="573405"/>
          </a:xfrm>
          <a:custGeom>
            <a:avLst/>
            <a:gdLst/>
            <a:ahLst/>
            <a:cxnLst/>
            <a:rect l="l" t="t" r="r" b="b"/>
            <a:pathLst>
              <a:path w="71754" h="573405">
                <a:moveTo>
                  <a:pt x="0" y="572902"/>
                </a:moveTo>
                <a:lnTo>
                  <a:pt x="0" y="0"/>
                </a:lnTo>
                <a:lnTo>
                  <a:pt x="71620" y="71613"/>
                </a:lnTo>
                <a:lnTo>
                  <a:pt x="71620" y="501291"/>
                </a:lnTo>
                <a:lnTo>
                  <a:pt x="0" y="572902"/>
                </a:lnTo>
                <a:close/>
              </a:path>
            </a:pathLst>
          </a:custGeom>
          <a:solidFill>
            <a:srgbClr val="A3A3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437985" y="3018462"/>
            <a:ext cx="1662430" cy="71755"/>
          </a:xfrm>
          <a:custGeom>
            <a:avLst/>
            <a:gdLst/>
            <a:ahLst/>
            <a:cxnLst/>
            <a:rect l="l" t="t" r="r" b="b"/>
            <a:pathLst>
              <a:path w="1662429" h="71755">
                <a:moveTo>
                  <a:pt x="1661806" y="71613"/>
                </a:moveTo>
                <a:lnTo>
                  <a:pt x="0" y="71613"/>
                </a:lnTo>
                <a:lnTo>
                  <a:pt x="71623" y="0"/>
                </a:lnTo>
                <a:lnTo>
                  <a:pt x="1590182" y="0"/>
                </a:lnTo>
                <a:lnTo>
                  <a:pt x="1661806" y="71613"/>
                </a:lnTo>
                <a:close/>
              </a:path>
            </a:pathLst>
          </a:custGeom>
          <a:solidFill>
            <a:srgbClr val="5252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028168" y="2517174"/>
            <a:ext cx="71755" cy="573405"/>
          </a:xfrm>
          <a:custGeom>
            <a:avLst/>
            <a:gdLst/>
            <a:ahLst/>
            <a:cxnLst/>
            <a:rect l="l" t="t" r="r" b="b"/>
            <a:pathLst>
              <a:path w="71754" h="573405">
                <a:moveTo>
                  <a:pt x="71623" y="572902"/>
                </a:moveTo>
                <a:lnTo>
                  <a:pt x="0" y="501291"/>
                </a:lnTo>
                <a:lnTo>
                  <a:pt x="0" y="71613"/>
                </a:lnTo>
                <a:lnTo>
                  <a:pt x="71623" y="0"/>
                </a:lnTo>
                <a:lnTo>
                  <a:pt x="71623" y="572902"/>
                </a:lnTo>
                <a:close/>
              </a:path>
            </a:pathLst>
          </a:custGeom>
          <a:solidFill>
            <a:srgbClr val="3D3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437985" y="2517176"/>
            <a:ext cx="1662430" cy="573405"/>
          </a:xfrm>
          <a:custGeom>
            <a:avLst/>
            <a:gdLst/>
            <a:ahLst/>
            <a:cxnLst/>
            <a:rect l="l" t="t" r="r" b="b"/>
            <a:pathLst>
              <a:path w="1662429" h="573405">
                <a:moveTo>
                  <a:pt x="0" y="572902"/>
                </a:moveTo>
                <a:lnTo>
                  <a:pt x="1661806" y="572902"/>
                </a:lnTo>
                <a:lnTo>
                  <a:pt x="1661806" y="0"/>
                </a:lnTo>
                <a:lnTo>
                  <a:pt x="0" y="0"/>
                </a:lnTo>
                <a:lnTo>
                  <a:pt x="0" y="572902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509609" y="2588791"/>
            <a:ext cx="1518920" cy="429895"/>
          </a:xfrm>
          <a:custGeom>
            <a:avLst/>
            <a:gdLst/>
            <a:ahLst/>
            <a:cxnLst/>
            <a:rect l="l" t="t" r="r" b="b"/>
            <a:pathLst>
              <a:path w="1518920" h="429894">
                <a:moveTo>
                  <a:pt x="0" y="429675"/>
                </a:moveTo>
                <a:lnTo>
                  <a:pt x="1518560" y="429675"/>
                </a:lnTo>
                <a:lnTo>
                  <a:pt x="1518560" y="0"/>
                </a:lnTo>
                <a:lnTo>
                  <a:pt x="0" y="0"/>
                </a:lnTo>
                <a:lnTo>
                  <a:pt x="0" y="429675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437985" y="2517183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0" y="0"/>
                </a:moveTo>
                <a:lnTo>
                  <a:pt x="71622" y="71612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437985" y="3018473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0" y="71612"/>
                </a:moveTo>
                <a:lnTo>
                  <a:pt x="71622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028169" y="3018474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71622" y="71612"/>
                </a:moveTo>
                <a:lnTo>
                  <a:pt x="0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028169" y="2517186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71622" y="0"/>
                </a:moveTo>
                <a:lnTo>
                  <a:pt x="0" y="71612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142823" y="1985532"/>
            <a:ext cx="1157605" cy="71755"/>
          </a:xfrm>
          <a:custGeom>
            <a:avLst/>
            <a:gdLst/>
            <a:ahLst/>
            <a:cxnLst/>
            <a:rect l="l" t="t" r="r" b="b"/>
            <a:pathLst>
              <a:path w="1157604" h="71755">
                <a:moveTo>
                  <a:pt x="1085651" y="71412"/>
                </a:moveTo>
                <a:lnTo>
                  <a:pt x="71425" y="71412"/>
                </a:lnTo>
                <a:lnTo>
                  <a:pt x="0" y="0"/>
                </a:lnTo>
                <a:lnTo>
                  <a:pt x="1157074" y="0"/>
                </a:lnTo>
                <a:lnTo>
                  <a:pt x="1085651" y="71412"/>
                </a:lnTo>
                <a:close/>
              </a:path>
            </a:pathLst>
          </a:custGeom>
          <a:solidFill>
            <a:srgbClr val="8484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142824" y="1985533"/>
            <a:ext cx="71755" cy="571500"/>
          </a:xfrm>
          <a:custGeom>
            <a:avLst/>
            <a:gdLst/>
            <a:ahLst/>
            <a:cxnLst/>
            <a:rect l="l" t="t" r="r" b="b"/>
            <a:pathLst>
              <a:path w="71754" h="571500">
                <a:moveTo>
                  <a:pt x="0" y="571316"/>
                </a:moveTo>
                <a:lnTo>
                  <a:pt x="0" y="0"/>
                </a:lnTo>
                <a:lnTo>
                  <a:pt x="71422" y="71415"/>
                </a:lnTo>
                <a:lnTo>
                  <a:pt x="71422" y="499900"/>
                </a:lnTo>
                <a:lnTo>
                  <a:pt x="0" y="571316"/>
                </a:lnTo>
                <a:close/>
              </a:path>
            </a:pathLst>
          </a:custGeom>
          <a:solidFill>
            <a:srgbClr val="A3A3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142823" y="2485435"/>
            <a:ext cx="1157605" cy="71755"/>
          </a:xfrm>
          <a:custGeom>
            <a:avLst/>
            <a:gdLst/>
            <a:ahLst/>
            <a:cxnLst/>
            <a:rect l="l" t="t" r="r" b="b"/>
            <a:pathLst>
              <a:path w="1157604" h="71755">
                <a:moveTo>
                  <a:pt x="1157074" y="71412"/>
                </a:moveTo>
                <a:lnTo>
                  <a:pt x="0" y="71412"/>
                </a:lnTo>
                <a:lnTo>
                  <a:pt x="71425" y="0"/>
                </a:lnTo>
                <a:lnTo>
                  <a:pt x="1085650" y="0"/>
                </a:lnTo>
                <a:lnTo>
                  <a:pt x="1157074" y="71412"/>
                </a:lnTo>
                <a:close/>
              </a:path>
            </a:pathLst>
          </a:custGeom>
          <a:solidFill>
            <a:srgbClr val="5252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28472" y="1985535"/>
            <a:ext cx="71755" cy="571500"/>
          </a:xfrm>
          <a:custGeom>
            <a:avLst/>
            <a:gdLst/>
            <a:ahLst/>
            <a:cxnLst/>
            <a:rect l="l" t="t" r="r" b="b"/>
            <a:pathLst>
              <a:path w="71754" h="571500">
                <a:moveTo>
                  <a:pt x="71424" y="571316"/>
                </a:moveTo>
                <a:lnTo>
                  <a:pt x="0" y="499900"/>
                </a:lnTo>
                <a:lnTo>
                  <a:pt x="0" y="71415"/>
                </a:lnTo>
                <a:lnTo>
                  <a:pt x="71424" y="0"/>
                </a:lnTo>
                <a:lnTo>
                  <a:pt x="71424" y="571316"/>
                </a:lnTo>
                <a:close/>
              </a:path>
            </a:pathLst>
          </a:custGeom>
          <a:solidFill>
            <a:srgbClr val="3D3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42824" y="1985536"/>
            <a:ext cx="1157605" cy="571500"/>
          </a:xfrm>
          <a:custGeom>
            <a:avLst/>
            <a:gdLst/>
            <a:ahLst/>
            <a:cxnLst/>
            <a:rect l="l" t="t" r="r" b="b"/>
            <a:pathLst>
              <a:path w="1157604" h="571500">
                <a:moveTo>
                  <a:pt x="0" y="571314"/>
                </a:moveTo>
                <a:lnTo>
                  <a:pt x="1157074" y="571314"/>
                </a:lnTo>
                <a:lnTo>
                  <a:pt x="1157074" y="0"/>
                </a:lnTo>
                <a:lnTo>
                  <a:pt x="0" y="0"/>
                </a:lnTo>
                <a:lnTo>
                  <a:pt x="0" y="571314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214248" y="2056952"/>
            <a:ext cx="1014730" cy="428625"/>
          </a:xfrm>
          <a:custGeom>
            <a:avLst/>
            <a:gdLst/>
            <a:ahLst/>
            <a:cxnLst/>
            <a:rect l="l" t="t" r="r" b="b"/>
            <a:pathLst>
              <a:path w="1014729" h="428625">
                <a:moveTo>
                  <a:pt x="0" y="428486"/>
                </a:moveTo>
                <a:lnTo>
                  <a:pt x="1014225" y="428486"/>
                </a:lnTo>
                <a:lnTo>
                  <a:pt x="1014225" y="0"/>
                </a:lnTo>
                <a:lnTo>
                  <a:pt x="0" y="0"/>
                </a:lnTo>
                <a:lnTo>
                  <a:pt x="0" y="428486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142824" y="1985543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0" y="0"/>
                </a:moveTo>
                <a:lnTo>
                  <a:pt x="71424" y="71414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142824" y="2485444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0" y="71414"/>
                </a:moveTo>
                <a:lnTo>
                  <a:pt x="71424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228474" y="2485445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71424" y="71414"/>
                </a:moveTo>
                <a:lnTo>
                  <a:pt x="0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228474" y="1985547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71424" y="0"/>
                </a:moveTo>
                <a:lnTo>
                  <a:pt x="0" y="71414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161989" y="3461428"/>
            <a:ext cx="1524000" cy="67945"/>
          </a:xfrm>
          <a:custGeom>
            <a:avLst/>
            <a:gdLst/>
            <a:ahLst/>
            <a:cxnLst/>
            <a:rect l="l" t="t" r="r" b="b"/>
            <a:pathLst>
              <a:path w="1524000" h="67945">
                <a:moveTo>
                  <a:pt x="1455865" y="67843"/>
                </a:moveTo>
                <a:lnTo>
                  <a:pt x="67852" y="67843"/>
                </a:lnTo>
                <a:lnTo>
                  <a:pt x="0" y="0"/>
                </a:lnTo>
                <a:lnTo>
                  <a:pt x="1523717" y="0"/>
                </a:lnTo>
                <a:lnTo>
                  <a:pt x="1455865" y="67843"/>
                </a:lnTo>
                <a:close/>
              </a:path>
            </a:pathLst>
          </a:custGeom>
          <a:solidFill>
            <a:srgbClr val="8484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161987" y="3461429"/>
            <a:ext cx="67945" cy="542925"/>
          </a:xfrm>
          <a:custGeom>
            <a:avLst/>
            <a:gdLst/>
            <a:ahLst/>
            <a:cxnLst/>
            <a:rect l="l" t="t" r="r" b="b"/>
            <a:pathLst>
              <a:path w="67944" h="542925">
                <a:moveTo>
                  <a:pt x="0" y="542750"/>
                </a:moveTo>
                <a:lnTo>
                  <a:pt x="0" y="0"/>
                </a:lnTo>
                <a:lnTo>
                  <a:pt x="67852" y="67843"/>
                </a:lnTo>
                <a:lnTo>
                  <a:pt x="67852" y="474905"/>
                </a:lnTo>
                <a:lnTo>
                  <a:pt x="0" y="542750"/>
                </a:lnTo>
                <a:close/>
              </a:path>
            </a:pathLst>
          </a:custGeom>
          <a:solidFill>
            <a:srgbClr val="A3A3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161989" y="3936335"/>
            <a:ext cx="1524000" cy="67945"/>
          </a:xfrm>
          <a:custGeom>
            <a:avLst/>
            <a:gdLst/>
            <a:ahLst/>
            <a:cxnLst/>
            <a:rect l="l" t="t" r="r" b="b"/>
            <a:pathLst>
              <a:path w="1524000" h="67945">
                <a:moveTo>
                  <a:pt x="1523717" y="67843"/>
                </a:moveTo>
                <a:lnTo>
                  <a:pt x="0" y="67843"/>
                </a:lnTo>
                <a:lnTo>
                  <a:pt x="67852" y="0"/>
                </a:lnTo>
                <a:lnTo>
                  <a:pt x="1455865" y="0"/>
                </a:lnTo>
                <a:lnTo>
                  <a:pt x="1523717" y="67843"/>
                </a:lnTo>
                <a:close/>
              </a:path>
            </a:pathLst>
          </a:custGeom>
          <a:solidFill>
            <a:srgbClr val="5252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617854" y="3461430"/>
            <a:ext cx="67945" cy="542925"/>
          </a:xfrm>
          <a:custGeom>
            <a:avLst/>
            <a:gdLst/>
            <a:ahLst/>
            <a:cxnLst/>
            <a:rect l="l" t="t" r="r" b="b"/>
            <a:pathLst>
              <a:path w="67945" h="542925">
                <a:moveTo>
                  <a:pt x="67852" y="542752"/>
                </a:moveTo>
                <a:lnTo>
                  <a:pt x="0" y="474905"/>
                </a:lnTo>
                <a:lnTo>
                  <a:pt x="0" y="67843"/>
                </a:lnTo>
                <a:lnTo>
                  <a:pt x="67852" y="0"/>
                </a:lnTo>
                <a:lnTo>
                  <a:pt x="67852" y="542752"/>
                </a:lnTo>
                <a:close/>
              </a:path>
            </a:pathLst>
          </a:custGeom>
          <a:solidFill>
            <a:srgbClr val="3D3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161988" y="3461433"/>
            <a:ext cx="1524000" cy="542925"/>
          </a:xfrm>
          <a:custGeom>
            <a:avLst/>
            <a:gdLst/>
            <a:ahLst/>
            <a:cxnLst/>
            <a:rect l="l" t="t" r="r" b="b"/>
            <a:pathLst>
              <a:path w="1524000" h="542925">
                <a:moveTo>
                  <a:pt x="0" y="542748"/>
                </a:moveTo>
                <a:lnTo>
                  <a:pt x="1523719" y="542748"/>
                </a:lnTo>
                <a:lnTo>
                  <a:pt x="1523719" y="0"/>
                </a:lnTo>
                <a:lnTo>
                  <a:pt x="0" y="0"/>
                </a:lnTo>
                <a:lnTo>
                  <a:pt x="0" y="542748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229841" y="3529277"/>
            <a:ext cx="1388110" cy="407670"/>
          </a:xfrm>
          <a:custGeom>
            <a:avLst/>
            <a:gdLst/>
            <a:ahLst/>
            <a:cxnLst/>
            <a:rect l="l" t="t" r="r" b="b"/>
            <a:pathLst>
              <a:path w="1388110" h="407670">
                <a:moveTo>
                  <a:pt x="0" y="407062"/>
                </a:moveTo>
                <a:lnTo>
                  <a:pt x="1388013" y="407062"/>
                </a:lnTo>
                <a:lnTo>
                  <a:pt x="1388013" y="0"/>
                </a:lnTo>
                <a:lnTo>
                  <a:pt x="0" y="0"/>
                </a:lnTo>
                <a:lnTo>
                  <a:pt x="0" y="407062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161988" y="3461438"/>
            <a:ext cx="67945" cy="67945"/>
          </a:xfrm>
          <a:custGeom>
            <a:avLst/>
            <a:gdLst/>
            <a:ahLst/>
            <a:cxnLst/>
            <a:rect l="l" t="t" r="r" b="b"/>
            <a:pathLst>
              <a:path w="67944" h="67945">
                <a:moveTo>
                  <a:pt x="0" y="0"/>
                </a:moveTo>
                <a:lnTo>
                  <a:pt x="67852" y="67843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161988" y="3936345"/>
            <a:ext cx="67945" cy="67945"/>
          </a:xfrm>
          <a:custGeom>
            <a:avLst/>
            <a:gdLst/>
            <a:ahLst/>
            <a:cxnLst/>
            <a:rect l="l" t="t" r="r" b="b"/>
            <a:pathLst>
              <a:path w="67944" h="67945">
                <a:moveTo>
                  <a:pt x="0" y="67843"/>
                </a:moveTo>
                <a:lnTo>
                  <a:pt x="67852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617855" y="3936346"/>
            <a:ext cx="67945" cy="67945"/>
          </a:xfrm>
          <a:custGeom>
            <a:avLst/>
            <a:gdLst/>
            <a:ahLst/>
            <a:cxnLst/>
            <a:rect l="l" t="t" r="r" b="b"/>
            <a:pathLst>
              <a:path w="67945" h="67945">
                <a:moveTo>
                  <a:pt x="67852" y="67843"/>
                </a:moveTo>
                <a:lnTo>
                  <a:pt x="0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617855" y="3461442"/>
            <a:ext cx="67945" cy="67945"/>
          </a:xfrm>
          <a:custGeom>
            <a:avLst/>
            <a:gdLst/>
            <a:ahLst/>
            <a:cxnLst/>
            <a:rect l="l" t="t" r="r" b="b"/>
            <a:pathLst>
              <a:path w="67945" h="67945">
                <a:moveTo>
                  <a:pt x="67852" y="0"/>
                </a:moveTo>
                <a:lnTo>
                  <a:pt x="0" y="67843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818915" y="3459842"/>
            <a:ext cx="1538605" cy="68580"/>
          </a:xfrm>
          <a:custGeom>
            <a:avLst/>
            <a:gdLst/>
            <a:ahLst/>
            <a:cxnLst/>
            <a:rect l="l" t="t" r="r" b="b"/>
            <a:pathLst>
              <a:path w="1538604" h="68579">
                <a:moveTo>
                  <a:pt x="1469953" y="68041"/>
                </a:moveTo>
                <a:lnTo>
                  <a:pt x="68050" y="68041"/>
                </a:lnTo>
                <a:lnTo>
                  <a:pt x="0" y="0"/>
                </a:lnTo>
                <a:lnTo>
                  <a:pt x="1538004" y="0"/>
                </a:lnTo>
                <a:lnTo>
                  <a:pt x="1469953" y="68041"/>
                </a:lnTo>
                <a:close/>
              </a:path>
            </a:pathLst>
          </a:custGeom>
          <a:solidFill>
            <a:srgbClr val="8484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818914" y="3459843"/>
            <a:ext cx="68580" cy="544830"/>
          </a:xfrm>
          <a:custGeom>
            <a:avLst/>
            <a:gdLst/>
            <a:ahLst/>
            <a:cxnLst/>
            <a:rect l="l" t="t" r="r" b="b"/>
            <a:pathLst>
              <a:path w="68579" h="544829">
                <a:moveTo>
                  <a:pt x="0" y="544336"/>
                </a:moveTo>
                <a:lnTo>
                  <a:pt x="0" y="0"/>
                </a:lnTo>
                <a:lnTo>
                  <a:pt x="68053" y="68041"/>
                </a:lnTo>
                <a:lnTo>
                  <a:pt x="68053" y="476293"/>
                </a:lnTo>
                <a:lnTo>
                  <a:pt x="0" y="544336"/>
                </a:lnTo>
                <a:close/>
              </a:path>
            </a:pathLst>
          </a:custGeom>
          <a:solidFill>
            <a:srgbClr val="A3A3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818915" y="3936137"/>
            <a:ext cx="1538605" cy="68580"/>
          </a:xfrm>
          <a:custGeom>
            <a:avLst/>
            <a:gdLst/>
            <a:ahLst/>
            <a:cxnLst/>
            <a:rect l="l" t="t" r="r" b="b"/>
            <a:pathLst>
              <a:path w="1538604" h="68579">
                <a:moveTo>
                  <a:pt x="1538004" y="68041"/>
                </a:moveTo>
                <a:lnTo>
                  <a:pt x="0" y="68041"/>
                </a:lnTo>
                <a:lnTo>
                  <a:pt x="68050" y="0"/>
                </a:lnTo>
                <a:lnTo>
                  <a:pt x="1469953" y="0"/>
                </a:lnTo>
                <a:lnTo>
                  <a:pt x="1538004" y="68041"/>
                </a:lnTo>
                <a:close/>
              </a:path>
            </a:pathLst>
          </a:custGeom>
          <a:solidFill>
            <a:srgbClr val="5252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288867" y="3459845"/>
            <a:ext cx="68580" cy="544830"/>
          </a:xfrm>
          <a:custGeom>
            <a:avLst/>
            <a:gdLst/>
            <a:ahLst/>
            <a:cxnLst/>
            <a:rect l="l" t="t" r="r" b="b"/>
            <a:pathLst>
              <a:path w="68579" h="544829">
                <a:moveTo>
                  <a:pt x="68050" y="544336"/>
                </a:moveTo>
                <a:lnTo>
                  <a:pt x="0" y="476293"/>
                </a:lnTo>
                <a:lnTo>
                  <a:pt x="0" y="68041"/>
                </a:lnTo>
                <a:lnTo>
                  <a:pt x="68050" y="0"/>
                </a:lnTo>
                <a:lnTo>
                  <a:pt x="68050" y="544336"/>
                </a:lnTo>
                <a:close/>
              </a:path>
            </a:pathLst>
          </a:custGeom>
          <a:solidFill>
            <a:srgbClr val="3D3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818914" y="3459845"/>
            <a:ext cx="1538605" cy="544830"/>
          </a:xfrm>
          <a:custGeom>
            <a:avLst/>
            <a:gdLst/>
            <a:ahLst/>
            <a:cxnLst/>
            <a:rect l="l" t="t" r="r" b="b"/>
            <a:pathLst>
              <a:path w="1538604" h="544829">
                <a:moveTo>
                  <a:pt x="0" y="544336"/>
                </a:moveTo>
                <a:lnTo>
                  <a:pt x="1538004" y="544336"/>
                </a:lnTo>
                <a:lnTo>
                  <a:pt x="1538004" y="0"/>
                </a:lnTo>
                <a:lnTo>
                  <a:pt x="0" y="0"/>
                </a:lnTo>
                <a:lnTo>
                  <a:pt x="0" y="544336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886965" y="3527889"/>
            <a:ext cx="1402080" cy="408305"/>
          </a:xfrm>
          <a:custGeom>
            <a:avLst/>
            <a:gdLst/>
            <a:ahLst/>
            <a:cxnLst/>
            <a:rect l="l" t="t" r="r" b="b"/>
            <a:pathLst>
              <a:path w="1402079" h="408304">
                <a:moveTo>
                  <a:pt x="0" y="408252"/>
                </a:moveTo>
                <a:lnTo>
                  <a:pt x="1401902" y="408252"/>
                </a:lnTo>
                <a:lnTo>
                  <a:pt x="1401902" y="0"/>
                </a:lnTo>
                <a:lnTo>
                  <a:pt x="0" y="0"/>
                </a:lnTo>
                <a:lnTo>
                  <a:pt x="0" y="408252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818915" y="3459851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79">
                <a:moveTo>
                  <a:pt x="0" y="0"/>
                </a:moveTo>
                <a:lnTo>
                  <a:pt x="68050" y="68041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818915" y="3936145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79">
                <a:moveTo>
                  <a:pt x="0" y="68042"/>
                </a:moveTo>
                <a:lnTo>
                  <a:pt x="68050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8288869" y="3936146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79">
                <a:moveTo>
                  <a:pt x="68050" y="68042"/>
                </a:moveTo>
                <a:lnTo>
                  <a:pt x="0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8288869" y="3459855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79">
                <a:moveTo>
                  <a:pt x="68050" y="0"/>
                </a:moveTo>
                <a:lnTo>
                  <a:pt x="0" y="68041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057056" y="4956567"/>
            <a:ext cx="1447800" cy="71755"/>
          </a:xfrm>
          <a:custGeom>
            <a:avLst/>
            <a:gdLst/>
            <a:ahLst/>
            <a:cxnLst/>
            <a:rect l="l" t="t" r="r" b="b"/>
            <a:pathLst>
              <a:path w="1447800" h="71754">
                <a:moveTo>
                  <a:pt x="1447533" y="71214"/>
                </a:moveTo>
                <a:lnTo>
                  <a:pt x="0" y="71214"/>
                </a:lnTo>
                <a:lnTo>
                  <a:pt x="71224" y="0"/>
                </a:lnTo>
                <a:lnTo>
                  <a:pt x="1376305" y="0"/>
                </a:lnTo>
                <a:lnTo>
                  <a:pt x="1447533" y="71214"/>
                </a:lnTo>
                <a:close/>
              </a:path>
            </a:pathLst>
          </a:custGeom>
          <a:solidFill>
            <a:srgbClr val="8484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057054" y="4458056"/>
            <a:ext cx="71755" cy="570230"/>
          </a:xfrm>
          <a:custGeom>
            <a:avLst/>
            <a:gdLst/>
            <a:ahLst/>
            <a:cxnLst/>
            <a:rect l="l" t="t" r="r" b="b"/>
            <a:pathLst>
              <a:path w="71754" h="570229">
                <a:moveTo>
                  <a:pt x="0" y="569727"/>
                </a:moveTo>
                <a:lnTo>
                  <a:pt x="0" y="0"/>
                </a:lnTo>
                <a:lnTo>
                  <a:pt x="71227" y="71217"/>
                </a:lnTo>
                <a:lnTo>
                  <a:pt x="71227" y="498512"/>
                </a:lnTo>
                <a:lnTo>
                  <a:pt x="0" y="569727"/>
                </a:lnTo>
                <a:close/>
              </a:path>
            </a:pathLst>
          </a:custGeom>
          <a:solidFill>
            <a:srgbClr val="A3A3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057057" y="4458057"/>
            <a:ext cx="1447800" cy="71755"/>
          </a:xfrm>
          <a:custGeom>
            <a:avLst/>
            <a:gdLst/>
            <a:ahLst/>
            <a:cxnLst/>
            <a:rect l="l" t="t" r="r" b="b"/>
            <a:pathLst>
              <a:path w="1447800" h="71754">
                <a:moveTo>
                  <a:pt x="1376304" y="71214"/>
                </a:moveTo>
                <a:lnTo>
                  <a:pt x="71224" y="71214"/>
                </a:lnTo>
                <a:lnTo>
                  <a:pt x="0" y="0"/>
                </a:lnTo>
                <a:lnTo>
                  <a:pt x="1447531" y="0"/>
                </a:lnTo>
                <a:lnTo>
                  <a:pt x="1376304" y="71214"/>
                </a:lnTo>
                <a:close/>
              </a:path>
            </a:pathLst>
          </a:custGeom>
          <a:solidFill>
            <a:srgbClr val="5252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433361" y="4458058"/>
            <a:ext cx="71755" cy="570230"/>
          </a:xfrm>
          <a:custGeom>
            <a:avLst/>
            <a:gdLst/>
            <a:ahLst/>
            <a:cxnLst/>
            <a:rect l="l" t="t" r="r" b="b"/>
            <a:pathLst>
              <a:path w="71754" h="570229">
                <a:moveTo>
                  <a:pt x="71227" y="569727"/>
                </a:moveTo>
                <a:lnTo>
                  <a:pt x="0" y="498512"/>
                </a:lnTo>
                <a:lnTo>
                  <a:pt x="0" y="71217"/>
                </a:lnTo>
                <a:lnTo>
                  <a:pt x="71227" y="0"/>
                </a:lnTo>
                <a:lnTo>
                  <a:pt x="71227" y="569727"/>
                </a:lnTo>
                <a:close/>
              </a:path>
            </a:pathLst>
          </a:custGeom>
          <a:solidFill>
            <a:srgbClr val="3D3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057055" y="4458060"/>
            <a:ext cx="1447800" cy="570230"/>
          </a:xfrm>
          <a:custGeom>
            <a:avLst/>
            <a:gdLst/>
            <a:ahLst/>
            <a:cxnLst/>
            <a:rect l="l" t="t" r="r" b="b"/>
            <a:pathLst>
              <a:path w="1447800" h="570229">
                <a:moveTo>
                  <a:pt x="0" y="0"/>
                </a:moveTo>
                <a:lnTo>
                  <a:pt x="1447533" y="0"/>
                </a:lnTo>
                <a:lnTo>
                  <a:pt x="1447533" y="569727"/>
                </a:lnTo>
                <a:lnTo>
                  <a:pt x="0" y="569727"/>
                </a:lnTo>
                <a:lnTo>
                  <a:pt x="0" y="0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128281" y="4529278"/>
            <a:ext cx="1305560" cy="427355"/>
          </a:xfrm>
          <a:custGeom>
            <a:avLst/>
            <a:gdLst/>
            <a:ahLst/>
            <a:cxnLst/>
            <a:rect l="l" t="t" r="r" b="b"/>
            <a:pathLst>
              <a:path w="1305559" h="427354">
                <a:moveTo>
                  <a:pt x="0" y="0"/>
                </a:moveTo>
                <a:lnTo>
                  <a:pt x="1305080" y="0"/>
                </a:lnTo>
                <a:lnTo>
                  <a:pt x="1305080" y="427296"/>
                </a:lnTo>
                <a:lnTo>
                  <a:pt x="0" y="427296"/>
                </a:lnTo>
                <a:lnTo>
                  <a:pt x="0" y="0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057055" y="4956575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0" y="71216"/>
                </a:moveTo>
                <a:lnTo>
                  <a:pt x="71226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057055" y="4458065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0" y="0"/>
                </a:moveTo>
                <a:lnTo>
                  <a:pt x="71226" y="71216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433363" y="4458067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71226" y="0"/>
                </a:moveTo>
                <a:lnTo>
                  <a:pt x="0" y="71216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433363" y="4956579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71226" y="71216"/>
                </a:moveTo>
                <a:lnTo>
                  <a:pt x="0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104731" y="5299156"/>
            <a:ext cx="1409700" cy="1221740"/>
          </a:xfrm>
          <a:custGeom>
            <a:avLst/>
            <a:gdLst/>
            <a:ahLst/>
            <a:cxnLst/>
            <a:rect l="l" t="t" r="r" b="b"/>
            <a:pathLst>
              <a:path w="1409700" h="1221740">
                <a:moveTo>
                  <a:pt x="1409440" y="361831"/>
                </a:moveTo>
                <a:lnTo>
                  <a:pt x="0" y="361831"/>
                </a:lnTo>
                <a:lnTo>
                  <a:pt x="704720" y="0"/>
                </a:lnTo>
                <a:lnTo>
                  <a:pt x="1409440" y="361831"/>
                </a:lnTo>
                <a:close/>
              </a:path>
              <a:path w="1409700" h="1221740">
                <a:moveTo>
                  <a:pt x="1057078" y="1221185"/>
                </a:moveTo>
                <a:lnTo>
                  <a:pt x="352360" y="1221185"/>
                </a:lnTo>
                <a:lnTo>
                  <a:pt x="352360" y="361831"/>
                </a:lnTo>
                <a:lnTo>
                  <a:pt x="1057078" y="361831"/>
                </a:lnTo>
                <a:lnTo>
                  <a:pt x="1057078" y="1221185"/>
                </a:lnTo>
                <a:close/>
              </a:path>
            </a:pathLst>
          </a:custGeom>
          <a:solidFill>
            <a:srgbClr val="C1C1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457090" y="6701261"/>
            <a:ext cx="704850" cy="45720"/>
          </a:xfrm>
          <a:custGeom>
            <a:avLst/>
            <a:gdLst/>
            <a:ahLst/>
            <a:cxnLst/>
            <a:rect l="l" t="t" r="r" b="b"/>
            <a:pathLst>
              <a:path w="704850" h="45720">
                <a:moveTo>
                  <a:pt x="0" y="45228"/>
                </a:moveTo>
                <a:lnTo>
                  <a:pt x="704718" y="45228"/>
                </a:lnTo>
                <a:lnTo>
                  <a:pt x="704718" y="0"/>
                </a:lnTo>
                <a:lnTo>
                  <a:pt x="0" y="0"/>
                </a:lnTo>
                <a:lnTo>
                  <a:pt x="0" y="45228"/>
                </a:lnTo>
                <a:close/>
              </a:path>
            </a:pathLst>
          </a:custGeom>
          <a:solidFill>
            <a:srgbClr val="C1C1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5104731" y="5299160"/>
            <a:ext cx="1409700" cy="1221740"/>
          </a:xfrm>
          <a:custGeom>
            <a:avLst/>
            <a:gdLst/>
            <a:ahLst/>
            <a:cxnLst/>
            <a:rect l="l" t="t" r="r" b="b"/>
            <a:pathLst>
              <a:path w="1409700" h="1221740">
                <a:moveTo>
                  <a:pt x="0" y="361832"/>
                </a:moveTo>
                <a:lnTo>
                  <a:pt x="352360" y="361832"/>
                </a:lnTo>
                <a:lnTo>
                  <a:pt x="352360" y="1221185"/>
                </a:lnTo>
                <a:lnTo>
                  <a:pt x="1057080" y="1221185"/>
                </a:lnTo>
                <a:lnTo>
                  <a:pt x="1057080" y="361832"/>
                </a:lnTo>
                <a:lnTo>
                  <a:pt x="1409440" y="361832"/>
                </a:lnTo>
                <a:lnTo>
                  <a:pt x="704720" y="0"/>
                </a:lnTo>
                <a:lnTo>
                  <a:pt x="0" y="361832"/>
                </a:lnTo>
                <a:close/>
              </a:path>
            </a:pathLst>
          </a:custGeom>
          <a:ln w="190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457090" y="6565575"/>
            <a:ext cx="704850" cy="90805"/>
          </a:xfrm>
          <a:custGeom>
            <a:avLst/>
            <a:gdLst/>
            <a:ahLst/>
            <a:cxnLst/>
            <a:rect l="l" t="t" r="r" b="b"/>
            <a:pathLst>
              <a:path w="704850" h="90804">
                <a:moveTo>
                  <a:pt x="0" y="90458"/>
                </a:moveTo>
                <a:lnTo>
                  <a:pt x="704720" y="90458"/>
                </a:lnTo>
                <a:lnTo>
                  <a:pt x="704720" y="0"/>
                </a:lnTo>
                <a:lnTo>
                  <a:pt x="0" y="0"/>
                </a:lnTo>
                <a:lnTo>
                  <a:pt x="0" y="90458"/>
                </a:lnTo>
                <a:close/>
              </a:path>
            </a:pathLst>
          </a:custGeom>
          <a:ln w="190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457090" y="6701263"/>
            <a:ext cx="704850" cy="45720"/>
          </a:xfrm>
          <a:custGeom>
            <a:avLst/>
            <a:gdLst/>
            <a:ahLst/>
            <a:cxnLst/>
            <a:rect l="l" t="t" r="r" b="b"/>
            <a:pathLst>
              <a:path w="704850" h="45720">
                <a:moveTo>
                  <a:pt x="0" y="45229"/>
                </a:moveTo>
                <a:lnTo>
                  <a:pt x="704720" y="45229"/>
                </a:lnTo>
                <a:lnTo>
                  <a:pt x="704720" y="0"/>
                </a:lnTo>
                <a:lnTo>
                  <a:pt x="0" y="0"/>
                </a:lnTo>
                <a:lnTo>
                  <a:pt x="0" y="45229"/>
                </a:lnTo>
                <a:close/>
              </a:path>
            </a:pathLst>
          </a:custGeom>
          <a:ln w="190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404830" y="2517171"/>
            <a:ext cx="1662430" cy="71755"/>
          </a:xfrm>
          <a:custGeom>
            <a:avLst/>
            <a:gdLst/>
            <a:ahLst/>
            <a:cxnLst/>
            <a:rect l="l" t="t" r="r" b="b"/>
            <a:pathLst>
              <a:path w="1662429" h="71755">
                <a:moveTo>
                  <a:pt x="1590185" y="71613"/>
                </a:moveTo>
                <a:lnTo>
                  <a:pt x="71623" y="71613"/>
                </a:lnTo>
                <a:lnTo>
                  <a:pt x="0" y="0"/>
                </a:lnTo>
                <a:lnTo>
                  <a:pt x="1661806" y="0"/>
                </a:lnTo>
                <a:lnTo>
                  <a:pt x="1590185" y="71613"/>
                </a:lnTo>
                <a:close/>
              </a:path>
            </a:pathLst>
          </a:custGeom>
          <a:solidFill>
            <a:srgbClr val="8484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404831" y="2517172"/>
            <a:ext cx="71755" cy="573405"/>
          </a:xfrm>
          <a:custGeom>
            <a:avLst/>
            <a:gdLst/>
            <a:ahLst/>
            <a:cxnLst/>
            <a:rect l="l" t="t" r="r" b="b"/>
            <a:pathLst>
              <a:path w="71754" h="573405">
                <a:moveTo>
                  <a:pt x="0" y="572902"/>
                </a:moveTo>
                <a:lnTo>
                  <a:pt x="0" y="0"/>
                </a:lnTo>
                <a:lnTo>
                  <a:pt x="71620" y="71613"/>
                </a:lnTo>
                <a:lnTo>
                  <a:pt x="71620" y="501291"/>
                </a:lnTo>
                <a:lnTo>
                  <a:pt x="0" y="572902"/>
                </a:lnTo>
                <a:close/>
              </a:path>
            </a:pathLst>
          </a:custGeom>
          <a:solidFill>
            <a:srgbClr val="A3A3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404830" y="3018462"/>
            <a:ext cx="1662430" cy="71755"/>
          </a:xfrm>
          <a:custGeom>
            <a:avLst/>
            <a:gdLst/>
            <a:ahLst/>
            <a:cxnLst/>
            <a:rect l="l" t="t" r="r" b="b"/>
            <a:pathLst>
              <a:path w="1662429" h="71755">
                <a:moveTo>
                  <a:pt x="1661806" y="71613"/>
                </a:moveTo>
                <a:lnTo>
                  <a:pt x="0" y="71613"/>
                </a:lnTo>
                <a:lnTo>
                  <a:pt x="71623" y="0"/>
                </a:lnTo>
                <a:lnTo>
                  <a:pt x="1590183" y="0"/>
                </a:lnTo>
                <a:lnTo>
                  <a:pt x="1661806" y="71613"/>
                </a:lnTo>
                <a:close/>
              </a:path>
            </a:pathLst>
          </a:custGeom>
          <a:solidFill>
            <a:srgbClr val="5252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995016" y="2517174"/>
            <a:ext cx="71755" cy="573405"/>
          </a:xfrm>
          <a:custGeom>
            <a:avLst/>
            <a:gdLst/>
            <a:ahLst/>
            <a:cxnLst/>
            <a:rect l="l" t="t" r="r" b="b"/>
            <a:pathLst>
              <a:path w="71754" h="573405">
                <a:moveTo>
                  <a:pt x="71620" y="572902"/>
                </a:moveTo>
                <a:lnTo>
                  <a:pt x="0" y="501291"/>
                </a:lnTo>
                <a:lnTo>
                  <a:pt x="0" y="71613"/>
                </a:lnTo>
                <a:lnTo>
                  <a:pt x="71620" y="0"/>
                </a:lnTo>
                <a:lnTo>
                  <a:pt x="71620" y="572902"/>
                </a:lnTo>
                <a:close/>
              </a:path>
            </a:pathLst>
          </a:custGeom>
          <a:solidFill>
            <a:srgbClr val="3D3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404831" y="2517176"/>
            <a:ext cx="1662430" cy="573405"/>
          </a:xfrm>
          <a:custGeom>
            <a:avLst/>
            <a:gdLst/>
            <a:ahLst/>
            <a:cxnLst/>
            <a:rect l="l" t="t" r="r" b="b"/>
            <a:pathLst>
              <a:path w="1662429" h="573405">
                <a:moveTo>
                  <a:pt x="0" y="572902"/>
                </a:moveTo>
                <a:lnTo>
                  <a:pt x="1661806" y="572902"/>
                </a:lnTo>
                <a:lnTo>
                  <a:pt x="1661806" y="0"/>
                </a:lnTo>
                <a:lnTo>
                  <a:pt x="0" y="0"/>
                </a:lnTo>
                <a:lnTo>
                  <a:pt x="0" y="572902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476454" y="2588791"/>
            <a:ext cx="1518920" cy="429895"/>
          </a:xfrm>
          <a:custGeom>
            <a:avLst/>
            <a:gdLst/>
            <a:ahLst/>
            <a:cxnLst/>
            <a:rect l="l" t="t" r="r" b="b"/>
            <a:pathLst>
              <a:path w="1518920" h="429894">
                <a:moveTo>
                  <a:pt x="0" y="429675"/>
                </a:moveTo>
                <a:lnTo>
                  <a:pt x="1518561" y="429675"/>
                </a:lnTo>
                <a:lnTo>
                  <a:pt x="1518561" y="0"/>
                </a:lnTo>
                <a:lnTo>
                  <a:pt x="0" y="0"/>
                </a:lnTo>
                <a:lnTo>
                  <a:pt x="0" y="429675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404831" y="2517183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0" y="0"/>
                </a:moveTo>
                <a:lnTo>
                  <a:pt x="71622" y="71612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404831" y="3018473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0" y="71612"/>
                </a:moveTo>
                <a:lnTo>
                  <a:pt x="71622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995015" y="3018474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71622" y="71612"/>
                </a:moveTo>
                <a:lnTo>
                  <a:pt x="0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995015" y="2517186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71622" y="0"/>
                </a:moveTo>
                <a:lnTo>
                  <a:pt x="0" y="71612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 txBox="1"/>
          <p:nvPr/>
        </p:nvSpPr>
        <p:spPr>
          <a:xfrm>
            <a:off x="3878135" y="2038677"/>
            <a:ext cx="3785870" cy="29375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R="61594" algn="ctr">
              <a:lnSpc>
                <a:spcPct val="100000"/>
              </a:lnSpc>
              <a:spcBef>
                <a:spcPts val="335"/>
              </a:spcBef>
            </a:pPr>
            <a:r>
              <a:rPr sz="3600" spc="-937" baseline="2314" dirty="0">
                <a:solidFill>
                  <a:srgbClr val="FFFFFF"/>
                </a:solidFill>
                <a:latin typeface="Arial Black"/>
                <a:cs typeface="Arial Black"/>
              </a:rPr>
              <a:t>IC</a:t>
            </a:r>
            <a:r>
              <a:rPr sz="2400" spc="-625" dirty="0">
                <a:solidFill>
                  <a:srgbClr val="C1C1C1"/>
                </a:solidFill>
                <a:latin typeface="Arial Black"/>
                <a:cs typeface="Arial Black"/>
              </a:rPr>
              <a:t>IC</a:t>
            </a:r>
            <a:r>
              <a:rPr sz="3600" spc="-937" baseline="-4629" dirty="0">
                <a:latin typeface="Arial Black"/>
                <a:cs typeface="Arial Black"/>
              </a:rPr>
              <a:t>IC</a:t>
            </a:r>
            <a:endParaRPr sz="3600" baseline="-4629">
              <a:latin typeface="Arial Black"/>
              <a:cs typeface="Arial Black"/>
            </a:endParaRPr>
          </a:p>
          <a:p>
            <a:pPr marR="116839" algn="ctr">
              <a:lnSpc>
                <a:spcPct val="100000"/>
              </a:lnSpc>
              <a:spcBef>
                <a:spcPts val="1175"/>
              </a:spcBef>
              <a:tabLst>
                <a:tab pos="3173730" algn="l"/>
              </a:tabLst>
            </a:pPr>
            <a:r>
              <a:rPr sz="3600" spc="-705" baseline="2314" dirty="0">
                <a:solidFill>
                  <a:srgbClr val="FFFFFF"/>
                </a:solidFill>
                <a:latin typeface="Arial Black"/>
                <a:cs typeface="Arial Black"/>
              </a:rPr>
              <a:t>-</a:t>
            </a:r>
            <a:r>
              <a:rPr sz="2400" spc="-470" dirty="0">
                <a:solidFill>
                  <a:srgbClr val="C1C1C1"/>
                </a:solidFill>
                <a:latin typeface="Arial Black"/>
                <a:cs typeface="Arial Black"/>
              </a:rPr>
              <a:t>-</a:t>
            </a:r>
            <a:r>
              <a:rPr sz="3600" spc="-705" baseline="-4629" dirty="0">
                <a:latin typeface="Arial Black"/>
                <a:cs typeface="Arial Black"/>
              </a:rPr>
              <a:t>-	</a:t>
            </a:r>
            <a:r>
              <a:rPr sz="3600" spc="-705" baseline="2314" dirty="0">
                <a:solidFill>
                  <a:srgbClr val="FFFFFF"/>
                </a:solidFill>
                <a:latin typeface="Arial Black"/>
                <a:cs typeface="Arial Black"/>
              </a:rPr>
              <a:t>-</a:t>
            </a:r>
            <a:r>
              <a:rPr sz="2400" spc="-470" dirty="0">
                <a:solidFill>
                  <a:srgbClr val="C1C1C1"/>
                </a:solidFill>
                <a:latin typeface="Arial Black"/>
                <a:cs typeface="Arial Black"/>
              </a:rPr>
              <a:t>-</a:t>
            </a:r>
            <a:r>
              <a:rPr sz="3600" spc="-705" baseline="-4629" dirty="0">
                <a:latin typeface="Arial Black"/>
                <a:cs typeface="Arial Black"/>
              </a:rPr>
              <a:t>-</a:t>
            </a:r>
            <a:endParaRPr sz="3600" baseline="-4629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7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tabLst>
                <a:tab pos="3658235" algn="l"/>
              </a:tabLst>
            </a:pPr>
            <a:r>
              <a:rPr sz="3600" spc="-1057" baseline="2314" dirty="0">
                <a:solidFill>
                  <a:srgbClr val="FFFFFF"/>
                </a:solidFill>
                <a:latin typeface="Arial Black"/>
                <a:cs typeface="Arial Black"/>
              </a:rPr>
              <a:t>-</a:t>
            </a:r>
            <a:r>
              <a:rPr sz="2400" spc="-695" dirty="0">
                <a:solidFill>
                  <a:srgbClr val="C1C1C1"/>
                </a:solidFill>
                <a:latin typeface="Arial Black"/>
                <a:cs typeface="Arial Black"/>
              </a:rPr>
              <a:t>-</a:t>
            </a:r>
            <a:r>
              <a:rPr sz="3600" baseline="-4629" dirty="0">
                <a:latin typeface="Arial Black"/>
                <a:cs typeface="Arial Black"/>
              </a:rPr>
              <a:t>-	</a:t>
            </a:r>
            <a:r>
              <a:rPr sz="3600" spc="-1057" baseline="2314" dirty="0">
                <a:solidFill>
                  <a:srgbClr val="FFFFFF"/>
                </a:solidFill>
                <a:latin typeface="Arial Black"/>
                <a:cs typeface="Arial Black"/>
              </a:rPr>
              <a:t>-</a:t>
            </a:r>
            <a:r>
              <a:rPr sz="2400" spc="-695" dirty="0">
                <a:solidFill>
                  <a:srgbClr val="C1C1C1"/>
                </a:solidFill>
                <a:latin typeface="Arial Black"/>
                <a:cs typeface="Arial Black"/>
              </a:rPr>
              <a:t>-</a:t>
            </a:r>
            <a:r>
              <a:rPr sz="3600" baseline="-4629" dirty="0">
                <a:latin typeface="Arial Black"/>
                <a:cs typeface="Arial Black"/>
              </a:rPr>
              <a:t>-</a:t>
            </a:r>
            <a:endParaRPr sz="3600" baseline="-4629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600">
              <a:latin typeface="Times New Roman"/>
              <a:cs typeface="Times New Roman"/>
            </a:endParaRPr>
          </a:p>
          <a:p>
            <a:pPr marR="189865" algn="ctr">
              <a:lnSpc>
                <a:spcPct val="100000"/>
              </a:lnSpc>
              <a:tabLst>
                <a:tab pos="2235200" algn="l"/>
              </a:tabLst>
            </a:pPr>
            <a:r>
              <a:rPr sz="3600" spc="-997" baseline="2314" dirty="0">
                <a:solidFill>
                  <a:srgbClr val="FFFFFF"/>
                </a:solidFill>
                <a:latin typeface="Arial Black"/>
                <a:cs typeface="Arial Black"/>
              </a:rPr>
              <a:t>LO</a:t>
            </a:r>
            <a:r>
              <a:rPr sz="2400" spc="-665" dirty="0">
                <a:solidFill>
                  <a:srgbClr val="C1C1C1"/>
                </a:solidFill>
                <a:latin typeface="Arial Black"/>
                <a:cs typeface="Arial Black"/>
              </a:rPr>
              <a:t>LO</a:t>
            </a:r>
            <a:r>
              <a:rPr sz="3600" spc="-997" baseline="-4629" dirty="0">
                <a:latin typeface="Arial Black"/>
                <a:cs typeface="Arial Black"/>
              </a:rPr>
              <a:t>LO</a:t>
            </a:r>
            <a:r>
              <a:rPr sz="3600" spc="-997" baseline="2314" dirty="0">
                <a:solidFill>
                  <a:srgbClr val="FFFFFF"/>
                </a:solidFill>
                <a:latin typeface="Arial Black"/>
                <a:cs typeface="Arial Black"/>
              </a:rPr>
              <a:t>FR</a:t>
            </a:r>
            <a:r>
              <a:rPr sz="2400" spc="-665" dirty="0">
                <a:solidFill>
                  <a:srgbClr val="C1C1C1"/>
                </a:solidFill>
                <a:latin typeface="Arial Black"/>
                <a:cs typeface="Arial Black"/>
              </a:rPr>
              <a:t>FR</a:t>
            </a:r>
            <a:r>
              <a:rPr sz="3600" spc="-997" baseline="-4629" dirty="0">
                <a:latin typeface="Arial Black"/>
                <a:cs typeface="Arial Black"/>
              </a:rPr>
              <a:t>FR	</a:t>
            </a:r>
            <a:r>
              <a:rPr sz="3600" spc="-982" baseline="8101" dirty="0">
                <a:solidFill>
                  <a:srgbClr val="FFFFFF"/>
                </a:solidFill>
                <a:latin typeface="Arial Black"/>
                <a:cs typeface="Arial Black"/>
              </a:rPr>
              <a:t>PI</a:t>
            </a:r>
            <a:r>
              <a:rPr sz="3600" spc="-982" baseline="6944" dirty="0">
                <a:solidFill>
                  <a:srgbClr val="C1C1C1"/>
                </a:solidFill>
                <a:latin typeface="Arial Black"/>
                <a:cs typeface="Arial Black"/>
              </a:rPr>
              <a:t>PI</a:t>
            </a:r>
            <a:r>
              <a:rPr sz="3600" spc="-982" baseline="1157" dirty="0">
                <a:latin typeface="Arial Black"/>
                <a:cs typeface="Arial Black"/>
              </a:rPr>
              <a:t>PI</a:t>
            </a:r>
            <a:r>
              <a:rPr sz="3600" spc="-982" baseline="8101" dirty="0">
                <a:solidFill>
                  <a:srgbClr val="FFFFFF"/>
                </a:solidFill>
                <a:latin typeface="Arial Black"/>
                <a:cs typeface="Arial Black"/>
              </a:rPr>
              <a:t>O</a:t>
            </a:r>
            <a:r>
              <a:rPr sz="3600" spc="-982" baseline="6944" dirty="0">
                <a:solidFill>
                  <a:srgbClr val="C1C1C1"/>
                </a:solidFill>
                <a:latin typeface="Arial Black"/>
                <a:cs typeface="Arial Black"/>
              </a:rPr>
              <a:t>O</a:t>
            </a:r>
            <a:r>
              <a:rPr sz="3600" spc="-982" baseline="1157" dirty="0">
                <a:latin typeface="Arial Black"/>
                <a:cs typeface="Arial Black"/>
              </a:rPr>
              <a:t>O</a:t>
            </a:r>
            <a:endParaRPr sz="3600" baseline="1157">
              <a:latin typeface="Arial Black"/>
              <a:cs typeface="Arial Black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2577895" y="1477696"/>
            <a:ext cx="6476365" cy="4456430"/>
          </a:xfrm>
          <a:custGeom>
            <a:avLst/>
            <a:gdLst/>
            <a:ahLst/>
            <a:cxnLst/>
            <a:rect l="l" t="t" r="r" b="b"/>
            <a:pathLst>
              <a:path w="6476365" h="4456430">
                <a:moveTo>
                  <a:pt x="0" y="0"/>
                </a:moveTo>
                <a:lnTo>
                  <a:pt x="6475807" y="0"/>
                </a:lnTo>
                <a:lnTo>
                  <a:pt x="6475807" y="4456253"/>
                </a:lnTo>
                <a:lnTo>
                  <a:pt x="0" y="445625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552500" y="1452303"/>
            <a:ext cx="6476365" cy="4456430"/>
          </a:xfrm>
          <a:custGeom>
            <a:avLst/>
            <a:gdLst/>
            <a:ahLst/>
            <a:cxnLst/>
            <a:rect l="l" t="t" r="r" b="b"/>
            <a:pathLst>
              <a:path w="6476365" h="4456430">
                <a:moveTo>
                  <a:pt x="0" y="0"/>
                </a:moveTo>
                <a:lnTo>
                  <a:pt x="6475807" y="0"/>
                </a:lnTo>
                <a:lnTo>
                  <a:pt x="6475807" y="4456254"/>
                </a:lnTo>
                <a:lnTo>
                  <a:pt x="0" y="4456254"/>
                </a:lnTo>
                <a:lnTo>
                  <a:pt x="0" y="0"/>
                </a:lnTo>
                <a:close/>
              </a:path>
            </a:pathLst>
          </a:custGeom>
          <a:solidFill>
            <a:srgbClr val="C1C1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552500" y="1452306"/>
            <a:ext cx="6476365" cy="4456430"/>
          </a:xfrm>
          <a:custGeom>
            <a:avLst/>
            <a:gdLst/>
            <a:ahLst/>
            <a:cxnLst/>
            <a:rect l="l" t="t" r="r" b="b"/>
            <a:pathLst>
              <a:path w="6476365" h="4456430">
                <a:moveTo>
                  <a:pt x="0" y="4456254"/>
                </a:moveTo>
                <a:lnTo>
                  <a:pt x="6475807" y="4456254"/>
                </a:lnTo>
                <a:lnTo>
                  <a:pt x="6475807" y="0"/>
                </a:lnTo>
                <a:lnTo>
                  <a:pt x="0" y="0"/>
                </a:lnTo>
                <a:lnTo>
                  <a:pt x="0" y="4456254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2933430" y="1795093"/>
            <a:ext cx="5790565" cy="3809365"/>
          </a:xfrm>
          <a:custGeom>
            <a:avLst/>
            <a:gdLst/>
            <a:ahLst/>
            <a:cxnLst/>
            <a:rect l="l" t="t" r="r" b="b"/>
            <a:pathLst>
              <a:path w="5790565" h="3809365">
                <a:moveTo>
                  <a:pt x="0" y="0"/>
                </a:moveTo>
                <a:lnTo>
                  <a:pt x="5790133" y="0"/>
                </a:lnTo>
                <a:lnTo>
                  <a:pt x="5790133" y="3808764"/>
                </a:lnTo>
                <a:lnTo>
                  <a:pt x="0" y="380876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933430" y="1795094"/>
            <a:ext cx="5790565" cy="3809365"/>
          </a:xfrm>
          <a:custGeom>
            <a:avLst/>
            <a:gdLst/>
            <a:ahLst/>
            <a:cxnLst/>
            <a:rect l="l" t="t" r="r" b="b"/>
            <a:pathLst>
              <a:path w="5790565" h="3809365">
                <a:moveTo>
                  <a:pt x="0" y="3808764"/>
                </a:moveTo>
                <a:lnTo>
                  <a:pt x="5790133" y="3808764"/>
                </a:lnTo>
                <a:lnTo>
                  <a:pt x="5790133" y="0"/>
                </a:lnTo>
                <a:lnTo>
                  <a:pt x="0" y="0"/>
                </a:lnTo>
                <a:lnTo>
                  <a:pt x="0" y="3808764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5066638" y="5146805"/>
            <a:ext cx="1524000" cy="768350"/>
          </a:xfrm>
          <a:custGeom>
            <a:avLst/>
            <a:gdLst/>
            <a:ahLst/>
            <a:cxnLst/>
            <a:rect l="l" t="t" r="r" b="b"/>
            <a:pathLst>
              <a:path w="1524000" h="768350">
                <a:moveTo>
                  <a:pt x="0" y="0"/>
                </a:moveTo>
                <a:lnTo>
                  <a:pt x="1523719" y="0"/>
                </a:lnTo>
                <a:lnTo>
                  <a:pt x="1523719" y="768101"/>
                </a:lnTo>
                <a:lnTo>
                  <a:pt x="0" y="76810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5447567" y="4519947"/>
            <a:ext cx="609600" cy="367030"/>
          </a:xfrm>
          <a:custGeom>
            <a:avLst/>
            <a:gdLst/>
            <a:ahLst/>
            <a:cxnLst/>
            <a:rect l="l" t="t" r="r" b="b"/>
            <a:pathLst>
              <a:path w="609600" h="367029">
                <a:moveTo>
                  <a:pt x="0" y="366593"/>
                </a:moveTo>
                <a:lnTo>
                  <a:pt x="609486" y="366593"/>
                </a:lnTo>
                <a:lnTo>
                  <a:pt x="609486" y="0"/>
                </a:lnTo>
                <a:lnTo>
                  <a:pt x="0" y="0"/>
                </a:lnTo>
                <a:lnTo>
                  <a:pt x="0" y="3665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000034" y="4458053"/>
            <a:ext cx="1447800" cy="574675"/>
          </a:xfrm>
          <a:custGeom>
            <a:avLst/>
            <a:gdLst/>
            <a:ahLst/>
            <a:cxnLst/>
            <a:rect l="l" t="t" r="r" b="b"/>
            <a:pathLst>
              <a:path w="1447800" h="574675">
                <a:moveTo>
                  <a:pt x="0" y="0"/>
                </a:moveTo>
                <a:lnTo>
                  <a:pt x="1447533" y="0"/>
                </a:lnTo>
                <a:lnTo>
                  <a:pt x="1447533" y="574489"/>
                </a:lnTo>
                <a:lnTo>
                  <a:pt x="0" y="574489"/>
                </a:lnTo>
                <a:lnTo>
                  <a:pt x="0" y="0"/>
                </a:lnTo>
                <a:close/>
              </a:path>
            </a:pathLst>
          </a:custGeom>
          <a:solidFill>
            <a:srgbClr val="66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000033" y="4960733"/>
            <a:ext cx="1447800" cy="72390"/>
          </a:xfrm>
          <a:custGeom>
            <a:avLst/>
            <a:gdLst/>
            <a:ahLst/>
            <a:cxnLst/>
            <a:rect l="l" t="t" r="r" b="b"/>
            <a:pathLst>
              <a:path w="1447800" h="72389">
                <a:moveTo>
                  <a:pt x="1447533" y="71811"/>
                </a:moveTo>
                <a:lnTo>
                  <a:pt x="0" y="71811"/>
                </a:lnTo>
                <a:lnTo>
                  <a:pt x="71822" y="0"/>
                </a:lnTo>
                <a:lnTo>
                  <a:pt x="1375714" y="0"/>
                </a:lnTo>
                <a:lnTo>
                  <a:pt x="1447533" y="71811"/>
                </a:lnTo>
                <a:close/>
              </a:path>
            </a:pathLst>
          </a:custGeom>
          <a:solidFill>
            <a:srgbClr val="8484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000034" y="4458056"/>
            <a:ext cx="72390" cy="574675"/>
          </a:xfrm>
          <a:custGeom>
            <a:avLst/>
            <a:gdLst/>
            <a:ahLst/>
            <a:cxnLst/>
            <a:rect l="l" t="t" r="r" b="b"/>
            <a:pathLst>
              <a:path w="72389" h="574675">
                <a:moveTo>
                  <a:pt x="0" y="574489"/>
                </a:moveTo>
                <a:lnTo>
                  <a:pt x="0" y="0"/>
                </a:lnTo>
                <a:lnTo>
                  <a:pt x="71822" y="71811"/>
                </a:lnTo>
                <a:lnTo>
                  <a:pt x="71822" y="502679"/>
                </a:lnTo>
                <a:lnTo>
                  <a:pt x="0" y="574489"/>
                </a:lnTo>
                <a:close/>
              </a:path>
            </a:pathLst>
          </a:custGeom>
          <a:solidFill>
            <a:srgbClr val="A3A3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000033" y="4458056"/>
            <a:ext cx="1447800" cy="72390"/>
          </a:xfrm>
          <a:custGeom>
            <a:avLst/>
            <a:gdLst/>
            <a:ahLst/>
            <a:cxnLst/>
            <a:rect l="l" t="t" r="r" b="b"/>
            <a:pathLst>
              <a:path w="1447800" h="72389">
                <a:moveTo>
                  <a:pt x="1375714" y="71811"/>
                </a:moveTo>
                <a:lnTo>
                  <a:pt x="71822" y="71811"/>
                </a:lnTo>
                <a:lnTo>
                  <a:pt x="0" y="0"/>
                </a:lnTo>
                <a:lnTo>
                  <a:pt x="1447533" y="0"/>
                </a:lnTo>
                <a:lnTo>
                  <a:pt x="1375714" y="71811"/>
                </a:lnTo>
                <a:close/>
              </a:path>
            </a:pathLst>
          </a:custGeom>
          <a:solidFill>
            <a:srgbClr val="5252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5375748" y="4458057"/>
            <a:ext cx="72390" cy="574675"/>
          </a:xfrm>
          <a:custGeom>
            <a:avLst/>
            <a:gdLst/>
            <a:ahLst/>
            <a:cxnLst/>
            <a:rect l="l" t="t" r="r" b="b"/>
            <a:pathLst>
              <a:path w="72389" h="574675">
                <a:moveTo>
                  <a:pt x="71818" y="574491"/>
                </a:moveTo>
                <a:lnTo>
                  <a:pt x="0" y="502679"/>
                </a:lnTo>
                <a:lnTo>
                  <a:pt x="0" y="71811"/>
                </a:lnTo>
                <a:lnTo>
                  <a:pt x="71818" y="0"/>
                </a:lnTo>
                <a:lnTo>
                  <a:pt x="71818" y="574491"/>
                </a:lnTo>
                <a:close/>
              </a:path>
            </a:pathLst>
          </a:custGeom>
          <a:solidFill>
            <a:srgbClr val="3D3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000034" y="4458060"/>
            <a:ext cx="1447800" cy="574675"/>
          </a:xfrm>
          <a:custGeom>
            <a:avLst/>
            <a:gdLst/>
            <a:ahLst/>
            <a:cxnLst/>
            <a:rect l="l" t="t" r="r" b="b"/>
            <a:pathLst>
              <a:path w="1447800" h="574675">
                <a:moveTo>
                  <a:pt x="0" y="0"/>
                </a:moveTo>
                <a:lnTo>
                  <a:pt x="1447533" y="0"/>
                </a:lnTo>
                <a:lnTo>
                  <a:pt x="1447533" y="574488"/>
                </a:lnTo>
                <a:lnTo>
                  <a:pt x="0" y="574488"/>
                </a:lnTo>
                <a:lnTo>
                  <a:pt x="0" y="0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000034" y="4960742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0" y="71810"/>
                </a:moveTo>
                <a:lnTo>
                  <a:pt x="71820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000034" y="4458065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0" y="0"/>
                </a:moveTo>
                <a:lnTo>
                  <a:pt x="71820" y="7181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5375747" y="4458067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1820" y="0"/>
                </a:moveTo>
                <a:lnTo>
                  <a:pt x="0" y="7181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375747" y="4960746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1820" y="71810"/>
                </a:moveTo>
                <a:lnTo>
                  <a:pt x="0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6437986" y="2517170"/>
            <a:ext cx="1662430" cy="573405"/>
          </a:xfrm>
          <a:custGeom>
            <a:avLst/>
            <a:gdLst/>
            <a:ahLst/>
            <a:cxnLst/>
            <a:rect l="l" t="t" r="r" b="b"/>
            <a:pathLst>
              <a:path w="1662429" h="573405">
                <a:moveTo>
                  <a:pt x="0" y="0"/>
                </a:moveTo>
                <a:lnTo>
                  <a:pt x="1661806" y="0"/>
                </a:lnTo>
                <a:lnTo>
                  <a:pt x="1661806" y="572902"/>
                </a:lnTo>
                <a:lnTo>
                  <a:pt x="0" y="572902"/>
                </a:lnTo>
                <a:lnTo>
                  <a:pt x="0" y="0"/>
                </a:lnTo>
                <a:close/>
              </a:path>
            </a:pathLst>
          </a:custGeom>
          <a:solidFill>
            <a:srgbClr val="66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6437985" y="2517171"/>
            <a:ext cx="1662430" cy="71755"/>
          </a:xfrm>
          <a:custGeom>
            <a:avLst/>
            <a:gdLst/>
            <a:ahLst/>
            <a:cxnLst/>
            <a:rect l="l" t="t" r="r" b="b"/>
            <a:pathLst>
              <a:path w="1662429" h="71755">
                <a:moveTo>
                  <a:pt x="1590182" y="71613"/>
                </a:moveTo>
                <a:lnTo>
                  <a:pt x="71623" y="71613"/>
                </a:lnTo>
                <a:lnTo>
                  <a:pt x="0" y="0"/>
                </a:lnTo>
                <a:lnTo>
                  <a:pt x="1661806" y="0"/>
                </a:lnTo>
                <a:lnTo>
                  <a:pt x="1590182" y="71613"/>
                </a:lnTo>
                <a:close/>
              </a:path>
            </a:pathLst>
          </a:custGeom>
          <a:solidFill>
            <a:srgbClr val="8484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6437986" y="2517172"/>
            <a:ext cx="71755" cy="573405"/>
          </a:xfrm>
          <a:custGeom>
            <a:avLst/>
            <a:gdLst/>
            <a:ahLst/>
            <a:cxnLst/>
            <a:rect l="l" t="t" r="r" b="b"/>
            <a:pathLst>
              <a:path w="71754" h="573405">
                <a:moveTo>
                  <a:pt x="0" y="572902"/>
                </a:moveTo>
                <a:lnTo>
                  <a:pt x="0" y="0"/>
                </a:lnTo>
                <a:lnTo>
                  <a:pt x="71620" y="71613"/>
                </a:lnTo>
                <a:lnTo>
                  <a:pt x="71620" y="501291"/>
                </a:lnTo>
                <a:lnTo>
                  <a:pt x="0" y="572902"/>
                </a:lnTo>
                <a:close/>
              </a:path>
            </a:pathLst>
          </a:custGeom>
          <a:solidFill>
            <a:srgbClr val="A3A3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6437985" y="3018462"/>
            <a:ext cx="1662430" cy="71755"/>
          </a:xfrm>
          <a:custGeom>
            <a:avLst/>
            <a:gdLst/>
            <a:ahLst/>
            <a:cxnLst/>
            <a:rect l="l" t="t" r="r" b="b"/>
            <a:pathLst>
              <a:path w="1662429" h="71755">
                <a:moveTo>
                  <a:pt x="1661806" y="71613"/>
                </a:moveTo>
                <a:lnTo>
                  <a:pt x="0" y="71613"/>
                </a:lnTo>
                <a:lnTo>
                  <a:pt x="71623" y="0"/>
                </a:lnTo>
                <a:lnTo>
                  <a:pt x="1590182" y="0"/>
                </a:lnTo>
                <a:lnTo>
                  <a:pt x="1661806" y="71613"/>
                </a:lnTo>
                <a:close/>
              </a:path>
            </a:pathLst>
          </a:custGeom>
          <a:solidFill>
            <a:srgbClr val="5252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8028168" y="2517174"/>
            <a:ext cx="71755" cy="573405"/>
          </a:xfrm>
          <a:custGeom>
            <a:avLst/>
            <a:gdLst/>
            <a:ahLst/>
            <a:cxnLst/>
            <a:rect l="l" t="t" r="r" b="b"/>
            <a:pathLst>
              <a:path w="71754" h="573405">
                <a:moveTo>
                  <a:pt x="71623" y="572902"/>
                </a:moveTo>
                <a:lnTo>
                  <a:pt x="0" y="501291"/>
                </a:lnTo>
                <a:lnTo>
                  <a:pt x="0" y="71613"/>
                </a:lnTo>
                <a:lnTo>
                  <a:pt x="71623" y="0"/>
                </a:lnTo>
                <a:lnTo>
                  <a:pt x="71623" y="572902"/>
                </a:lnTo>
                <a:close/>
              </a:path>
            </a:pathLst>
          </a:custGeom>
          <a:solidFill>
            <a:srgbClr val="3D3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6437985" y="2517176"/>
            <a:ext cx="1662430" cy="573405"/>
          </a:xfrm>
          <a:custGeom>
            <a:avLst/>
            <a:gdLst/>
            <a:ahLst/>
            <a:cxnLst/>
            <a:rect l="l" t="t" r="r" b="b"/>
            <a:pathLst>
              <a:path w="1662429" h="573405">
                <a:moveTo>
                  <a:pt x="0" y="572902"/>
                </a:moveTo>
                <a:lnTo>
                  <a:pt x="1661806" y="572902"/>
                </a:lnTo>
                <a:lnTo>
                  <a:pt x="1661806" y="0"/>
                </a:lnTo>
                <a:lnTo>
                  <a:pt x="0" y="0"/>
                </a:lnTo>
                <a:lnTo>
                  <a:pt x="0" y="572902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6437985" y="2517183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0" y="0"/>
                </a:moveTo>
                <a:lnTo>
                  <a:pt x="71622" y="71612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437985" y="3018473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0" y="71612"/>
                </a:moveTo>
                <a:lnTo>
                  <a:pt x="71622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8028169" y="3018474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71622" y="71612"/>
                </a:moveTo>
                <a:lnTo>
                  <a:pt x="0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8028169" y="2517186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71622" y="0"/>
                </a:moveTo>
                <a:lnTo>
                  <a:pt x="0" y="71612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142823" y="1985532"/>
            <a:ext cx="1157605" cy="71755"/>
          </a:xfrm>
          <a:custGeom>
            <a:avLst/>
            <a:gdLst/>
            <a:ahLst/>
            <a:cxnLst/>
            <a:rect l="l" t="t" r="r" b="b"/>
            <a:pathLst>
              <a:path w="1157604" h="71755">
                <a:moveTo>
                  <a:pt x="1085651" y="71412"/>
                </a:moveTo>
                <a:lnTo>
                  <a:pt x="71425" y="71412"/>
                </a:lnTo>
                <a:lnTo>
                  <a:pt x="0" y="0"/>
                </a:lnTo>
                <a:lnTo>
                  <a:pt x="1157074" y="0"/>
                </a:lnTo>
                <a:lnTo>
                  <a:pt x="1085651" y="71412"/>
                </a:lnTo>
                <a:close/>
              </a:path>
            </a:pathLst>
          </a:custGeom>
          <a:solidFill>
            <a:srgbClr val="8484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5142824" y="1985533"/>
            <a:ext cx="71755" cy="571500"/>
          </a:xfrm>
          <a:custGeom>
            <a:avLst/>
            <a:gdLst/>
            <a:ahLst/>
            <a:cxnLst/>
            <a:rect l="l" t="t" r="r" b="b"/>
            <a:pathLst>
              <a:path w="71754" h="571500">
                <a:moveTo>
                  <a:pt x="0" y="571316"/>
                </a:moveTo>
                <a:lnTo>
                  <a:pt x="0" y="0"/>
                </a:lnTo>
                <a:lnTo>
                  <a:pt x="71422" y="71415"/>
                </a:lnTo>
                <a:lnTo>
                  <a:pt x="71422" y="499900"/>
                </a:lnTo>
                <a:lnTo>
                  <a:pt x="0" y="571316"/>
                </a:lnTo>
                <a:close/>
              </a:path>
            </a:pathLst>
          </a:custGeom>
          <a:solidFill>
            <a:srgbClr val="A3A3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5142823" y="2485435"/>
            <a:ext cx="1157605" cy="71755"/>
          </a:xfrm>
          <a:custGeom>
            <a:avLst/>
            <a:gdLst/>
            <a:ahLst/>
            <a:cxnLst/>
            <a:rect l="l" t="t" r="r" b="b"/>
            <a:pathLst>
              <a:path w="1157604" h="71755">
                <a:moveTo>
                  <a:pt x="1157074" y="71412"/>
                </a:moveTo>
                <a:lnTo>
                  <a:pt x="0" y="71412"/>
                </a:lnTo>
                <a:lnTo>
                  <a:pt x="71425" y="0"/>
                </a:lnTo>
                <a:lnTo>
                  <a:pt x="1085650" y="0"/>
                </a:lnTo>
                <a:lnTo>
                  <a:pt x="1157074" y="71412"/>
                </a:lnTo>
                <a:close/>
              </a:path>
            </a:pathLst>
          </a:custGeom>
          <a:solidFill>
            <a:srgbClr val="5252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228472" y="1985535"/>
            <a:ext cx="71755" cy="571500"/>
          </a:xfrm>
          <a:custGeom>
            <a:avLst/>
            <a:gdLst/>
            <a:ahLst/>
            <a:cxnLst/>
            <a:rect l="l" t="t" r="r" b="b"/>
            <a:pathLst>
              <a:path w="71754" h="571500">
                <a:moveTo>
                  <a:pt x="71424" y="571316"/>
                </a:moveTo>
                <a:lnTo>
                  <a:pt x="0" y="499900"/>
                </a:lnTo>
                <a:lnTo>
                  <a:pt x="0" y="71415"/>
                </a:lnTo>
                <a:lnTo>
                  <a:pt x="71424" y="0"/>
                </a:lnTo>
                <a:lnTo>
                  <a:pt x="71424" y="571316"/>
                </a:lnTo>
                <a:close/>
              </a:path>
            </a:pathLst>
          </a:custGeom>
          <a:solidFill>
            <a:srgbClr val="3D3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5142824" y="1985536"/>
            <a:ext cx="1157605" cy="571500"/>
          </a:xfrm>
          <a:custGeom>
            <a:avLst/>
            <a:gdLst/>
            <a:ahLst/>
            <a:cxnLst/>
            <a:rect l="l" t="t" r="r" b="b"/>
            <a:pathLst>
              <a:path w="1157604" h="571500">
                <a:moveTo>
                  <a:pt x="0" y="571314"/>
                </a:moveTo>
                <a:lnTo>
                  <a:pt x="1157074" y="571314"/>
                </a:lnTo>
                <a:lnTo>
                  <a:pt x="1157074" y="0"/>
                </a:lnTo>
                <a:lnTo>
                  <a:pt x="0" y="0"/>
                </a:lnTo>
                <a:lnTo>
                  <a:pt x="0" y="571314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5214248" y="2056952"/>
            <a:ext cx="1014730" cy="428625"/>
          </a:xfrm>
          <a:custGeom>
            <a:avLst/>
            <a:gdLst/>
            <a:ahLst/>
            <a:cxnLst/>
            <a:rect l="l" t="t" r="r" b="b"/>
            <a:pathLst>
              <a:path w="1014729" h="428625">
                <a:moveTo>
                  <a:pt x="0" y="428486"/>
                </a:moveTo>
                <a:lnTo>
                  <a:pt x="1014225" y="428486"/>
                </a:lnTo>
                <a:lnTo>
                  <a:pt x="1014225" y="0"/>
                </a:lnTo>
                <a:lnTo>
                  <a:pt x="0" y="0"/>
                </a:lnTo>
                <a:lnTo>
                  <a:pt x="0" y="428486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5142824" y="1985543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0" y="0"/>
                </a:moveTo>
                <a:lnTo>
                  <a:pt x="71424" y="71414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5142824" y="2485444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0" y="71414"/>
                </a:moveTo>
                <a:lnTo>
                  <a:pt x="71424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228474" y="2485445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71424" y="71414"/>
                </a:moveTo>
                <a:lnTo>
                  <a:pt x="0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6228474" y="1985547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71424" y="0"/>
                </a:moveTo>
                <a:lnTo>
                  <a:pt x="0" y="71414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 txBox="1"/>
          <p:nvPr/>
        </p:nvSpPr>
        <p:spPr>
          <a:xfrm>
            <a:off x="5545086" y="2038677"/>
            <a:ext cx="382270" cy="46799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35"/>
              </a:spcBef>
            </a:pPr>
            <a:r>
              <a:rPr sz="3600" baseline="2314" dirty="0">
                <a:solidFill>
                  <a:srgbClr val="FFFFFF"/>
                </a:solidFill>
                <a:latin typeface="Arial Black"/>
                <a:cs typeface="Arial Black"/>
              </a:rPr>
              <a:t>I</a:t>
            </a:r>
            <a:r>
              <a:rPr sz="3600" spc="-4065" baseline="2314" dirty="0">
                <a:solidFill>
                  <a:srgbClr val="FFFFFF"/>
                </a:solidFill>
                <a:latin typeface="Arial Black"/>
                <a:cs typeface="Arial Black"/>
              </a:rPr>
              <a:t>C</a:t>
            </a:r>
            <a:r>
              <a:rPr sz="2400" dirty="0">
                <a:solidFill>
                  <a:srgbClr val="C1C1C1"/>
                </a:solidFill>
                <a:latin typeface="Arial Black"/>
                <a:cs typeface="Arial Black"/>
              </a:rPr>
              <a:t>I</a:t>
            </a:r>
            <a:r>
              <a:rPr sz="2400" spc="-2695" dirty="0">
                <a:solidFill>
                  <a:srgbClr val="C1C1C1"/>
                </a:solidFill>
                <a:latin typeface="Arial Black"/>
                <a:cs typeface="Arial Black"/>
              </a:rPr>
              <a:t>C</a:t>
            </a:r>
            <a:r>
              <a:rPr sz="3600" baseline="-4629" dirty="0">
                <a:latin typeface="Arial Black"/>
                <a:cs typeface="Arial Black"/>
              </a:rPr>
              <a:t>IC</a:t>
            </a:r>
            <a:endParaRPr sz="3600" baseline="-4629">
              <a:latin typeface="Arial Black"/>
              <a:cs typeface="Arial Black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5142824" y="1985531"/>
            <a:ext cx="1157605" cy="571500"/>
          </a:xfrm>
          <a:custGeom>
            <a:avLst/>
            <a:gdLst/>
            <a:ahLst/>
            <a:cxnLst/>
            <a:rect l="l" t="t" r="r" b="b"/>
            <a:pathLst>
              <a:path w="1157604" h="571500">
                <a:moveTo>
                  <a:pt x="0" y="0"/>
                </a:moveTo>
                <a:lnTo>
                  <a:pt x="1157074" y="0"/>
                </a:lnTo>
                <a:lnTo>
                  <a:pt x="1157074" y="571316"/>
                </a:lnTo>
                <a:lnTo>
                  <a:pt x="0" y="571316"/>
                </a:lnTo>
                <a:lnTo>
                  <a:pt x="0" y="0"/>
                </a:lnTo>
                <a:close/>
              </a:path>
            </a:pathLst>
          </a:custGeom>
          <a:solidFill>
            <a:srgbClr val="66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142823" y="1985532"/>
            <a:ext cx="1157605" cy="71755"/>
          </a:xfrm>
          <a:custGeom>
            <a:avLst/>
            <a:gdLst/>
            <a:ahLst/>
            <a:cxnLst/>
            <a:rect l="l" t="t" r="r" b="b"/>
            <a:pathLst>
              <a:path w="1157604" h="71755">
                <a:moveTo>
                  <a:pt x="1085651" y="71412"/>
                </a:moveTo>
                <a:lnTo>
                  <a:pt x="71425" y="71412"/>
                </a:lnTo>
                <a:lnTo>
                  <a:pt x="0" y="0"/>
                </a:lnTo>
                <a:lnTo>
                  <a:pt x="1157074" y="0"/>
                </a:lnTo>
                <a:lnTo>
                  <a:pt x="1085651" y="71412"/>
                </a:lnTo>
                <a:close/>
              </a:path>
            </a:pathLst>
          </a:custGeom>
          <a:solidFill>
            <a:srgbClr val="8484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142824" y="1985533"/>
            <a:ext cx="71755" cy="571500"/>
          </a:xfrm>
          <a:custGeom>
            <a:avLst/>
            <a:gdLst/>
            <a:ahLst/>
            <a:cxnLst/>
            <a:rect l="l" t="t" r="r" b="b"/>
            <a:pathLst>
              <a:path w="71754" h="571500">
                <a:moveTo>
                  <a:pt x="0" y="571316"/>
                </a:moveTo>
                <a:lnTo>
                  <a:pt x="0" y="0"/>
                </a:lnTo>
                <a:lnTo>
                  <a:pt x="71422" y="71415"/>
                </a:lnTo>
                <a:lnTo>
                  <a:pt x="71422" y="499900"/>
                </a:lnTo>
                <a:lnTo>
                  <a:pt x="0" y="571316"/>
                </a:lnTo>
                <a:close/>
              </a:path>
            </a:pathLst>
          </a:custGeom>
          <a:solidFill>
            <a:srgbClr val="A3A3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5142823" y="2485435"/>
            <a:ext cx="1157605" cy="71755"/>
          </a:xfrm>
          <a:custGeom>
            <a:avLst/>
            <a:gdLst/>
            <a:ahLst/>
            <a:cxnLst/>
            <a:rect l="l" t="t" r="r" b="b"/>
            <a:pathLst>
              <a:path w="1157604" h="71755">
                <a:moveTo>
                  <a:pt x="1157074" y="71412"/>
                </a:moveTo>
                <a:lnTo>
                  <a:pt x="0" y="71412"/>
                </a:lnTo>
                <a:lnTo>
                  <a:pt x="71425" y="0"/>
                </a:lnTo>
                <a:lnTo>
                  <a:pt x="1085650" y="0"/>
                </a:lnTo>
                <a:lnTo>
                  <a:pt x="1157074" y="71412"/>
                </a:lnTo>
                <a:close/>
              </a:path>
            </a:pathLst>
          </a:custGeom>
          <a:solidFill>
            <a:srgbClr val="5252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6228472" y="1985535"/>
            <a:ext cx="71755" cy="571500"/>
          </a:xfrm>
          <a:custGeom>
            <a:avLst/>
            <a:gdLst/>
            <a:ahLst/>
            <a:cxnLst/>
            <a:rect l="l" t="t" r="r" b="b"/>
            <a:pathLst>
              <a:path w="71754" h="571500">
                <a:moveTo>
                  <a:pt x="71424" y="571316"/>
                </a:moveTo>
                <a:lnTo>
                  <a:pt x="0" y="499900"/>
                </a:lnTo>
                <a:lnTo>
                  <a:pt x="0" y="71415"/>
                </a:lnTo>
                <a:lnTo>
                  <a:pt x="71424" y="0"/>
                </a:lnTo>
                <a:lnTo>
                  <a:pt x="71424" y="571316"/>
                </a:lnTo>
                <a:close/>
              </a:path>
            </a:pathLst>
          </a:custGeom>
          <a:solidFill>
            <a:srgbClr val="3D3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5142824" y="1985536"/>
            <a:ext cx="1157605" cy="571500"/>
          </a:xfrm>
          <a:custGeom>
            <a:avLst/>
            <a:gdLst/>
            <a:ahLst/>
            <a:cxnLst/>
            <a:rect l="l" t="t" r="r" b="b"/>
            <a:pathLst>
              <a:path w="1157604" h="571500">
                <a:moveTo>
                  <a:pt x="0" y="571314"/>
                </a:moveTo>
                <a:lnTo>
                  <a:pt x="1157074" y="571314"/>
                </a:lnTo>
                <a:lnTo>
                  <a:pt x="1157074" y="0"/>
                </a:lnTo>
                <a:lnTo>
                  <a:pt x="0" y="0"/>
                </a:lnTo>
                <a:lnTo>
                  <a:pt x="0" y="571314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5142824" y="1985543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0" y="0"/>
                </a:moveTo>
                <a:lnTo>
                  <a:pt x="71424" y="71414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5142824" y="2485444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0" y="71414"/>
                </a:moveTo>
                <a:lnTo>
                  <a:pt x="71424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6228474" y="2485445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71424" y="71414"/>
                </a:moveTo>
                <a:lnTo>
                  <a:pt x="0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6228474" y="1985547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71424" y="0"/>
                </a:moveTo>
                <a:lnTo>
                  <a:pt x="0" y="71414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 txBox="1"/>
          <p:nvPr/>
        </p:nvSpPr>
        <p:spPr>
          <a:xfrm>
            <a:off x="5214248" y="2056952"/>
            <a:ext cx="1014730" cy="428625"/>
          </a:xfrm>
          <a:prstGeom prst="rect">
            <a:avLst/>
          </a:prstGeom>
          <a:ln w="9522">
            <a:solidFill>
              <a:srgbClr val="000000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330835">
              <a:lnSpc>
                <a:spcPct val="100000"/>
              </a:lnSpc>
              <a:spcBef>
                <a:spcPts val="95"/>
              </a:spcBef>
            </a:pPr>
            <a:r>
              <a:rPr sz="2400" dirty="0">
                <a:solidFill>
                  <a:srgbClr val="FFFFFF"/>
                </a:solidFill>
                <a:latin typeface="Arial Black"/>
                <a:cs typeface="Arial Black"/>
              </a:rPr>
              <a:t>IC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3161987" y="3461427"/>
            <a:ext cx="1524000" cy="542925"/>
          </a:xfrm>
          <a:custGeom>
            <a:avLst/>
            <a:gdLst/>
            <a:ahLst/>
            <a:cxnLst/>
            <a:rect l="l" t="t" r="r" b="b"/>
            <a:pathLst>
              <a:path w="1524000" h="542925">
                <a:moveTo>
                  <a:pt x="0" y="0"/>
                </a:moveTo>
                <a:lnTo>
                  <a:pt x="1523719" y="0"/>
                </a:lnTo>
                <a:lnTo>
                  <a:pt x="1523719" y="542750"/>
                </a:lnTo>
                <a:lnTo>
                  <a:pt x="0" y="542750"/>
                </a:lnTo>
                <a:lnTo>
                  <a:pt x="0" y="0"/>
                </a:lnTo>
                <a:close/>
              </a:path>
            </a:pathLst>
          </a:custGeom>
          <a:solidFill>
            <a:srgbClr val="66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161989" y="3461428"/>
            <a:ext cx="1524000" cy="67945"/>
          </a:xfrm>
          <a:custGeom>
            <a:avLst/>
            <a:gdLst/>
            <a:ahLst/>
            <a:cxnLst/>
            <a:rect l="l" t="t" r="r" b="b"/>
            <a:pathLst>
              <a:path w="1524000" h="67945">
                <a:moveTo>
                  <a:pt x="1455865" y="67843"/>
                </a:moveTo>
                <a:lnTo>
                  <a:pt x="67852" y="67843"/>
                </a:lnTo>
                <a:lnTo>
                  <a:pt x="0" y="0"/>
                </a:lnTo>
                <a:lnTo>
                  <a:pt x="1523717" y="0"/>
                </a:lnTo>
                <a:lnTo>
                  <a:pt x="1455865" y="67843"/>
                </a:lnTo>
                <a:close/>
              </a:path>
            </a:pathLst>
          </a:custGeom>
          <a:solidFill>
            <a:srgbClr val="8484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3161987" y="3461429"/>
            <a:ext cx="67945" cy="542925"/>
          </a:xfrm>
          <a:custGeom>
            <a:avLst/>
            <a:gdLst/>
            <a:ahLst/>
            <a:cxnLst/>
            <a:rect l="l" t="t" r="r" b="b"/>
            <a:pathLst>
              <a:path w="67944" h="542925">
                <a:moveTo>
                  <a:pt x="0" y="542750"/>
                </a:moveTo>
                <a:lnTo>
                  <a:pt x="0" y="0"/>
                </a:lnTo>
                <a:lnTo>
                  <a:pt x="67852" y="67843"/>
                </a:lnTo>
                <a:lnTo>
                  <a:pt x="67852" y="474905"/>
                </a:lnTo>
                <a:lnTo>
                  <a:pt x="0" y="542750"/>
                </a:lnTo>
                <a:close/>
              </a:path>
            </a:pathLst>
          </a:custGeom>
          <a:solidFill>
            <a:srgbClr val="A3A3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3161989" y="3936335"/>
            <a:ext cx="1524000" cy="67945"/>
          </a:xfrm>
          <a:custGeom>
            <a:avLst/>
            <a:gdLst/>
            <a:ahLst/>
            <a:cxnLst/>
            <a:rect l="l" t="t" r="r" b="b"/>
            <a:pathLst>
              <a:path w="1524000" h="67945">
                <a:moveTo>
                  <a:pt x="1523717" y="67843"/>
                </a:moveTo>
                <a:lnTo>
                  <a:pt x="0" y="67843"/>
                </a:lnTo>
                <a:lnTo>
                  <a:pt x="67852" y="0"/>
                </a:lnTo>
                <a:lnTo>
                  <a:pt x="1455865" y="0"/>
                </a:lnTo>
                <a:lnTo>
                  <a:pt x="1523717" y="67843"/>
                </a:lnTo>
                <a:close/>
              </a:path>
            </a:pathLst>
          </a:custGeom>
          <a:solidFill>
            <a:srgbClr val="5252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4617854" y="3461430"/>
            <a:ext cx="67945" cy="542925"/>
          </a:xfrm>
          <a:custGeom>
            <a:avLst/>
            <a:gdLst/>
            <a:ahLst/>
            <a:cxnLst/>
            <a:rect l="l" t="t" r="r" b="b"/>
            <a:pathLst>
              <a:path w="67945" h="542925">
                <a:moveTo>
                  <a:pt x="67852" y="542752"/>
                </a:moveTo>
                <a:lnTo>
                  <a:pt x="0" y="474905"/>
                </a:lnTo>
                <a:lnTo>
                  <a:pt x="0" y="67843"/>
                </a:lnTo>
                <a:lnTo>
                  <a:pt x="67852" y="0"/>
                </a:lnTo>
                <a:lnTo>
                  <a:pt x="67852" y="542752"/>
                </a:lnTo>
                <a:close/>
              </a:path>
            </a:pathLst>
          </a:custGeom>
          <a:solidFill>
            <a:srgbClr val="3D3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3229841" y="3529277"/>
            <a:ext cx="1388110" cy="407670"/>
          </a:xfrm>
          <a:custGeom>
            <a:avLst/>
            <a:gdLst/>
            <a:ahLst/>
            <a:cxnLst/>
            <a:rect l="l" t="t" r="r" b="b"/>
            <a:pathLst>
              <a:path w="1388110" h="407670">
                <a:moveTo>
                  <a:pt x="0" y="407062"/>
                </a:moveTo>
                <a:lnTo>
                  <a:pt x="1388013" y="407062"/>
                </a:lnTo>
                <a:lnTo>
                  <a:pt x="1388013" y="0"/>
                </a:lnTo>
                <a:lnTo>
                  <a:pt x="0" y="0"/>
                </a:lnTo>
                <a:lnTo>
                  <a:pt x="0" y="407062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3161988" y="3461438"/>
            <a:ext cx="67945" cy="67945"/>
          </a:xfrm>
          <a:custGeom>
            <a:avLst/>
            <a:gdLst/>
            <a:ahLst/>
            <a:cxnLst/>
            <a:rect l="l" t="t" r="r" b="b"/>
            <a:pathLst>
              <a:path w="67944" h="67945">
                <a:moveTo>
                  <a:pt x="0" y="0"/>
                </a:moveTo>
                <a:lnTo>
                  <a:pt x="67852" y="67843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3161988" y="3936345"/>
            <a:ext cx="67945" cy="67945"/>
          </a:xfrm>
          <a:custGeom>
            <a:avLst/>
            <a:gdLst/>
            <a:ahLst/>
            <a:cxnLst/>
            <a:rect l="l" t="t" r="r" b="b"/>
            <a:pathLst>
              <a:path w="67944" h="67945">
                <a:moveTo>
                  <a:pt x="0" y="67843"/>
                </a:moveTo>
                <a:lnTo>
                  <a:pt x="67852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4617855" y="3936346"/>
            <a:ext cx="67945" cy="67945"/>
          </a:xfrm>
          <a:custGeom>
            <a:avLst/>
            <a:gdLst/>
            <a:ahLst/>
            <a:cxnLst/>
            <a:rect l="l" t="t" r="r" b="b"/>
            <a:pathLst>
              <a:path w="67945" h="67945">
                <a:moveTo>
                  <a:pt x="67852" y="67843"/>
                </a:moveTo>
                <a:lnTo>
                  <a:pt x="0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4617855" y="3461442"/>
            <a:ext cx="67945" cy="67945"/>
          </a:xfrm>
          <a:custGeom>
            <a:avLst/>
            <a:gdLst/>
            <a:ahLst/>
            <a:cxnLst/>
            <a:rect l="l" t="t" r="r" b="b"/>
            <a:pathLst>
              <a:path w="67945" h="67945">
                <a:moveTo>
                  <a:pt x="67852" y="0"/>
                </a:moveTo>
                <a:lnTo>
                  <a:pt x="0" y="67843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6818914" y="3459841"/>
            <a:ext cx="1538605" cy="544830"/>
          </a:xfrm>
          <a:custGeom>
            <a:avLst/>
            <a:gdLst/>
            <a:ahLst/>
            <a:cxnLst/>
            <a:rect l="l" t="t" r="r" b="b"/>
            <a:pathLst>
              <a:path w="1538604" h="544829">
                <a:moveTo>
                  <a:pt x="0" y="0"/>
                </a:moveTo>
                <a:lnTo>
                  <a:pt x="1538004" y="0"/>
                </a:lnTo>
                <a:lnTo>
                  <a:pt x="1538004" y="544336"/>
                </a:lnTo>
                <a:lnTo>
                  <a:pt x="0" y="544336"/>
                </a:lnTo>
                <a:lnTo>
                  <a:pt x="0" y="0"/>
                </a:lnTo>
                <a:close/>
              </a:path>
            </a:pathLst>
          </a:custGeom>
          <a:solidFill>
            <a:srgbClr val="66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6818915" y="3459842"/>
            <a:ext cx="1538605" cy="68580"/>
          </a:xfrm>
          <a:custGeom>
            <a:avLst/>
            <a:gdLst/>
            <a:ahLst/>
            <a:cxnLst/>
            <a:rect l="l" t="t" r="r" b="b"/>
            <a:pathLst>
              <a:path w="1538604" h="68579">
                <a:moveTo>
                  <a:pt x="1469953" y="68041"/>
                </a:moveTo>
                <a:lnTo>
                  <a:pt x="68050" y="68041"/>
                </a:lnTo>
                <a:lnTo>
                  <a:pt x="0" y="0"/>
                </a:lnTo>
                <a:lnTo>
                  <a:pt x="1538004" y="0"/>
                </a:lnTo>
                <a:lnTo>
                  <a:pt x="1469953" y="68041"/>
                </a:lnTo>
                <a:close/>
              </a:path>
            </a:pathLst>
          </a:custGeom>
          <a:solidFill>
            <a:srgbClr val="8484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6818914" y="3459843"/>
            <a:ext cx="68580" cy="544830"/>
          </a:xfrm>
          <a:custGeom>
            <a:avLst/>
            <a:gdLst/>
            <a:ahLst/>
            <a:cxnLst/>
            <a:rect l="l" t="t" r="r" b="b"/>
            <a:pathLst>
              <a:path w="68579" h="544829">
                <a:moveTo>
                  <a:pt x="0" y="544336"/>
                </a:moveTo>
                <a:lnTo>
                  <a:pt x="0" y="0"/>
                </a:lnTo>
                <a:lnTo>
                  <a:pt x="68053" y="68041"/>
                </a:lnTo>
                <a:lnTo>
                  <a:pt x="68053" y="476293"/>
                </a:lnTo>
                <a:lnTo>
                  <a:pt x="0" y="544336"/>
                </a:lnTo>
                <a:close/>
              </a:path>
            </a:pathLst>
          </a:custGeom>
          <a:solidFill>
            <a:srgbClr val="A3A3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6818915" y="3936137"/>
            <a:ext cx="1538605" cy="68580"/>
          </a:xfrm>
          <a:custGeom>
            <a:avLst/>
            <a:gdLst/>
            <a:ahLst/>
            <a:cxnLst/>
            <a:rect l="l" t="t" r="r" b="b"/>
            <a:pathLst>
              <a:path w="1538604" h="68579">
                <a:moveTo>
                  <a:pt x="1538004" y="68041"/>
                </a:moveTo>
                <a:lnTo>
                  <a:pt x="0" y="68041"/>
                </a:lnTo>
                <a:lnTo>
                  <a:pt x="68050" y="0"/>
                </a:lnTo>
                <a:lnTo>
                  <a:pt x="1469953" y="0"/>
                </a:lnTo>
                <a:lnTo>
                  <a:pt x="1538004" y="68041"/>
                </a:lnTo>
                <a:close/>
              </a:path>
            </a:pathLst>
          </a:custGeom>
          <a:solidFill>
            <a:srgbClr val="5252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8288867" y="3459845"/>
            <a:ext cx="68580" cy="544830"/>
          </a:xfrm>
          <a:custGeom>
            <a:avLst/>
            <a:gdLst/>
            <a:ahLst/>
            <a:cxnLst/>
            <a:rect l="l" t="t" r="r" b="b"/>
            <a:pathLst>
              <a:path w="68579" h="544829">
                <a:moveTo>
                  <a:pt x="68050" y="544336"/>
                </a:moveTo>
                <a:lnTo>
                  <a:pt x="0" y="476293"/>
                </a:lnTo>
                <a:lnTo>
                  <a:pt x="0" y="68041"/>
                </a:lnTo>
                <a:lnTo>
                  <a:pt x="68050" y="0"/>
                </a:lnTo>
                <a:lnTo>
                  <a:pt x="68050" y="544336"/>
                </a:lnTo>
                <a:close/>
              </a:path>
            </a:pathLst>
          </a:custGeom>
          <a:solidFill>
            <a:srgbClr val="3D3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6886965" y="3527889"/>
            <a:ext cx="1402080" cy="408305"/>
          </a:xfrm>
          <a:custGeom>
            <a:avLst/>
            <a:gdLst/>
            <a:ahLst/>
            <a:cxnLst/>
            <a:rect l="l" t="t" r="r" b="b"/>
            <a:pathLst>
              <a:path w="1402079" h="408304">
                <a:moveTo>
                  <a:pt x="0" y="408252"/>
                </a:moveTo>
                <a:lnTo>
                  <a:pt x="1401902" y="408252"/>
                </a:lnTo>
                <a:lnTo>
                  <a:pt x="1401902" y="0"/>
                </a:lnTo>
                <a:lnTo>
                  <a:pt x="0" y="0"/>
                </a:lnTo>
                <a:lnTo>
                  <a:pt x="0" y="408252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6818915" y="3459851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79">
                <a:moveTo>
                  <a:pt x="0" y="0"/>
                </a:moveTo>
                <a:lnTo>
                  <a:pt x="68050" y="68041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6818915" y="3936145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79">
                <a:moveTo>
                  <a:pt x="0" y="68042"/>
                </a:moveTo>
                <a:lnTo>
                  <a:pt x="68050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8288869" y="3936146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79">
                <a:moveTo>
                  <a:pt x="68050" y="68042"/>
                </a:moveTo>
                <a:lnTo>
                  <a:pt x="0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8288869" y="3459855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79">
                <a:moveTo>
                  <a:pt x="68050" y="0"/>
                </a:moveTo>
                <a:lnTo>
                  <a:pt x="0" y="68041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6057053" y="4458053"/>
            <a:ext cx="1447800" cy="570230"/>
          </a:xfrm>
          <a:custGeom>
            <a:avLst/>
            <a:gdLst/>
            <a:ahLst/>
            <a:cxnLst/>
            <a:rect l="l" t="t" r="r" b="b"/>
            <a:pathLst>
              <a:path w="1447800" h="570229">
                <a:moveTo>
                  <a:pt x="0" y="0"/>
                </a:moveTo>
                <a:lnTo>
                  <a:pt x="1447534" y="0"/>
                </a:lnTo>
                <a:lnTo>
                  <a:pt x="1447534" y="569727"/>
                </a:lnTo>
                <a:lnTo>
                  <a:pt x="0" y="569727"/>
                </a:lnTo>
                <a:lnTo>
                  <a:pt x="0" y="0"/>
                </a:lnTo>
                <a:close/>
              </a:path>
            </a:pathLst>
          </a:custGeom>
          <a:solidFill>
            <a:srgbClr val="66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6057056" y="4956567"/>
            <a:ext cx="1447800" cy="71755"/>
          </a:xfrm>
          <a:custGeom>
            <a:avLst/>
            <a:gdLst/>
            <a:ahLst/>
            <a:cxnLst/>
            <a:rect l="l" t="t" r="r" b="b"/>
            <a:pathLst>
              <a:path w="1447800" h="71754">
                <a:moveTo>
                  <a:pt x="1447533" y="71214"/>
                </a:moveTo>
                <a:lnTo>
                  <a:pt x="0" y="71214"/>
                </a:lnTo>
                <a:lnTo>
                  <a:pt x="71224" y="0"/>
                </a:lnTo>
                <a:lnTo>
                  <a:pt x="1376305" y="0"/>
                </a:lnTo>
                <a:lnTo>
                  <a:pt x="1447533" y="71214"/>
                </a:lnTo>
                <a:close/>
              </a:path>
            </a:pathLst>
          </a:custGeom>
          <a:solidFill>
            <a:srgbClr val="8484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6057054" y="4458056"/>
            <a:ext cx="71755" cy="570230"/>
          </a:xfrm>
          <a:custGeom>
            <a:avLst/>
            <a:gdLst/>
            <a:ahLst/>
            <a:cxnLst/>
            <a:rect l="l" t="t" r="r" b="b"/>
            <a:pathLst>
              <a:path w="71754" h="570229">
                <a:moveTo>
                  <a:pt x="0" y="569727"/>
                </a:moveTo>
                <a:lnTo>
                  <a:pt x="0" y="0"/>
                </a:lnTo>
                <a:lnTo>
                  <a:pt x="71227" y="71217"/>
                </a:lnTo>
                <a:lnTo>
                  <a:pt x="71227" y="498512"/>
                </a:lnTo>
                <a:lnTo>
                  <a:pt x="0" y="569727"/>
                </a:lnTo>
                <a:close/>
              </a:path>
            </a:pathLst>
          </a:custGeom>
          <a:solidFill>
            <a:srgbClr val="A3A3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6057057" y="4458057"/>
            <a:ext cx="1447800" cy="71755"/>
          </a:xfrm>
          <a:custGeom>
            <a:avLst/>
            <a:gdLst/>
            <a:ahLst/>
            <a:cxnLst/>
            <a:rect l="l" t="t" r="r" b="b"/>
            <a:pathLst>
              <a:path w="1447800" h="71754">
                <a:moveTo>
                  <a:pt x="1376304" y="71214"/>
                </a:moveTo>
                <a:lnTo>
                  <a:pt x="71224" y="71214"/>
                </a:lnTo>
                <a:lnTo>
                  <a:pt x="0" y="0"/>
                </a:lnTo>
                <a:lnTo>
                  <a:pt x="1447531" y="0"/>
                </a:lnTo>
                <a:lnTo>
                  <a:pt x="1376304" y="71214"/>
                </a:lnTo>
                <a:close/>
              </a:path>
            </a:pathLst>
          </a:custGeom>
          <a:solidFill>
            <a:srgbClr val="5252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7433361" y="4458058"/>
            <a:ext cx="71755" cy="570230"/>
          </a:xfrm>
          <a:custGeom>
            <a:avLst/>
            <a:gdLst/>
            <a:ahLst/>
            <a:cxnLst/>
            <a:rect l="l" t="t" r="r" b="b"/>
            <a:pathLst>
              <a:path w="71754" h="570229">
                <a:moveTo>
                  <a:pt x="71227" y="569727"/>
                </a:moveTo>
                <a:lnTo>
                  <a:pt x="0" y="498512"/>
                </a:lnTo>
                <a:lnTo>
                  <a:pt x="0" y="71217"/>
                </a:lnTo>
                <a:lnTo>
                  <a:pt x="71227" y="0"/>
                </a:lnTo>
                <a:lnTo>
                  <a:pt x="71227" y="569727"/>
                </a:lnTo>
                <a:close/>
              </a:path>
            </a:pathLst>
          </a:custGeom>
          <a:solidFill>
            <a:srgbClr val="3D3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6128281" y="4529278"/>
            <a:ext cx="1305560" cy="427355"/>
          </a:xfrm>
          <a:custGeom>
            <a:avLst/>
            <a:gdLst/>
            <a:ahLst/>
            <a:cxnLst/>
            <a:rect l="l" t="t" r="r" b="b"/>
            <a:pathLst>
              <a:path w="1305559" h="427354">
                <a:moveTo>
                  <a:pt x="0" y="0"/>
                </a:moveTo>
                <a:lnTo>
                  <a:pt x="1305080" y="0"/>
                </a:lnTo>
                <a:lnTo>
                  <a:pt x="1305080" y="427296"/>
                </a:lnTo>
                <a:lnTo>
                  <a:pt x="0" y="427296"/>
                </a:lnTo>
                <a:lnTo>
                  <a:pt x="0" y="0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6057055" y="4956575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0" y="71216"/>
                </a:moveTo>
                <a:lnTo>
                  <a:pt x="71226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6057055" y="4458065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0" y="0"/>
                </a:moveTo>
                <a:lnTo>
                  <a:pt x="71226" y="71216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7433363" y="4458067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71226" y="0"/>
                </a:moveTo>
                <a:lnTo>
                  <a:pt x="0" y="71216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7433363" y="4956579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71226" y="71216"/>
                </a:moveTo>
                <a:lnTo>
                  <a:pt x="0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 txBox="1"/>
          <p:nvPr/>
        </p:nvSpPr>
        <p:spPr>
          <a:xfrm>
            <a:off x="6057055" y="4458060"/>
            <a:ext cx="1447800" cy="570230"/>
          </a:xfrm>
          <a:prstGeom prst="rect">
            <a:avLst/>
          </a:prstGeom>
          <a:ln w="9522">
            <a:solidFill>
              <a:srgbClr val="000000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423545">
              <a:lnSpc>
                <a:spcPct val="100000"/>
              </a:lnSpc>
              <a:spcBef>
                <a:spcPts val="360"/>
              </a:spcBef>
            </a:pPr>
            <a:r>
              <a:rPr sz="2400" spc="-5" dirty="0">
                <a:solidFill>
                  <a:srgbClr val="FFFFFF"/>
                </a:solidFill>
                <a:latin typeface="Arial Black"/>
                <a:cs typeface="Arial Black"/>
              </a:rPr>
              <a:t>PIO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5104731" y="5299156"/>
            <a:ext cx="1409700" cy="1221740"/>
          </a:xfrm>
          <a:custGeom>
            <a:avLst/>
            <a:gdLst/>
            <a:ahLst/>
            <a:cxnLst/>
            <a:rect l="l" t="t" r="r" b="b"/>
            <a:pathLst>
              <a:path w="1409700" h="1221740">
                <a:moveTo>
                  <a:pt x="1409440" y="361831"/>
                </a:moveTo>
                <a:lnTo>
                  <a:pt x="0" y="361831"/>
                </a:lnTo>
                <a:lnTo>
                  <a:pt x="704720" y="0"/>
                </a:lnTo>
                <a:lnTo>
                  <a:pt x="1409440" y="361831"/>
                </a:lnTo>
                <a:close/>
              </a:path>
              <a:path w="1409700" h="1221740">
                <a:moveTo>
                  <a:pt x="1057078" y="1221185"/>
                </a:moveTo>
                <a:lnTo>
                  <a:pt x="352360" y="1221185"/>
                </a:lnTo>
                <a:lnTo>
                  <a:pt x="352360" y="361831"/>
                </a:lnTo>
                <a:lnTo>
                  <a:pt x="1057078" y="361831"/>
                </a:lnTo>
                <a:lnTo>
                  <a:pt x="1057078" y="1221185"/>
                </a:lnTo>
                <a:close/>
              </a:path>
            </a:pathLst>
          </a:custGeom>
          <a:solidFill>
            <a:srgbClr val="C1C1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457090" y="6565572"/>
            <a:ext cx="704850" cy="90805"/>
          </a:xfrm>
          <a:custGeom>
            <a:avLst/>
            <a:gdLst/>
            <a:ahLst/>
            <a:cxnLst/>
            <a:rect l="l" t="t" r="r" b="b"/>
            <a:pathLst>
              <a:path w="704850" h="90804">
                <a:moveTo>
                  <a:pt x="0" y="0"/>
                </a:moveTo>
                <a:lnTo>
                  <a:pt x="704721" y="0"/>
                </a:lnTo>
                <a:lnTo>
                  <a:pt x="704721" y="90458"/>
                </a:lnTo>
                <a:lnTo>
                  <a:pt x="0" y="90458"/>
                </a:lnTo>
                <a:lnTo>
                  <a:pt x="0" y="0"/>
                </a:lnTo>
                <a:close/>
              </a:path>
            </a:pathLst>
          </a:custGeom>
          <a:solidFill>
            <a:srgbClr val="C1C1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5457090" y="6701261"/>
            <a:ext cx="704850" cy="45720"/>
          </a:xfrm>
          <a:custGeom>
            <a:avLst/>
            <a:gdLst/>
            <a:ahLst/>
            <a:cxnLst/>
            <a:rect l="l" t="t" r="r" b="b"/>
            <a:pathLst>
              <a:path w="704850" h="45720">
                <a:moveTo>
                  <a:pt x="0" y="45228"/>
                </a:moveTo>
                <a:lnTo>
                  <a:pt x="704718" y="45228"/>
                </a:lnTo>
                <a:lnTo>
                  <a:pt x="704718" y="0"/>
                </a:lnTo>
                <a:lnTo>
                  <a:pt x="0" y="0"/>
                </a:lnTo>
                <a:lnTo>
                  <a:pt x="0" y="45228"/>
                </a:lnTo>
                <a:close/>
              </a:path>
            </a:pathLst>
          </a:custGeom>
          <a:solidFill>
            <a:srgbClr val="C1C1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5104731" y="5299160"/>
            <a:ext cx="1409700" cy="1221740"/>
          </a:xfrm>
          <a:custGeom>
            <a:avLst/>
            <a:gdLst/>
            <a:ahLst/>
            <a:cxnLst/>
            <a:rect l="l" t="t" r="r" b="b"/>
            <a:pathLst>
              <a:path w="1409700" h="1221740">
                <a:moveTo>
                  <a:pt x="0" y="361832"/>
                </a:moveTo>
                <a:lnTo>
                  <a:pt x="352360" y="361832"/>
                </a:lnTo>
                <a:lnTo>
                  <a:pt x="352360" y="1221185"/>
                </a:lnTo>
                <a:lnTo>
                  <a:pt x="1057080" y="1221185"/>
                </a:lnTo>
                <a:lnTo>
                  <a:pt x="1057080" y="361832"/>
                </a:lnTo>
                <a:lnTo>
                  <a:pt x="1409440" y="361832"/>
                </a:lnTo>
                <a:lnTo>
                  <a:pt x="704720" y="0"/>
                </a:lnTo>
                <a:lnTo>
                  <a:pt x="0" y="361832"/>
                </a:lnTo>
                <a:close/>
              </a:path>
            </a:pathLst>
          </a:custGeom>
          <a:ln w="190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5457090" y="6565575"/>
            <a:ext cx="704850" cy="90805"/>
          </a:xfrm>
          <a:custGeom>
            <a:avLst/>
            <a:gdLst/>
            <a:ahLst/>
            <a:cxnLst/>
            <a:rect l="l" t="t" r="r" b="b"/>
            <a:pathLst>
              <a:path w="704850" h="90804">
                <a:moveTo>
                  <a:pt x="0" y="90458"/>
                </a:moveTo>
                <a:lnTo>
                  <a:pt x="704720" y="90458"/>
                </a:lnTo>
                <a:lnTo>
                  <a:pt x="704720" y="0"/>
                </a:lnTo>
                <a:lnTo>
                  <a:pt x="0" y="0"/>
                </a:lnTo>
                <a:lnTo>
                  <a:pt x="0" y="90458"/>
                </a:lnTo>
                <a:close/>
              </a:path>
            </a:pathLst>
          </a:custGeom>
          <a:ln w="190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5457090" y="6701263"/>
            <a:ext cx="704850" cy="45720"/>
          </a:xfrm>
          <a:custGeom>
            <a:avLst/>
            <a:gdLst/>
            <a:ahLst/>
            <a:cxnLst/>
            <a:rect l="l" t="t" r="r" b="b"/>
            <a:pathLst>
              <a:path w="704850" h="45720">
                <a:moveTo>
                  <a:pt x="0" y="45229"/>
                </a:moveTo>
                <a:lnTo>
                  <a:pt x="704720" y="45229"/>
                </a:lnTo>
                <a:lnTo>
                  <a:pt x="704720" y="0"/>
                </a:lnTo>
                <a:lnTo>
                  <a:pt x="0" y="0"/>
                </a:lnTo>
                <a:lnTo>
                  <a:pt x="0" y="45229"/>
                </a:lnTo>
                <a:close/>
              </a:path>
            </a:pathLst>
          </a:custGeom>
          <a:ln w="190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3404831" y="2517170"/>
            <a:ext cx="1662430" cy="573405"/>
          </a:xfrm>
          <a:custGeom>
            <a:avLst/>
            <a:gdLst/>
            <a:ahLst/>
            <a:cxnLst/>
            <a:rect l="l" t="t" r="r" b="b"/>
            <a:pathLst>
              <a:path w="1662429" h="573405">
                <a:moveTo>
                  <a:pt x="0" y="0"/>
                </a:moveTo>
                <a:lnTo>
                  <a:pt x="1661806" y="0"/>
                </a:lnTo>
                <a:lnTo>
                  <a:pt x="1661806" y="572902"/>
                </a:lnTo>
                <a:lnTo>
                  <a:pt x="0" y="572902"/>
                </a:lnTo>
                <a:lnTo>
                  <a:pt x="0" y="0"/>
                </a:lnTo>
                <a:close/>
              </a:path>
            </a:pathLst>
          </a:custGeom>
          <a:solidFill>
            <a:srgbClr val="66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3404830" y="2517171"/>
            <a:ext cx="1662430" cy="71755"/>
          </a:xfrm>
          <a:custGeom>
            <a:avLst/>
            <a:gdLst/>
            <a:ahLst/>
            <a:cxnLst/>
            <a:rect l="l" t="t" r="r" b="b"/>
            <a:pathLst>
              <a:path w="1662429" h="71755">
                <a:moveTo>
                  <a:pt x="1590185" y="71613"/>
                </a:moveTo>
                <a:lnTo>
                  <a:pt x="71623" y="71613"/>
                </a:lnTo>
                <a:lnTo>
                  <a:pt x="0" y="0"/>
                </a:lnTo>
                <a:lnTo>
                  <a:pt x="1661806" y="0"/>
                </a:lnTo>
                <a:lnTo>
                  <a:pt x="1590185" y="71613"/>
                </a:lnTo>
                <a:close/>
              </a:path>
            </a:pathLst>
          </a:custGeom>
          <a:solidFill>
            <a:srgbClr val="8484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3404831" y="2517172"/>
            <a:ext cx="71755" cy="573405"/>
          </a:xfrm>
          <a:custGeom>
            <a:avLst/>
            <a:gdLst/>
            <a:ahLst/>
            <a:cxnLst/>
            <a:rect l="l" t="t" r="r" b="b"/>
            <a:pathLst>
              <a:path w="71754" h="573405">
                <a:moveTo>
                  <a:pt x="0" y="572902"/>
                </a:moveTo>
                <a:lnTo>
                  <a:pt x="0" y="0"/>
                </a:lnTo>
                <a:lnTo>
                  <a:pt x="71620" y="71613"/>
                </a:lnTo>
                <a:lnTo>
                  <a:pt x="71620" y="501291"/>
                </a:lnTo>
                <a:lnTo>
                  <a:pt x="0" y="572902"/>
                </a:lnTo>
                <a:close/>
              </a:path>
            </a:pathLst>
          </a:custGeom>
          <a:solidFill>
            <a:srgbClr val="A3A3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3404830" y="3018462"/>
            <a:ext cx="1662430" cy="71755"/>
          </a:xfrm>
          <a:custGeom>
            <a:avLst/>
            <a:gdLst/>
            <a:ahLst/>
            <a:cxnLst/>
            <a:rect l="l" t="t" r="r" b="b"/>
            <a:pathLst>
              <a:path w="1662429" h="71755">
                <a:moveTo>
                  <a:pt x="1661806" y="71613"/>
                </a:moveTo>
                <a:lnTo>
                  <a:pt x="0" y="71613"/>
                </a:lnTo>
                <a:lnTo>
                  <a:pt x="71623" y="0"/>
                </a:lnTo>
                <a:lnTo>
                  <a:pt x="1590183" y="0"/>
                </a:lnTo>
                <a:lnTo>
                  <a:pt x="1661806" y="71613"/>
                </a:lnTo>
                <a:close/>
              </a:path>
            </a:pathLst>
          </a:custGeom>
          <a:solidFill>
            <a:srgbClr val="5252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4995016" y="2517174"/>
            <a:ext cx="71755" cy="573405"/>
          </a:xfrm>
          <a:custGeom>
            <a:avLst/>
            <a:gdLst/>
            <a:ahLst/>
            <a:cxnLst/>
            <a:rect l="l" t="t" r="r" b="b"/>
            <a:pathLst>
              <a:path w="71754" h="573405">
                <a:moveTo>
                  <a:pt x="71620" y="572902"/>
                </a:moveTo>
                <a:lnTo>
                  <a:pt x="0" y="501291"/>
                </a:lnTo>
                <a:lnTo>
                  <a:pt x="0" y="71613"/>
                </a:lnTo>
                <a:lnTo>
                  <a:pt x="71620" y="0"/>
                </a:lnTo>
                <a:lnTo>
                  <a:pt x="71620" y="572902"/>
                </a:lnTo>
                <a:close/>
              </a:path>
            </a:pathLst>
          </a:custGeom>
          <a:solidFill>
            <a:srgbClr val="3D3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3404831" y="2517176"/>
            <a:ext cx="1662430" cy="573405"/>
          </a:xfrm>
          <a:custGeom>
            <a:avLst/>
            <a:gdLst/>
            <a:ahLst/>
            <a:cxnLst/>
            <a:rect l="l" t="t" r="r" b="b"/>
            <a:pathLst>
              <a:path w="1662429" h="573405">
                <a:moveTo>
                  <a:pt x="0" y="572902"/>
                </a:moveTo>
                <a:lnTo>
                  <a:pt x="1661806" y="572902"/>
                </a:lnTo>
                <a:lnTo>
                  <a:pt x="1661806" y="0"/>
                </a:lnTo>
                <a:lnTo>
                  <a:pt x="0" y="0"/>
                </a:lnTo>
                <a:lnTo>
                  <a:pt x="0" y="572902"/>
                </a:lnTo>
                <a:close/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3404831" y="2517183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0" y="0"/>
                </a:moveTo>
                <a:lnTo>
                  <a:pt x="71622" y="71612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3404831" y="3018473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0" y="71612"/>
                </a:moveTo>
                <a:lnTo>
                  <a:pt x="71622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4995015" y="3018474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71622" y="71612"/>
                </a:moveTo>
                <a:lnTo>
                  <a:pt x="0" y="0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4995015" y="2517186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71622" y="0"/>
                </a:moveTo>
                <a:lnTo>
                  <a:pt x="0" y="71612"/>
                </a:lnTo>
              </a:path>
            </a:pathLst>
          </a:custGeom>
          <a:ln w="9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 txBox="1"/>
          <p:nvPr/>
        </p:nvSpPr>
        <p:spPr>
          <a:xfrm>
            <a:off x="6818914" y="3459845"/>
            <a:ext cx="1538605" cy="544830"/>
          </a:xfrm>
          <a:prstGeom prst="rect">
            <a:avLst/>
          </a:prstGeom>
          <a:ln w="9522">
            <a:solidFill>
              <a:srgbClr val="000000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sz="2400" dirty="0">
                <a:solidFill>
                  <a:srgbClr val="FFFFFF"/>
                </a:solidFill>
                <a:latin typeface="Arial Black"/>
                <a:cs typeface="Arial Black"/>
              </a:rPr>
              <a:t>-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86" name="object 186"/>
          <p:cNvSpPr txBox="1"/>
          <p:nvPr/>
        </p:nvSpPr>
        <p:spPr>
          <a:xfrm>
            <a:off x="1831339" y="6069998"/>
            <a:ext cx="3528695" cy="309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10"/>
              </a:lnSpc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Visitors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Go Through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Bottleneck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7" name="object 187"/>
          <p:cNvSpPr txBox="1"/>
          <p:nvPr/>
        </p:nvSpPr>
        <p:spPr>
          <a:xfrm>
            <a:off x="265112" y="6155872"/>
            <a:ext cx="57785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Unit</a:t>
            </a:r>
            <a:r>
              <a:rPr sz="14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5: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8" name="object 18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5-</a:t>
            </a:r>
            <a:fld id="{81D60167-4931-47E6-BA6A-407CBD079E47}" type="slidenum">
              <a:rPr spc="-5" dirty="0"/>
              <a:t>7</a:t>
            </a:fld>
            <a:endParaRPr spc="-5" dirty="0"/>
          </a:p>
        </p:txBody>
      </p:sp>
      <p:sp>
        <p:nvSpPr>
          <p:cNvPr id="189" name="object 189"/>
          <p:cNvSpPr txBox="1"/>
          <p:nvPr/>
        </p:nvSpPr>
        <p:spPr>
          <a:xfrm>
            <a:off x="265112" y="6475988"/>
            <a:ext cx="383286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Incident Communications and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Work</a:t>
            </a:r>
            <a:r>
              <a:rPr sz="14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Location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2" name="object 182"/>
          <p:cNvSpPr txBox="1"/>
          <p:nvPr/>
        </p:nvSpPr>
        <p:spPr>
          <a:xfrm>
            <a:off x="6509609" y="2588791"/>
            <a:ext cx="1518920" cy="429895"/>
          </a:xfrm>
          <a:prstGeom prst="rect">
            <a:avLst/>
          </a:prstGeom>
          <a:ln w="952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7305" algn="ctr">
              <a:lnSpc>
                <a:spcPts val="2845"/>
              </a:lnSpc>
            </a:pPr>
            <a:r>
              <a:rPr sz="2400" dirty="0">
                <a:solidFill>
                  <a:srgbClr val="FFFFFF"/>
                </a:solidFill>
                <a:latin typeface="Arial Black"/>
                <a:cs typeface="Arial Black"/>
              </a:rPr>
              <a:t>-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83" name="object 183"/>
          <p:cNvSpPr txBox="1"/>
          <p:nvPr/>
        </p:nvSpPr>
        <p:spPr>
          <a:xfrm>
            <a:off x="3476454" y="2588791"/>
            <a:ext cx="1518920" cy="429895"/>
          </a:xfrm>
          <a:prstGeom prst="rect">
            <a:avLst/>
          </a:prstGeom>
          <a:ln w="952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R="246379" algn="ctr">
              <a:lnSpc>
                <a:spcPts val="2845"/>
              </a:lnSpc>
            </a:pPr>
            <a:r>
              <a:rPr sz="2400" dirty="0">
                <a:solidFill>
                  <a:srgbClr val="FFFFFF"/>
                </a:solidFill>
                <a:latin typeface="Arial Black"/>
                <a:cs typeface="Arial Black"/>
              </a:rPr>
              <a:t>-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84" name="object 184"/>
          <p:cNvSpPr txBox="1"/>
          <p:nvPr/>
        </p:nvSpPr>
        <p:spPr>
          <a:xfrm>
            <a:off x="3161988" y="3461433"/>
            <a:ext cx="1524000" cy="542925"/>
          </a:xfrm>
          <a:prstGeom prst="rect">
            <a:avLst/>
          </a:prstGeom>
          <a:ln w="9522">
            <a:solidFill>
              <a:srgbClr val="000000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290"/>
              </a:spcBef>
            </a:pPr>
            <a:r>
              <a:rPr sz="2400" dirty="0">
                <a:solidFill>
                  <a:srgbClr val="FFFFFF"/>
                </a:solidFill>
                <a:latin typeface="Arial Black"/>
                <a:cs typeface="Arial Black"/>
              </a:rPr>
              <a:t>-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85" name="object 185"/>
          <p:cNvSpPr txBox="1"/>
          <p:nvPr/>
        </p:nvSpPr>
        <p:spPr>
          <a:xfrm>
            <a:off x="4071854" y="4529872"/>
            <a:ext cx="1304290" cy="431165"/>
          </a:xfrm>
          <a:prstGeom prst="rect">
            <a:avLst/>
          </a:prstGeom>
          <a:ln w="9522">
            <a:solidFill>
              <a:srgbClr val="000000"/>
            </a:solidFill>
          </a:ln>
        </p:spPr>
        <p:txBody>
          <a:bodyPr vert="horz" wrap="square" lIns="0" tIns="8890" rIns="0" bIns="0" rtlCol="0">
            <a:spAutoFit/>
          </a:bodyPr>
          <a:lstStyle/>
          <a:p>
            <a:pPr marL="173355">
              <a:lnSpc>
                <a:spcPct val="100000"/>
              </a:lnSpc>
              <a:spcBef>
                <a:spcPts val="70"/>
              </a:spcBef>
            </a:pPr>
            <a:r>
              <a:rPr sz="2400" spc="-5" dirty="0">
                <a:solidFill>
                  <a:srgbClr val="FFFFFF"/>
                </a:solidFill>
                <a:latin typeface="Arial Black"/>
                <a:cs typeface="Arial Black"/>
              </a:rPr>
              <a:t>LOFR</a:t>
            </a:r>
            <a:endParaRPr sz="2400">
              <a:latin typeface="Arial Black"/>
              <a:cs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389572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35" dirty="0"/>
              <a:t>Work </a:t>
            </a:r>
            <a:r>
              <a:rPr spc="-155" dirty="0"/>
              <a:t>Location</a:t>
            </a:r>
            <a:r>
              <a:rPr spc="90" dirty="0"/>
              <a:t> </a:t>
            </a:r>
            <a:r>
              <a:rPr spc="-105" dirty="0"/>
              <a:t>(cont.)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5: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Incident Communications and </a:t>
            </a:r>
            <a:r>
              <a:rPr spc="-10" dirty="0"/>
              <a:t>Work</a:t>
            </a:r>
            <a:r>
              <a:rPr spc="-85" dirty="0"/>
              <a:t> </a:t>
            </a:r>
            <a:r>
              <a:rPr spc="-5" dirty="0"/>
              <a:t>Location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07804" y="6291683"/>
            <a:ext cx="963294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Visual</a:t>
            </a:r>
            <a:r>
              <a:rPr sz="1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5-</a:t>
            </a:r>
            <a:fld id="{81D60167-4931-47E6-BA6A-407CBD079E47}" type="slidenum"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8</a:t>
            </a:fld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9740" y="945133"/>
            <a:ext cx="7729855" cy="2439670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2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Things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to</a:t>
            </a:r>
            <a:r>
              <a:rPr sz="2400" b="1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do:</a:t>
            </a:r>
            <a:endParaRPr sz="2400">
              <a:latin typeface="Arial"/>
              <a:cs typeface="Arial"/>
            </a:endParaRPr>
          </a:p>
          <a:p>
            <a:pPr marL="811530" marR="5080" lvl="1" indent="-346710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Advise the Communications Unit where you are  located</a:t>
            </a:r>
            <a:endParaRPr sz="2400">
              <a:latin typeface="Arial"/>
              <a:cs typeface="Arial"/>
            </a:endParaRPr>
          </a:p>
          <a:p>
            <a:pPr marL="810895" lvl="1" indent="-346075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Use bulletin boards,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if</a:t>
            </a:r>
            <a:r>
              <a:rPr sz="2400" b="1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possible</a:t>
            </a:r>
            <a:endParaRPr sz="2400">
              <a:latin typeface="Arial"/>
              <a:cs typeface="Arial"/>
            </a:endParaRPr>
          </a:p>
          <a:p>
            <a:pPr marL="810895" lvl="1" indent="-346075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Put up</a:t>
            </a:r>
            <a:r>
              <a:rPr sz="2400" b="1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signs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389572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35" dirty="0"/>
              <a:t>Work </a:t>
            </a:r>
            <a:r>
              <a:rPr spc="-155" dirty="0"/>
              <a:t>Location</a:t>
            </a:r>
            <a:r>
              <a:rPr spc="90" dirty="0"/>
              <a:t> </a:t>
            </a:r>
            <a:r>
              <a:rPr spc="-105" dirty="0"/>
              <a:t>(cont.)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5: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Incident Communications and </a:t>
            </a:r>
            <a:r>
              <a:rPr spc="-10" dirty="0"/>
              <a:t>Work</a:t>
            </a:r>
            <a:r>
              <a:rPr spc="-85" dirty="0"/>
              <a:t> </a:t>
            </a:r>
            <a:r>
              <a:rPr spc="-5" dirty="0"/>
              <a:t>Location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07804" y="6291683"/>
            <a:ext cx="963294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Visual</a:t>
            </a:r>
            <a:r>
              <a:rPr sz="1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5-</a:t>
            </a:r>
            <a:fld id="{81D60167-4931-47E6-BA6A-407CBD079E47}" type="slidenum"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9</a:t>
            </a:fld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9740" y="945133"/>
            <a:ext cx="7339965" cy="2585720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2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Things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to</a:t>
            </a:r>
            <a:r>
              <a:rPr sz="2400" b="1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have:</a:t>
            </a:r>
            <a:endParaRPr sz="2400">
              <a:latin typeface="Arial"/>
              <a:cs typeface="Arial"/>
            </a:endParaRPr>
          </a:p>
          <a:p>
            <a:pPr marL="810895" lvl="1" indent="-346075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Adequate number of potential</a:t>
            </a:r>
            <a:r>
              <a:rPr sz="24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assistants</a:t>
            </a:r>
            <a:endParaRPr sz="2400">
              <a:latin typeface="Arial"/>
              <a:cs typeface="Arial"/>
            </a:endParaRPr>
          </a:p>
          <a:p>
            <a:pPr marL="810895" lvl="1" indent="-346075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Space for AREP workspace and briefing</a:t>
            </a:r>
            <a:r>
              <a:rPr sz="2400" b="1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area</a:t>
            </a:r>
            <a:endParaRPr sz="2400">
              <a:latin typeface="Arial"/>
              <a:cs typeface="Arial"/>
            </a:endParaRPr>
          </a:p>
          <a:p>
            <a:pPr marL="810895" lvl="1" indent="-346075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Adequate communications</a:t>
            </a:r>
            <a:r>
              <a:rPr sz="24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capability</a:t>
            </a:r>
            <a:endParaRPr sz="2400">
              <a:latin typeface="Arial"/>
              <a:cs typeface="Arial"/>
            </a:endParaRPr>
          </a:p>
          <a:p>
            <a:pPr marL="810895" lvl="1" indent="-346075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Weather and creature</a:t>
            </a:r>
            <a:r>
              <a:rPr sz="2400" b="1" spc="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comforts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1224</TotalTime>
  <Words>532</Words>
  <Application>Microsoft Office PowerPoint</Application>
  <PresentationFormat>On-screen Show (4:3)</PresentationFormat>
  <Paragraphs>130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Times New Roman</vt:lpstr>
      <vt:lpstr>Office Theme</vt:lpstr>
      <vt:lpstr>Unit 5 Incident Communications and Work  Location</vt:lpstr>
      <vt:lpstr>Unit Terminal Objective</vt:lpstr>
      <vt:lpstr>Communication Challenges</vt:lpstr>
      <vt:lpstr>Discussion</vt:lpstr>
      <vt:lpstr>Communication Priorities</vt:lpstr>
      <vt:lpstr>Work Location</vt:lpstr>
      <vt:lpstr>Work Location (cont.)</vt:lpstr>
      <vt:lpstr>Work Location (cont.)</vt:lpstr>
      <vt:lpstr>Work Location (cont.)</vt:lpstr>
      <vt:lpstr>Check-in Locations</vt:lpstr>
      <vt:lpstr>The Bastrop Complex Liaison Officer Tale</vt:lpstr>
      <vt:lpstr>Objectives Review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LOFRUnit05:IncidentCommunications</dc:title>
  <dc:subject>LOFRUnit05:IncidentCommunications</dc:subject>
  <dc:creator>FEMA</dc:creator>
  <cp:lastModifiedBy>Bob</cp:lastModifiedBy>
  <cp:revision>22</cp:revision>
  <dcterms:created xsi:type="dcterms:W3CDTF">2019-01-05T18:19:03Z</dcterms:created>
  <dcterms:modified xsi:type="dcterms:W3CDTF">2019-01-09T17:05:39Z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2012-09-26T00:00:00Z</vt:filetime>
  </property>
  <property fmtid="{D5CDD505-2E9C-101B-9397-08002B2CF9AE}" pid="3" name="Creator">
    <vt:lpwstr>Acrobat PDFMaker 10.1 for PowerPoint</vt:lpwstr>
  </property>
  <property fmtid="{D5CDD505-2E9C-101B-9397-08002B2CF9AE}" pid="4" name="LastSaved">
    <vt:filetime>2019-01-05T00:00:00Z</vt:filetime>
  </property>
</Properties>
</file>