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26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sldIdLst>
    <p:sldId id="256" r:id="rId2"/>
    <p:sldId id="257" r:id="rId3"/>
    <p:sldId id="27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48157" y="289382"/>
            <a:ext cx="8247684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25" dirty="0"/>
              <a:t> </a:t>
            </a:r>
            <a:r>
              <a:rPr dirty="0"/>
              <a:t>6: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Information </a:t>
            </a:r>
            <a:r>
              <a:rPr spc="-10" dirty="0"/>
              <a:t>Flow </a:t>
            </a:r>
            <a:r>
              <a:rPr spc="-5" dirty="0"/>
              <a:t>and Use of</a:t>
            </a:r>
            <a:r>
              <a:rPr spc="-130" dirty="0"/>
              <a:t> </a:t>
            </a:r>
            <a:r>
              <a:rPr spc="-5" dirty="0"/>
              <a:t>Assistants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11125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6-</a:t>
            </a: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7462" y="17525"/>
            <a:ext cx="9126855" cy="6840855"/>
          </a:xfrm>
          <a:custGeom>
            <a:avLst/>
            <a:gdLst/>
            <a:ahLst/>
            <a:cxnLst/>
            <a:rect l="l" t="t" r="r" b="b"/>
            <a:pathLst>
              <a:path w="9126855" h="6840855">
                <a:moveTo>
                  <a:pt x="9126537" y="0"/>
                </a:moveTo>
                <a:lnTo>
                  <a:pt x="0" y="0"/>
                </a:lnTo>
                <a:lnTo>
                  <a:pt x="0" y="6840474"/>
                </a:lnTo>
              </a:path>
            </a:pathLst>
          </a:custGeom>
          <a:ln w="19050">
            <a:solidFill>
              <a:srgbClr val="4D4D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A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6850126"/>
                </a:moveTo>
                <a:lnTo>
                  <a:pt x="9140825" y="6850126"/>
                </a:lnTo>
                <a:lnTo>
                  <a:pt x="9140825" y="0"/>
                </a:lnTo>
                <a:lnTo>
                  <a:pt x="0" y="0"/>
                </a:lnTo>
                <a:lnTo>
                  <a:pt x="0" y="6850126"/>
                </a:lnTo>
                <a:close/>
              </a:path>
            </a:pathLst>
          </a:custGeom>
          <a:ln w="19050">
            <a:solidFill>
              <a:srgbClr val="97A3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33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25" dirty="0"/>
              <a:t> </a:t>
            </a:r>
            <a:r>
              <a:rPr dirty="0"/>
              <a:t>6: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Information </a:t>
            </a:r>
            <a:r>
              <a:rPr spc="-10" dirty="0"/>
              <a:t>Flow </a:t>
            </a:r>
            <a:r>
              <a:rPr spc="-5" dirty="0"/>
              <a:t>and Use of</a:t>
            </a:r>
            <a:r>
              <a:rPr spc="-130" dirty="0"/>
              <a:t> </a:t>
            </a:r>
            <a:r>
              <a:rPr spc="-5" dirty="0"/>
              <a:t>Assistants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11125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6-</a:t>
            </a: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33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25" dirty="0"/>
              <a:t> </a:t>
            </a:r>
            <a:r>
              <a:rPr dirty="0"/>
              <a:t>6: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Information </a:t>
            </a:r>
            <a:r>
              <a:rPr spc="-10" dirty="0"/>
              <a:t>Flow </a:t>
            </a:r>
            <a:r>
              <a:rPr spc="-5" dirty="0"/>
              <a:t>and Use of</a:t>
            </a:r>
            <a:r>
              <a:rPr spc="-130" dirty="0"/>
              <a:t> </a:t>
            </a:r>
            <a:r>
              <a:rPr spc="-5" dirty="0"/>
              <a:t>Assistants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11125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6-</a:t>
            </a: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2136775"/>
            <a:ext cx="9144000" cy="1524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7462" y="17525"/>
            <a:ext cx="9126855" cy="6840855"/>
          </a:xfrm>
          <a:custGeom>
            <a:avLst/>
            <a:gdLst/>
            <a:ahLst/>
            <a:cxnLst/>
            <a:rect l="l" t="t" r="r" b="b"/>
            <a:pathLst>
              <a:path w="9126855" h="6840855">
                <a:moveTo>
                  <a:pt x="9126537" y="0"/>
                </a:moveTo>
                <a:lnTo>
                  <a:pt x="0" y="0"/>
                </a:lnTo>
                <a:lnTo>
                  <a:pt x="0" y="6840474"/>
                </a:lnTo>
              </a:path>
            </a:pathLst>
          </a:custGeom>
          <a:ln w="19050">
            <a:solidFill>
              <a:srgbClr val="4D4D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6850126"/>
                </a:moveTo>
                <a:lnTo>
                  <a:pt x="9140825" y="6850126"/>
                </a:lnTo>
                <a:lnTo>
                  <a:pt x="9140825" y="0"/>
                </a:lnTo>
                <a:lnTo>
                  <a:pt x="0" y="0"/>
                </a:lnTo>
                <a:lnTo>
                  <a:pt x="0" y="6850126"/>
                </a:lnTo>
                <a:close/>
              </a:path>
            </a:pathLst>
          </a:custGeom>
          <a:ln w="19050">
            <a:solidFill>
              <a:srgbClr val="97A3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6399276" y="2133600"/>
            <a:ext cx="2284349" cy="1524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33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25" dirty="0"/>
              <a:t> </a:t>
            </a:r>
            <a:r>
              <a:rPr dirty="0"/>
              <a:t>6: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Information </a:t>
            </a:r>
            <a:r>
              <a:rPr spc="-10" dirty="0"/>
              <a:t>Flow </a:t>
            </a:r>
            <a:r>
              <a:rPr spc="-5" dirty="0"/>
              <a:t>and Use of</a:t>
            </a:r>
            <a:r>
              <a:rPr spc="-130" dirty="0"/>
              <a:t> </a:t>
            </a:r>
            <a:r>
              <a:rPr spc="-5" dirty="0"/>
              <a:t>Assistants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11125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6-</a:t>
            </a: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25" dirty="0"/>
              <a:t> </a:t>
            </a:r>
            <a:r>
              <a:rPr dirty="0"/>
              <a:t>6: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Information </a:t>
            </a:r>
            <a:r>
              <a:rPr spc="-10" dirty="0"/>
              <a:t>Flow </a:t>
            </a:r>
            <a:r>
              <a:rPr spc="-5" dirty="0"/>
              <a:t>and Use of</a:t>
            </a:r>
            <a:r>
              <a:rPr spc="-130" dirty="0"/>
              <a:t> </a:t>
            </a:r>
            <a:r>
              <a:rPr spc="-5" dirty="0"/>
              <a:t>Assistants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11125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6-</a:t>
            </a: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7462" y="17525"/>
            <a:ext cx="9126855" cy="6840855"/>
          </a:xfrm>
          <a:custGeom>
            <a:avLst/>
            <a:gdLst/>
            <a:ahLst/>
            <a:cxnLst/>
            <a:rect l="l" t="t" r="r" b="b"/>
            <a:pathLst>
              <a:path w="9126855" h="6840855">
                <a:moveTo>
                  <a:pt x="9126537" y="0"/>
                </a:moveTo>
                <a:lnTo>
                  <a:pt x="0" y="0"/>
                </a:lnTo>
                <a:lnTo>
                  <a:pt x="0" y="6840474"/>
                </a:lnTo>
              </a:path>
            </a:pathLst>
          </a:custGeom>
          <a:ln w="19050">
            <a:solidFill>
              <a:srgbClr val="4D4D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8157" y="289382"/>
            <a:ext cx="8247684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33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9740" y="1092453"/>
            <a:ext cx="8224519" cy="1635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85978" y="6142557"/>
            <a:ext cx="3343275" cy="5448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25" dirty="0"/>
              <a:t> </a:t>
            </a:r>
            <a:r>
              <a:rPr dirty="0"/>
              <a:t>6: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Information </a:t>
            </a:r>
            <a:r>
              <a:rPr spc="-10" dirty="0"/>
              <a:t>Flow </a:t>
            </a:r>
            <a:r>
              <a:rPr spc="-5" dirty="0"/>
              <a:t>and Use of</a:t>
            </a:r>
            <a:r>
              <a:rPr spc="-130" dirty="0"/>
              <a:t> </a:t>
            </a:r>
            <a:r>
              <a:rPr spc="-5" dirty="0"/>
              <a:t>Assistants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807579" y="6294957"/>
            <a:ext cx="963929" cy="224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11125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6-</a:t>
            </a: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3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3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0167" y="2186775"/>
            <a:ext cx="4808855" cy="127762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335"/>
              </a:spcBef>
            </a:pPr>
            <a:r>
              <a:rPr sz="2500" i="1" spc="-150" dirty="0">
                <a:solidFill>
                  <a:srgbClr val="FFFFFF"/>
                </a:solidFill>
                <a:latin typeface="Arial"/>
                <a:cs typeface="Arial"/>
              </a:rPr>
              <a:t>Unit</a:t>
            </a:r>
            <a:r>
              <a:rPr sz="2500" i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i="1" spc="-6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500">
              <a:latin typeface="Arial"/>
              <a:cs typeface="Arial"/>
            </a:endParaRPr>
          </a:p>
          <a:p>
            <a:pPr marL="12700" marR="5080">
              <a:lnSpc>
                <a:spcPts val="3020"/>
              </a:lnSpc>
              <a:spcBef>
                <a:spcPts val="620"/>
              </a:spcBef>
            </a:pPr>
            <a:r>
              <a:rPr sz="2800" i="1" spc="-5" dirty="0">
                <a:solidFill>
                  <a:srgbClr val="FFFFFF"/>
                </a:solidFill>
                <a:latin typeface="Arial"/>
                <a:cs typeface="Arial"/>
              </a:rPr>
              <a:t>Information Flow and Use of  Assistants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5999162"/>
            <a:ext cx="9144000" cy="8588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125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6-</a:t>
            </a:r>
            <a:fld id="{81D60167-4931-47E6-BA6A-407CBD079E47}" type="slidenum">
              <a:rPr dirty="0"/>
              <a:t>0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157" y="289382"/>
            <a:ext cx="645223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45" dirty="0"/>
              <a:t>Agency Information </a:t>
            </a:r>
            <a:r>
              <a:rPr spc="-40" dirty="0"/>
              <a:t>AREP</a:t>
            </a:r>
            <a:r>
              <a:rPr spc="185" dirty="0"/>
              <a:t> </a:t>
            </a:r>
            <a:r>
              <a:rPr spc="-135" dirty="0"/>
              <a:t>Provides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1092453"/>
            <a:ext cx="8113395" cy="2147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0520" marR="713105" indent="-337820">
              <a:lnSpc>
                <a:spcPct val="100000"/>
              </a:lnSpc>
              <a:spcBef>
                <a:spcPts val="100"/>
              </a:spcBef>
              <a:buFont typeface="Arial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Required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to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safely, effectively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and efficiently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use  agency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resources</a:t>
            </a:r>
            <a:endParaRPr sz="240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5"/>
              </a:spcBef>
              <a:buFont typeface="Arial"/>
              <a:buChar char="■"/>
              <a:tabLst>
                <a:tab pos="350520" algn="l"/>
                <a:tab pos="351155" algn="l"/>
              </a:tabLst>
            </a:pP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Liaison Officer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coordinates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the information</a:t>
            </a:r>
            <a:r>
              <a:rPr sz="2400" b="1" spc="-1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flow</a:t>
            </a:r>
            <a:endParaRPr sz="2400">
              <a:latin typeface="Arial"/>
              <a:cs typeface="Arial"/>
            </a:endParaRPr>
          </a:p>
          <a:p>
            <a:pPr marL="350520" marR="5080" indent="-337820">
              <a:lnSpc>
                <a:spcPct val="100000"/>
              </a:lnSpc>
              <a:spcBef>
                <a:spcPts val="1150"/>
              </a:spcBef>
              <a:buFont typeface="Arial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AREP may </a:t>
            </a:r>
            <a:r>
              <a:rPr sz="2400" b="1" spc="5" dirty="0">
                <a:solidFill>
                  <a:srgbClr val="003366"/>
                </a:solidFill>
                <a:latin typeface="Arial"/>
                <a:cs typeface="Arial"/>
              </a:rPr>
              <a:t>work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closely </a:t>
            </a:r>
            <a:r>
              <a:rPr sz="2400" b="1" spc="5" dirty="0">
                <a:solidFill>
                  <a:srgbClr val="003366"/>
                </a:solidFill>
                <a:latin typeface="Arial"/>
                <a:cs typeface="Arial"/>
              </a:rPr>
              <a:t>with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either the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IMT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or</a:t>
            </a:r>
            <a:r>
              <a:rPr sz="2400" b="1" spc="-9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Liaison  Officer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depending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on </a:t>
            </a:r>
            <a:r>
              <a:rPr sz="2400" b="1" spc="-10" dirty="0">
                <a:solidFill>
                  <a:srgbClr val="003366"/>
                </a:solidFill>
                <a:latin typeface="Arial"/>
                <a:cs typeface="Arial"/>
              </a:rPr>
              <a:t>style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of</a:t>
            </a:r>
            <a:r>
              <a:rPr sz="2400" b="1" spc="-4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IMT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5992811"/>
            <a:ext cx="9144000" cy="8588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462" y="17525"/>
            <a:ext cx="9126855" cy="6840855"/>
          </a:xfrm>
          <a:custGeom>
            <a:avLst/>
            <a:gdLst/>
            <a:ahLst/>
            <a:cxnLst/>
            <a:rect l="l" t="t" r="r" b="b"/>
            <a:pathLst>
              <a:path w="9126855" h="6840855">
                <a:moveTo>
                  <a:pt x="9126537" y="0"/>
                </a:moveTo>
                <a:lnTo>
                  <a:pt x="0" y="0"/>
                </a:lnTo>
                <a:lnTo>
                  <a:pt x="0" y="6840474"/>
                </a:lnTo>
              </a:path>
            </a:pathLst>
          </a:custGeom>
          <a:ln w="19050">
            <a:solidFill>
              <a:srgbClr val="4D4D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A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6850126"/>
                </a:moveTo>
                <a:lnTo>
                  <a:pt x="9140825" y="6850126"/>
                </a:lnTo>
                <a:lnTo>
                  <a:pt x="9140825" y="0"/>
                </a:lnTo>
                <a:lnTo>
                  <a:pt x="0" y="0"/>
                </a:lnTo>
                <a:lnTo>
                  <a:pt x="0" y="6850126"/>
                </a:lnTo>
                <a:close/>
              </a:path>
            </a:pathLst>
          </a:custGeom>
          <a:ln w="19050">
            <a:solidFill>
              <a:srgbClr val="97A3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25" dirty="0"/>
              <a:t> </a:t>
            </a:r>
            <a:r>
              <a:rPr dirty="0"/>
              <a:t>6: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Information </a:t>
            </a:r>
            <a:r>
              <a:rPr spc="-10" dirty="0"/>
              <a:t>Flow </a:t>
            </a:r>
            <a:r>
              <a:rPr spc="-5" dirty="0"/>
              <a:t>and Use of</a:t>
            </a:r>
            <a:r>
              <a:rPr spc="-130" dirty="0"/>
              <a:t> </a:t>
            </a:r>
            <a:r>
              <a:rPr spc="-5" dirty="0"/>
              <a:t>Assistants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6-</a:t>
            </a:r>
            <a:fld id="{81D60167-4931-47E6-BA6A-407CBD079E47}" type="slidenum">
              <a:rPr dirty="0"/>
              <a:t>9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157" y="292430"/>
            <a:ext cx="76815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25" dirty="0"/>
              <a:t>Information </a:t>
            </a:r>
            <a:r>
              <a:rPr sz="2800" spc="-100" dirty="0"/>
              <a:t>the </a:t>
            </a:r>
            <a:r>
              <a:rPr sz="2800" spc="-35" dirty="0"/>
              <a:t>LOFR </a:t>
            </a:r>
            <a:r>
              <a:rPr sz="2800" spc="-114" dirty="0"/>
              <a:t>Must </a:t>
            </a:r>
            <a:r>
              <a:rPr sz="2800" spc="-110" dirty="0"/>
              <a:t>Provide </a:t>
            </a:r>
            <a:r>
              <a:rPr sz="2800" spc="-150" dirty="0"/>
              <a:t>to </a:t>
            </a:r>
            <a:r>
              <a:rPr sz="2800" spc="-100" dirty="0"/>
              <a:t>the</a:t>
            </a:r>
            <a:r>
              <a:rPr sz="2800" spc="459" dirty="0"/>
              <a:t> </a:t>
            </a:r>
            <a:r>
              <a:rPr sz="2800" spc="-40" dirty="0"/>
              <a:t>AREP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459740" y="946219"/>
            <a:ext cx="5996940" cy="2074545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350520" indent="-337820">
              <a:lnSpc>
                <a:spcPct val="100000"/>
              </a:lnSpc>
              <a:spcBef>
                <a:spcPts val="1250"/>
              </a:spcBef>
              <a:buFont typeface="Arial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Special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instructions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from the</a:t>
            </a:r>
            <a:r>
              <a:rPr sz="2400" b="1" spc="-5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IC</a:t>
            </a:r>
            <a:endParaRPr sz="240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5"/>
              </a:spcBef>
              <a:buFont typeface="Arial"/>
              <a:buChar char="■"/>
              <a:tabLst>
                <a:tab pos="350520" algn="l"/>
                <a:tab pos="351155" algn="l"/>
              </a:tabLst>
            </a:pP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Information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obtained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at initial</a:t>
            </a:r>
            <a:r>
              <a:rPr sz="2400" b="1" spc="-1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briefings</a:t>
            </a:r>
            <a:endParaRPr sz="240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0"/>
              </a:spcBef>
              <a:buFont typeface="Arial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Copy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of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the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Incident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Action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Plan</a:t>
            </a:r>
            <a:r>
              <a:rPr sz="2400" b="1" spc="-7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(IAP)</a:t>
            </a:r>
            <a:endParaRPr sz="240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5"/>
              </a:spcBef>
              <a:buFont typeface="Arial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Assignment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of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agency</a:t>
            </a:r>
            <a:r>
              <a:rPr sz="2400" b="1" spc="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resources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5992811"/>
            <a:ext cx="9144000" cy="8588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25" dirty="0"/>
              <a:t> </a:t>
            </a:r>
            <a:r>
              <a:rPr dirty="0"/>
              <a:t>6: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Information </a:t>
            </a:r>
            <a:r>
              <a:rPr spc="-10" dirty="0"/>
              <a:t>Flow </a:t>
            </a:r>
            <a:r>
              <a:rPr spc="-5" dirty="0"/>
              <a:t>and Use of</a:t>
            </a:r>
            <a:r>
              <a:rPr spc="-130" dirty="0"/>
              <a:t> </a:t>
            </a:r>
            <a:r>
              <a:rPr spc="-5" dirty="0"/>
              <a:t>Assistants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6-</a:t>
            </a:r>
            <a:fld id="{81D60167-4931-47E6-BA6A-407CBD079E47}" type="slidenum">
              <a:rPr dirty="0"/>
              <a:t>10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157" y="289382"/>
            <a:ext cx="7541259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45" dirty="0"/>
              <a:t>Information </a:t>
            </a:r>
            <a:r>
              <a:rPr spc="-114" dirty="0"/>
              <a:t>the </a:t>
            </a:r>
            <a:r>
              <a:rPr spc="-40" dirty="0"/>
              <a:t>LOFR </a:t>
            </a:r>
            <a:r>
              <a:rPr spc="-135" dirty="0"/>
              <a:t>Provides </a:t>
            </a:r>
            <a:r>
              <a:rPr spc="-114" dirty="0"/>
              <a:t>the</a:t>
            </a:r>
            <a:r>
              <a:rPr spc="355" dirty="0"/>
              <a:t> </a:t>
            </a:r>
            <a:r>
              <a:rPr spc="-40" dirty="0"/>
              <a:t>AREP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946219"/>
            <a:ext cx="5393055" cy="1562100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350520" indent="-337820">
              <a:lnSpc>
                <a:spcPct val="100000"/>
              </a:lnSpc>
              <a:spcBef>
                <a:spcPts val="1250"/>
              </a:spcBef>
              <a:buFont typeface="Arial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Your contact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information</a:t>
            </a:r>
            <a:endParaRPr sz="240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5"/>
              </a:spcBef>
              <a:buFont typeface="Arial"/>
              <a:buChar char="■"/>
              <a:tabLst>
                <a:tab pos="350520" algn="l"/>
                <a:tab pos="351155" algn="l"/>
              </a:tabLst>
            </a:pP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IMT roster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and contact</a:t>
            </a:r>
            <a:r>
              <a:rPr sz="2400" b="1" spc="-7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information</a:t>
            </a:r>
            <a:endParaRPr sz="240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0"/>
              </a:spcBef>
              <a:buFont typeface="Arial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Future needs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of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agency resources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5992811"/>
            <a:ext cx="9144000" cy="8588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25" dirty="0"/>
              <a:t> </a:t>
            </a:r>
            <a:r>
              <a:rPr dirty="0"/>
              <a:t>6: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Information </a:t>
            </a:r>
            <a:r>
              <a:rPr spc="-10" dirty="0"/>
              <a:t>Flow </a:t>
            </a:r>
            <a:r>
              <a:rPr spc="-5" dirty="0"/>
              <a:t>and Use of</a:t>
            </a:r>
            <a:r>
              <a:rPr spc="-130" dirty="0"/>
              <a:t> </a:t>
            </a:r>
            <a:r>
              <a:rPr spc="-5" dirty="0"/>
              <a:t>Assistants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6-</a:t>
            </a:r>
            <a:fld id="{81D60167-4931-47E6-BA6A-407CBD079E47}" type="slidenum">
              <a:rPr dirty="0"/>
              <a:t>11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157" y="289382"/>
            <a:ext cx="7109459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20" dirty="0"/>
              <a:t>Sensitive </a:t>
            </a:r>
            <a:r>
              <a:rPr spc="-114" dirty="0"/>
              <a:t>Law </a:t>
            </a:r>
            <a:r>
              <a:rPr spc="-125" dirty="0"/>
              <a:t>Enforcement</a:t>
            </a:r>
            <a:r>
              <a:rPr spc="90" dirty="0"/>
              <a:t> </a:t>
            </a:r>
            <a:r>
              <a:rPr spc="-140" dirty="0"/>
              <a:t>Information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946219"/>
            <a:ext cx="7587615" cy="1562100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434340" indent="-421640">
              <a:lnSpc>
                <a:spcPct val="100000"/>
              </a:lnSpc>
              <a:spcBef>
                <a:spcPts val="1250"/>
              </a:spcBef>
              <a:buFont typeface="Arial"/>
              <a:buChar char="■"/>
              <a:tabLst>
                <a:tab pos="434340" algn="l"/>
                <a:tab pos="43497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Screen</a:t>
            </a:r>
            <a:r>
              <a:rPr sz="2400" b="1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information</a:t>
            </a:r>
            <a:endParaRPr sz="2400">
              <a:latin typeface="Arial"/>
              <a:cs typeface="Arial"/>
            </a:endParaRPr>
          </a:p>
          <a:p>
            <a:pPr marL="434340" indent="-421640">
              <a:lnSpc>
                <a:spcPct val="100000"/>
              </a:lnSpc>
              <a:spcBef>
                <a:spcPts val="1155"/>
              </a:spcBef>
              <a:buFont typeface="Arial"/>
              <a:buChar char="■"/>
              <a:tabLst>
                <a:tab pos="434340" algn="l"/>
                <a:tab pos="43497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Identify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Law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Enforcement (LE) contact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for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AREPs</a:t>
            </a:r>
            <a:endParaRPr sz="2400">
              <a:latin typeface="Arial"/>
              <a:cs typeface="Arial"/>
            </a:endParaRPr>
          </a:p>
          <a:p>
            <a:pPr marL="434340" indent="-421640">
              <a:lnSpc>
                <a:spcPct val="100000"/>
              </a:lnSpc>
              <a:spcBef>
                <a:spcPts val="1150"/>
              </a:spcBef>
              <a:buFont typeface="Arial"/>
              <a:buChar char="■"/>
              <a:tabLst>
                <a:tab pos="434340" algn="l"/>
                <a:tab pos="43497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May be a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Joint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Operation Center</a:t>
            </a:r>
            <a:r>
              <a:rPr sz="2400" b="1"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(JOC)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5992811"/>
            <a:ext cx="9144000" cy="8588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25" dirty="0"/>
              <a:t> </a:t>
            </a:r>
            <a:r>
              <a:rPr dirty="0"/>
              <a:t>6: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Information </a:t>
            </a:r>
            <a:r>
              <a:rPr spc="-10" dirty="0"/>
              <a:t>Flow </a:t>
            </a:r>
            <a:r>
              <a:rPr spc="-5" dirty="0"/>
              <a:t>and Use of</a:t>
            </a:r>
            <a:r>
              <a:rPr spc="-130" dirty="0"/>
              <a:t> </a:t>
            </a:r>
            <a:r>
              <a:rPr spc="-5" dirty="0"/>
              <a:t>Assistants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6-</a:t>
            </a:r>
            <a:fld id="{81D60167-4931-47E6-BA6A-407CBD079E47}" type="slidenum">
              <a:rPr dirty="0"/>
              <a:t>12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A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6850126"/>
                </a:moveTo>
                <a:lnTo>
                  <a:pt x="9140825" y="6850126"/>
                </a:lnTo>
                <a:lnTo>
                  <a:pt x="9140825" y="0"/>
                </a:lnTo>
                <a:lnTo>
                  <a:pt x="0" y="0"/>
                </a:lnTo>
                <a:lnTo>
                  <a:pt x="0" y="6850126"/>
                </a:lnTo>
                <a:close/>
              </a:path>
            </a:pathLst>
          </a:custGeom>
          <a:ln w="19050">
            <a:solidFill>
              <a:srgbClr val="97A3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48157" y="289382"/>
            <a:ext cx="192468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110" dirty="0">
                <a:solidFill>
                  <a:srgbClr val="003366"/>
                </a:solidFill>
                <a:latin typeface="Arial"/>
                <a:cs typeface="Arial"/>
              </a:rPr>
              <a:t>Exercise</a:t>
            </a:r>
            <a:r>
              <a:rPr sz="3200" b="1" spc="-1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3366"/>
                </a:solidFill>
                <a:latin typeface="Arial"/>
                <a:cs typeface="Arial"/>
              </a:rPr>
              <a:t>3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9740" y="1092453"/>
            <a:ext cx="800480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Information Flow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From the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Liaison Officer to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the</a:t>
            </a:r>
            <a:r>
              <a:rPr sz="2400" b="1" spc="-16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AREP.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5992811"/>
            <a:ext cx="9144000" cy="8588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25" dirty="0"/>
              <a:t> </a:t>
            </a:r>
            <a:r>
              <a:rPr dirty="0"/>
              <a:t>6: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Information </a:t>
            </a:r>
            <a:r>
              <a:rPr spc="-10" dirty="0"/>
              <a:t>Flow </a:t>
            </a:r>
            <a:r>
              <a:rPr spc="-5" dirty="0"/>
              <a:t>and Use of</a:t>
            </a:r>
            <a:r>
              <a:rPr spc="-130" dirty="0"/>
              <a:t> </a:t>
            </a:r>
            <a:r>
              <a:rPr spc="-5" dirty="0"/>
              <a:t>Assistants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6-</a:t>
            </a:r>
            <a:fld id="{81D60167-4931-47E6-BA6A-407CBD079E47}" type="slidenum">
              <a:rPr dirty="0"/>
              <a:t>13</a:t>
            </a:fld>
            <a:endParaRPr dirty="0"/>
          </a:p>
        </p:txBody>
      </p:sp>
      <p:pic>
        <p:nvPicPr>
          <p:cNvPr id="11" name="Picture 10" descr="A person sitting at a table&#10;&#10;Description automatically generated">
            <a:extLst>
              <a:ext uri="{FF2B5EF4-FFF2-40B4-BE49-F238E27FC236}">
                <a16:creationId xmlns:a16="http://schemas.microsoft.com/office/drawing/2014/main" xmlns="" id="{3953E91B-D3B3-4001-81A8-618C106814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828801"/>
            <a:ext cx="6139732" cy="403329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3200400"/>
            <a:ext cx="213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Agency Representative</a:t>
            </a:r>
            <a:endParaRPr lang="en-US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692768" y="4319607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Liaison Officer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157" y="289382"/>
            <a:ext cx="647446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45" dirty="0"/>
              <a:t>Information </a:t>
            </a:r>
            <a:r>
              <a:rPr spc="-125" dirty="0"/>
              <a:t>Sharing </a:t>
            </a:r>
            <a:r>
              <a:rPr spc="-175" dirty="0"/>
              <a:t>Among </a:t>
            </a:r>
            <a:r>
              <a:rPr spc="-114" dirty="0"/>
              <a:t>the</a:t>
            </a:r>
            <a:r>
              <a:rPr spc="325" dirty="0"/>
              <a:t> </a:t>
            </a:r>
            <a:r>
              <a:rPr spc="5" dirty="0"/>
              <a:t>IMT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946219"/>
            <a:ext cx="7402830" cy="3098800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0"/>
              </a:spcBef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Personnel capability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and restrictions of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the</a:t>
            </a:r>
            <a:r>
              <a:rPr sz="2400" b="1" spc="-4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agency</a:t>
            </a:r>
            <a:endParaRPr sz="2400">
              <a:latin typeface="Arial"/>
              <a:cs typeface="Arial"/>
            </a:endParaRPr>
          </a:p>
          <a:p>
            <a:pPr marL="811530" indent="-346075">
              <a:lnSpc>
                <a:spcPct val="100000"/>
              </a:lnSpc>
              <a:spcBef>
                <a:spcPts val="1155"/>
              </a:spcBef>
              <a:buFont typeface="Arial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Equipment </a:t>
            </a:r>
            <a:r>
              <a:rPr sz="2400" b="1" spc="-10" dirty="0">
                <a:solidFill>
                  <a:srgbClr val="003366"/>
                </a:solidFill>
                <a:latin typeface="Arial"/>
                <a:cs typeface="Arial"/>
              </a:rPr>
              <a:t>type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and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kind –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Limitations</a:t>
            </a:r>
            <a:endParaRPr sz="2400">
              <a:latin typeface="Arial"/>
              <a:cs typeface="Arial"/>
            </a:endParaRPr>
          </a:p>
          <a:p>
            <a:pPr marL="811530" indent="-346075">
              <a:lnSpc>
                <a:spcPct val="100000"/>
              </a:lnSpc>
              <a:spcBef>
                <a:spcPts val="1150"/>
              </a:spcBef>
              <a:buFont typeface="Arial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Crew replacement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– “Timed</a:t>
            </a:r>
            <a:r>
              <a:rPr sz="2400" b="1" spc="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out”</a:t>
            </a:r>
            <a:endParaRPr sz="2400">
              <a:latin typeface="Arial"/>
              <a:cs typeface="Arial"/>
            </a:endParaRPr>
          </a:p>
          <a:p>
            <a:pPr marL="811530" indent="-346075">
              <a:lnSpc>
                <a:spcPct val="100000"/>
              </a:lnSpc>
              <a:spcBef>
                <a:spcPts val="1155"/>
              </a:spcBef>
              <a:buFont typeface="Arial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Agency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restrictions –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Local government</a:t>
            </a:r>
            <a:endParaRPr sz="2400">
              <a:latin typeface="Arial"/>
              <a:cs typeface="Arial"/>
            </a:endParaRPr>
          </a:p>
          <a:p>
            <a:pPr marL="811530" indent="-346075">
              <a:lnSpc>
                <a:spcPct val="100000"/>
              </a:lnSpc>
              <a:spcBef>
                <a:spcPts val="1155"/>
              </a:spcBef>
              <a:buFont typeface="Arial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Psychological impact on</a:t>
            </a:r>
            <a:r>
              <a:rPr sz="2400" b="1" spc="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personnel</a:t>
            </a:r>
            <a:endParaRPr sz="2400">
              <a:latin typeface="Arial"/>
              <a:cs typeface="Arial"/>
            </a:endParaRPr>
          </a:p>
          <a:p>
            <a:pPr marL="811530" indent="-346075">
              <a:lnSpc>
                <a:spcPct val="100000"/>
              </a:lnSpc>
              <a:spcBef>
                <a:spcPts val="1150"/>
              </a:spcBef>
              <a:buFont typeface="Arial"/>
              <a:buChar char="■"/>
              <a:tabLst>
                <a:tab pos="810895" algn="l"/>
                <a:tab pos="811530" algn="l"/>
              </a:tabLst>
            </a:pP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Other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5992811"/>
            <a:ext cx="9144000" cy="8588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25" dirty="0"/>
              <a:t> </a:t>
            </a:r>
            <a:r>
              <a:rPr dirty="0"/>
              <a:t>6: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Information </a:t>
            </a:r>
            <a:r>
              <a:rPr spc="-10" dirty="0"/>
              <a:t>Flow </a:t>
            </a:r>
            <a:r>
              <a:rPr spc="-5" dirty="0"/>
              <a:t>and Use of</a:t>
            </a:r>
            <a:r>
              <a:rPr spc="-130" dirty="0"/>
              <a:t> </a:t>
            </a:r>
            <a:r>
              <a:rPr spc="-5" dirty="0"/>
              <a:t>Assistants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6-</a:t>
            </a:r>
            <a:fld id="{81D60167-4931-47E6-BA6A-407CBD079E47}" type="slidenum">
              <a:rPr dirty="0"/>
              <a:t>14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157" y="289382"/>
            <a:ext cx="502983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30" dirty="0"/>
              <a:t>Incident </a:t>
            </a:r>
            <a:r>
              <a:rPr spc="-135" dirty="0"/>
              <a:t>Situation</a:t>
            </a:r>
            <a:r>
              <a:rPr dirty="0"/>
              <a:t> </a:t>
            </a:r>
            <a:r>
              <a:rPr spc="-135" dirty="0"/>
              <a:t>Reporting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946219"/>
            <a:ext cx="6306820" cy="1562100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350520" indent="-337820">
              <a:lnSpc>
                <a:spcPct val="100000"/>
              </a:lnSpc>
              <a:spcBef>
                <a:spcPts val="1250"/>
              </a:spcBef>
              <a:buFont typeface="Arial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Agency Specific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Situation</a:t>
            </a:r>
            <a:r>
              <a:rPr sz="2400" b="1" spc="-4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Report</a:t>
            </a:r>
            <a:endParaRPr sz="240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5"/>
              </a:spcBef>
              <a:buFont typeface="Arial"/>
              <a:buChar char="■"/>
              <a:tabLst>
                <a:tab pos="350520" algn="l"/>
                <a:tab pos="351155" algn="l"/>
              </a:tabLst>
            </a:pP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ICS Form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209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–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Incident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Status</a:t>
            </a:r>
            <a:r>
              <a:rPr sz="2400" b="1" spc="-4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Summary</a:t>
            </a:r>
            <a:endParaRPr sz="240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0"/>
              </a:spcBef>
              <a:buFont typeface="Arial"/>
              <a:buChar char="■"/>
              <a:tabLst>
                <a:tab pos="350520" algn="l"/>
                <a:tab pos="351155" algn="l"/>
              </a:tabLst>
            </a:pP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Other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5992811"/>
            <a:ext cx="9144000" cy="8588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25" dirty="0"/>
              <a:t> </a:t>
            </a:r>
            <a:r>
              <a:rPr dirty="0"/>
              <a:t>6: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Information </a:t>
            </a:r>
            <a:r>
              <a:rPr spc="-10" dirty="0"/>
              <a:t>Flow </a:t>
            </a:r>
            <a:r>
              <a:rPr spc="-5" dirty="0"/>
              <a:t>and Use of</a:t>
            </a:r>
            <a:r>
              <a:rPr spc="-130" dirty="0"/>
              <a:t> </a:t>
            </a:r>
            <a:r>
              <a:rPr spc="-5" dirty="0"/>
              <a:t>Assistants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6-</a:t>
            </a:r>
            <a:fld id="{81D60167-4931-47E6-BA6A-407CBD079E47}" type="slidenum">
              <a:rPr dirty="0"/>
              <a:t>15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157" y="289382"/>
            <a:ext cx="595757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5" dirty="0"/>
              <a:t>Internal </a:t>
            </a:r>
            <a:r>
              <a:rPr spc="-114" dirty="0"/>
              <a:t>and </a:t>
            </a:r>
            <a:r>
              <a:rPr spc="-105" dirty="0"/>
              <a:t>External</a:t>
            </a:r>
            <a:r>
              <a:rPr spc="55" dirty="0"/>
              <a:t> </a:t>
            </a:r>
            <a:r>
              <a:rPr spc="-135" dirty="0"/>
              <a:t>Documents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946219"/>
            <a:ext cx="4197985" cy="2586355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0"/>
              </a:spcBef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Used</a:t>
            </a:r>
            <a:r>
              <a:rPr sz="2400" b="1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for:</a:t>
            </a:r>
            <a:endParaRPr sz="2400">
              <a:latin typeface="Arial"/>
              <a:cs typeface="Arial"/>
            </a:endParaRPr>
          </a:p>
          <a:p>
            <a:pPr marL="811530" indent="-346075">
              <a:lnSpc>
                <a:spcPct val="100000"/>
              </a:lnSpc>
              <a:spcBef>
                <a:spcPts val="1155"/>
              </a:spcBef>
              <a:buFont typeface="Arial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Headquarters</a:t>
            </a:r>
            <a:r>
              <a:rPr sz="2400" b="1" spc="-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Briefings</a:t>
            </a:r>
            <a:endParaRPr sz="2400">
              <a:latin typeface="Arial"/>
              <a:cs typeface="Arial"/>
            </a:endParaRPr>
          </a:p>
          <a:p>
            <a:pPr marL="811530" indent="-346075">
              <a:lnSpc>
                <a:spcPct val="100000"/>
              </a:lnSpc>
              <a:spcBef>
                <a:spcPts val="1150"/>
              </a:spcBef>
              <a:buFont typeface="Arial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Agency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Briefings</a:t>
            </a:r>
            <a:endParaRPr sz="2400">
              <a:latin typeface="Arial"/>
              <a:cs typeface="Arial"/>
            </a:endParaRPr>
          </a:p>
          <a:p>
            <a:pPr marL="811530" indent="-346075">
              <a:lnSpc>
                <a:spcPct val="100000"/>
              </a:lnSpc>
              <a:spcBef>
                <a:spcPts val="1155"/>
              </a:spcBef>
              <a:buFont typeface="Arial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Media</a:t>
            </a:r>
            <a:endParaRPr sz="2400">
              <a:latin typeface="Arial"/>
              <a:cs typeface="Arial"/>
            </a:endParaRPr>
          </a:p>
          <a:p>
            <a:pPr marL="811530" indent="-346075">
              <a:lnSpc>
                <a:spcPct val="100000"/>
              </a:lnSpc>
              <a:spcBef>
                <a:spcPts val="1155"/>
              </a:spcBef>
              <a:buFont typeface="Arial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Public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5992811"/>
            <a:ext cx="9144000" cy="8588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25" dirty="0"/>
              <a:t> </a:t>
            </a:r>
            <a:r>
              <a:rPr dirty="0"/>
              <a:t>6: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Information </a:t>
            </a:r>
            <a:r>
              <a:rPr spc="-10" dirty="0"/>
              <a:t>Flow </a:t>
            </a:r>
            <a:r>
              <a:rPr spc="-5" dirty="0"/>
              <a:t>and Use of</a:t>
            </a:r>
            <a:r>
              <a:rPr spc="-130" dirty="0"/>
              <a:t> </a:t>
            </a:r>
            <a:r>
              <a:rPr spc="-5" dirty="0"/>
              <a:t>Assistants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6-</a:t>
            </a:r>
            <a:fld id="{81D60167-4931-47E6-BA6A-407CBD079E47}" type="slidenum">
              <a:rPr dirty="0"/>
              <a:t>16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157" y="289382"/>
            <a:ext cx="439420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5" dirty="0"/>
              <a:t>Assistant </a:t>
            </a:r>
            <a:r>
              <a:rPr spc="-150" dirty="0"/>
              <a:t>Liaison</a:t>
            </a:r>
            <a:r>
              <a:rPr spc="40" dirty="0"/>
              <a:t> </a:t>
            </a:r>
            <a:r>
              <a:rPr spc="-125" dirty="0"/>
              <a:t>Officer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946219"/>
            <a:ext cx="7221855" cy="3098800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0"/>
              </a:spcBef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Assign </a:t>
            </a:r>
            <a:r>
              <a:rPr sz="2400" b="1" spc="5" dirty="0">
                <a:solidFill>
                  <a:srgbClr val="003366"/>
                </a:solidFill>
                <a:latin typeface="Arial"/>
                <a:cs typeface="Arial"/>
              </a:rPr>
              <a:t>work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duties </a:t>
            </a:r>
            <a:r>
              <a:rPr sz="2400" b="1" spc="-10" dirty="0">
                <a:solidFill>
                  <a:srgbClr val="003366"/>
                </a:solidFill>
                <a:latin typeface="Arial"/>
                <a:cs typeface="Arial"/>
              </a:rPr>
              <a:t>as</a:t>
            </a:r>
            <a:r>
              <a:rPr sz="2400" b="1" spc="-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needed:</a:t>
            </a:r>
            <a:endParaRPr sz="2400">
              <a:latin typeface="Arial"/>
              <a:cs typeface="Arial"/>
            </a:endParaRPr>
          </a:p>
          <a:p>
            <a:pPr marL="811530" indent="-346075">
              <a:lnSpc>
                <a:spcPct val="100000"/>
              </a:lnSpc>
              <a:spcBef>
                <a:spcPts val="1155"/>
              </a:spcBef>
              <a:buFont typeface="Arial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Consider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the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use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of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other involved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agencies</a:t>
            </a:r>
            <a:endParaRPr sz="2400">
              <a:latin typeface="Arial"/>
              <a:cs typeface="Arial"/>
            </a:endParaRPr>
          </a:p>
          <a:p>
            <a:pPr marL="811530" indent="-346075">
              <a:lnSpc>
                <a:spcPct val="100000"/>
              </a:lnSpc>
              <a:spcBef>
                <a:spcPts val="1150"/>
              </a:spcBef>
              <a:buFont typeface="Arial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Span-of-Control</a:t>
            </a:r>
            <a:endParaRPr sz="2400">
              <a:latin typeface="Arial"/>
              <a:cs typeface="Arial"/>
            </a:endParaRPr>
          </a:p>
          <a:p>
            <a:pPr marL="811530" indent="-346075">
              <a:lnSpc>
                <a:spcPct val="100000"/>
              </a:lnSpc>
              <a:spcBef>
                <a:spcPts val="1155"/>
              </a:spcBef>
              <a:buFont typeface="Arial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Organize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Information</a:t>
            </a:r>
            <a:r>
              <a:rPr sz="2400" b="1" spc="-4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Flow</a:t>
            </a:r>
            <a:endParaRPr sz="2400">
              <a:latin typeface="Arial"/>
              <a:cs typeface="Arial"/>
            </a:endParaRPr>
          </a:p>
          <a:p>
            <a:pPr marL="811530" indent="-346075">
              <a:lnSpc>
                <a:spcPct val="100000"/>
              </a:lnSpc>
              <a:spcBef>
                <a:spcPts val="1155"/>
              </a:spcBef>
              <a:buFont typeface="Arial"/>
              <a:buChar char="■"/>
              <a:tabLst>
                <a:tab pos="810895" algn="l"/>
                <a:tab pos="811530" algn="l"/>
              </a:tabLst>
            </a:pP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Split</a:t>
            </a:r>
            <a:r>
              <a:rPr sz="2400" b="1" spc="-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Workload</a:t>
            </a:r>
            <a:endParaRPr sz="2400">
              <a:latin typeface="Arial"/>
              <a:cs typeface="Arial"/>
            </a:endParaRPr>
          </a:p>
          <a:p>
            <a:pPr marL="811530" indent="-346075">
              <a:lnSpc>
                <a:spcPct val="100000"/>
              </a:lnSpc>
              <a:spcBef>
                <a:spcPts val="1150"/>
              </a:spcBef>
              <a:buFont typeface="Arial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Manage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Work</a:t>
            </a:r>
            <a:r>
              <a:rPr sz="2400" b="1" spc="-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Area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5992811"/>
            <a:ext cx="9144000" cy="8588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25" dirty="0"/>
              <a:t> </a:t>
            </a:r>
            <a:r>
              <a:rPr dirty="0"/>
              <a:t>6: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Information </a:t>
            </a:r>
            <a:r>
              <a:rPr spc="-10" dirty="0"/>
              <a:t>Flow </a:t>
            </a:r>
            <a:r>
              <a:rPr spc="-5" dirty="0"/>
              <a:t>and Use of</a:t>
            </a:r>
            <a:r>
              <a:rPr spc="-130" dirty="0"/>
              <a:t> </a:t>
            </a:r>
            <a:r>
              <a:rPr spc="-5" dirty="0"/>
              <a:t>Assistants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6-</a:t>
            </a:r>
            <a:fld id="{81D60167-4931-47E6-BA6A-407CBD079E47}" type="slidenum">
              <a:rPr dirty="0"/>
              <a:t>17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157" y="289382"/>
            <a:ext cx="765111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85" dirty="0"/>
              <a:t>Sample </a:t>
            </a:r>
            <a:r>
              <a:rPr spc="-150" dirty="0"/>
              <a:t>Liaison </a:t>
            </a:r>
            <a:r>
              <a:rPr spc="-125" dirty="0"/>
              <a:t>Officer </a:t>
            </a:r>
            <a:r>
              <a:rPr spc="-114" dirty="0"/>
              <a:t>Organization</a:t>
            </a:r>
            <a:r>
              <a:rPr spc="185" dirty="0"/>
              <a:t> </a:t>
            </a:r>
            <a:r>
              <a:rPr spc="-105" dirty="0"/>
              <a:t>Chart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297428" y="1971103"/>
            <a:ext cx="2473325" cy="1236980"/>
          </a:xfrm>
          <a:prstGeom prst="rect">
            <a:avLst/>
          </a:prstGeom>
          <a:solidFill>
            <a:srgbClr val="BADFE2"/>
          </a:solidFill>
        </p:spPr>
        <p:txBody>
          <a:bodyPr vert="horz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3100">
              <a:latin typeface="Times New Roman"/>
              <a:cs typeface="Times New Roman"/>
            </a:endParaRPr>
          </a:p>
          <a:p>
            <a:pPr marL="426084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Liaison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Officer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41780" y="3207511"/>
            <a:ext cx="2992120" cy="519430"/>
          </a:xfrm>
          <a:custGeom>
            <a:avLst/>
            <a:gdLst/>
            <a:ahLst/>
            <a:cxnLst/>
            <a:rect l="l" t="t" r="r" b="b"/>
            <a:pathLst>
              <a:path w="2992120" h="519429">
                <a:moveTo>
                  <a:pt x="2992120" y="0"/>
                </a:moveTo>
                <a:lnTo>
                  <a:pt x="2992120" y="259588"/>
                </a:lnTo>
                <a:lnTo>
                  <a:pt x="0" y="259588"/>
                </a:lnTo>
                <a:lnTo>
                  <a:pt x="0" y="519176"/>
                </a:lnTo>
              </a:path>
            </a:pathLst>
          </a:custGeom>
          <a:ln w="25400">
            <a:solidFill>
              <a:srgbClr val="93B1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533900" y="3207511"/>
            <a:ext cx="0" cy="519430"/>
          </a:xfrm>
          <a:custGeom>
            <a:avLst/>
            <a:gdLst/>
            <a:ahLst/>
            <a:cxnLst/>
            <a:rect l="l" t="t" r="r" b="b"/>
            <a:pathLst>
              <a:path h="519429">
                <a:moveTo>
                  <a:pt x="0" y="0"/>
                </a:moveTo>
                <a:lnTo>
                  <a:pt x="0" y="519176"/>
                </a:lnTo>
              </a:path>
            </a:pathLst>
          </a:custGeom>
          <a:ln w="25400">
            <a:solidFill>
              <a:srgbClr val="93B1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33900" y="3207511"/>
            <a:ext cx="2992120" cy="519430"/>
          </a:xfrm>
          <a:custGeom>
            <a:avLst/>
            <a:gdLst/>
            <a:ahLst/>
            <a:cxnLst/>
            <a:rect l="l" t="t" r="r" b="b"/>
            <a:pathLst>
              <a:path w="2992120" h="519429">
                <a:moveTo>
                  <a:pt x="0" y="0"/>
                </a:moveTo>
                <a:lnTo>
                  <a:pt x="0" y="259588"/>
                </a:lnTo>
                <a:lnTo>
                  <a:pt x="2992120" y="259588"/>
                </a:lnTo>
                <a:lnTo>
                  <a:pt x="2992120" y="519176"/>
                </a:lnTo>
              </a:path>
            </a:pathLst>
          </a:custGeom>
          <a:ln w="25400">
            <a:solidFill>
              <a:srgbClr val="93B1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05371" y="3726751"/>
            <a:ext cx="2473325" cy="1236980"/>
          </a:xfrm>
          <a:custGeom>
            <a:avLst/>
            <a:gdLst/>
            <a:ahLst/>
            <a:cxnLst/>
            <a:rect l="l" t="t" r="r" b="b"/>
            <a:pathLst>
              <a:path w="2473325" h="1236979">
                <a:moveTo>
                  <a:pt x="0" y="1236408"/>
                </a:moveTo>
                <a:lnTo>
                  <a:pt x="2472816" y="1236408"/>
                </a:lnTo>
                <a:lnTo>
                  <a:pt x="2472816" y="0"/>
                </a:lnTo>
                <a:lnTo>
                  <a:pt x="0" y="0"/>
                </a:lnTo>
                <a:lnTo>
                  <a:pt x="0" y="1236408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5371" y="3726751"/>
            <a:ext cx="2473325" cy="1236980"/>
          </a:xfrm>
          <a:custGeom>
            <a:avLst/>
            <a:gdLst/>
            <a:ahLst/>
            <a:cxnLst/>
            <a:rect l="l" t="t" r="r" b="b"/>
            <a:pathLst>
              <a:path w="2473325" h="1236979">
                <a:moveTo>
                  <a:pt x="0" y="1236408"/>
                </a:moveTo>
                <a:lnTo>
                  <a:pt x="2472816" y="1236408"/>
                </a:lnTo>
                <a:lnTo>
                  <a:pt x="2472816" y="0"/>
                </a:lnTo>
                <a:lnTo>
                  <a:pt x="0" y="0"/>
                </a:lnTo>
                <a:lnTo>
                  <a:pt x="0" y="1236408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05371" y="3878326"/>
            <a:ext cx="2473325" cy="91630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242570" marR="235585" indent="476884">
              <a:lnSpc>
                <a:spcPts val="2300"/>
              </a:lnSpc>
              <a:spcBef>
                <a:spcPts val="260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Assistant  Liaison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Officer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for  Internal</a:t>
            </a:r>
            <a:r>
              <a:rPr sz="2000" spc="-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Activities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297428" y="3726751"/>
            <a:ext cx="2473325" cy="1236980"/>
          </a:xfrm>
          <a:custGeom>
            <a:avLst/>
            <a:gdLst/>
            <a:ahLst/>
            <a:cxnLst/>
            <a:rect l="l" t="t" r="r" b="b"/>
            <a:pathLst>
              <a:path w="2473325" h="1236979">
                <a:moveTo>
                  <a:pt x="0" y="1236408"/>
                </a:moveTo>
                <a:lnTo>
                  <a:pt x="2472817" y="1236408"/>
                </a:lnTo>
                <a:lnTo>
                  <a:pt x="2472817" y="0"/>
                </a:lnTo>
                <a:lnTo>
                  <a:pt x="0" y="0"/>
                </a:lnTo>
                <a:lnTo>
                  <a:pt x="0" y="1236408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297428" y="3726751"/>
            <a:ext cx="2473325" cy="1236980"/>
          </a:xfrm>
          <a:custGeom>
            <a:avLst/>
            <a:gdLst/>
            <a:ahLst/>
            <a:cxnLst/>
            <a:rect l="l" t="t" r="r" b="b"/>
            <a:pathLst>
              <a:path w="2473325" h="1236979">
                <a:moveTo>
                  <a:pt x="0" y="1236408"/>
                </a:moveTo>
                <a:lnTo>
                  <a:pt x="2472817" y="1236408"/>
                </a:lnTo>
                <a:lnTo>
                  <a:pt x="2472817" y="0"/>
                </a:lnTo>
                <a:lnTo>
                  <a:pt x="0" y="0"/>
                </a:lnTo>
                <a:lnTo>
                  <a:pt x="0" y="1236408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297428" y="3732098"/>
            <a:ext cx="2473325" cy="12077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20725">
              <a:lnSpc>
                <a:spcPts val="235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Assistant</a:t>
            </a:r>
            <a:endParaRPr sz="2000">
              <a:latin typeface="Arial"/>
              <a:cs typeface="Arial"/>
            </a:endParaRPr>
          </a:p>
          <a:p>
            <a:pPr marL="243204" marR="234950" algn="ctr">
              <a:lnSpc>
                <a:spcPct val="95700"/>
              </a:lnSpc>
              <a:spcBef>
                <a:spcPts val="55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Liaison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Officer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for  Cooperating  Agencies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289547" y="3726751"/>
            <a:ext cx="2473325" cy="1236980"/>
          </a:xfrm>
          <a:custGeom>
            <a:avLst/>
            <a:gdLst/>
            <a:ahLst/>
            <a:cxnLst/>
            <a:rect l="l" t="t" r="r" b="b"/>
            <a:pathLst>
              <a:path w="2473325" h="1236979">
                <a:moveTo>
                  <a:pt x="0" y="1236408"/>
                </a:moveTo>
                <a:lnTo>
                  <a:pt x="2472817" y="1236408"/>
                </a:lnTo>
                <a:lnTo>
                  <a:pt x="2472817" y="0"/>
                </a:lnTo>
                <a:lnTo>
                  <a:pt x="0" y="0"/>
                </a:lnTo>
                <a:lnTo>
                  <a:pt x="0" y="1236408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289547" y="3726751"/>
            <a:ext cx="2473325" cy="1236980"/>
          </a:xfrm>
          <a:custGeom>
            <a:avLst/>
            <a:gdLst/>
            <a:ahLst/>
            <a:cxnLst/>
            <a:rect l="l" t="t" r="r" b="b"/>
            <a:pathLst>
              <a:path w="2473325" h="1236979">
                <a:moveTo>
                  <a:pt x="0" y="1236408"/>
                </a:moveTo>
                <a:lnTo>
                  <a:pt x="2472817" y="1236408"/>
                </a:lnTo>
                <a:lnTo>
                  <a:pt x="2472817" y="0"/>
                </a:lnTo>
                <a:lnTo>
                  <a:pt x="0" y="0"/>
                </a:lnTo>
                <a:lnTo>
                  <a:pt x="0" y="1236408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6289547" y="3732098"/>
            <a:ext cx="2473325" cy="12077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20725">
              <a:lnSpc>
                <a:spcPts val="235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Assistant</a:t>
            </a:r>
            <a:endParaRPr sz="2000">
              <a:latin typeface="Arial"/>
              <a:cs typeface="Arial"/>
            </a:endParaRPr>
          </a:p>
          <a:p>
            <a:pPr marL="727075" marR="234315" indent="-483234">
              <a:lnSpc>
                <a:spcPct val="95700"/>
              </a:lnSpc>
              <a:spcBef>
                <a:spcPts val="55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Liaison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Officer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for  Assisting  Agencies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0" y="5992811"/>
            <a:ext cx="9144000" cy="8588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25" dirty="0"/>
              <a:t> </a:t>
            </a:r>
            <a:r>
              <a:rPr dirty="0"/>
              <a:t>6: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Information </a:t>
            </a:r>
            <a:r>
              <a:rPr spc="-10" dirty="0"/>
              <a:t>Flow </a:t>
            </a:r>
            <a:r>
              <a:rPr spc="-5" dirty="0"/>
              <a:t>and Use of</a:t>
            </a:r>
            <a:r>
              <a:rPr spc="-130" dirty="0"/>
              <a:t> </a:t>
            </a:r>
            <a:r>
              <a:rPr spc="-5" dirty="0"/>
              <a:t>Assistants</a:t>
            </a: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6-</a:t>
            </a:r>
            <a:fld id="{81D60167-4931-47E6-BA6A-407CBD079E47}" type="slidenum">
              <a:rPr dirty="0"/>
              <a:t>18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6850126"/>
                </a:moveTo>
                <a:lnTo>
                  <a:pt x="9140825" y="6850126"/>
                </a:lnTo>
                <a:lnTo>
                  <a:pt x="9140825" y="0"/>
                </a:lnTo>
                <a:lnTo>
                  <a:pt x="0" y="0"/>
                </a:lnTo>
                <a:lnTo>
                  <a:pt x="0" y="6850126"/>
                </a:lnTo>
                <a:close/>
              </a:path>
            </a:pathLst>
          </a:custGeom>
          <a:ln w="19050">
            <a:solidFill>
              <a:srgbClr val="97A3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48157" y="289382"/>
            <a:ext cx="425767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130" dirty="0">
                <a:solidFill>
                  <a:srgbClr val="003366"/>
                </a:solidFill>
                <a:latin typeface="Arial"/>
                <a:cs typeface="Arial"/>
              </a:rPr>
              <a:t>Unit </a:t>
            </a:r>
            <a:r>
              <a:rPr sz="3200" b="1" spc="-110" dirty="0">
                <a:solidFill>
                  <a:srgbClr val="003366"/>
                </a:solidFill>
                <a:latin typeface="Arial"/>
                <a:cs typeface="Arial"/>
              </a:rPr>
              <a:t>Terminal</a:t>
            </a:r>
            <a:r>
              <a:rPr sz="3200" b="1" spc="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3200" b="1" spc="-120" dirty="0">
                <a:solidFill>
                  <a:srgbClr val="003366"/>
                </a:solidFill>
                <a:latin typeface="Arial"/>
                <a:cs typeface="Arial"/>
              </a:rPr>
              <a:t>Objective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A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60882" y="2007235"/>
            <a:ext cx="784225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64465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Describe the process and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relevant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parties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involved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in incident  information </a:t>
            </a:r>
            <a:r>
              <a:rPr sz="2000" b="1" spc="5" dirty="0">
                <a:solidFill>
                  <a:srgbClr val="003366"/>
                </a:solidFill>
                <a:latin typeface="Arial"/>
                <a:cs typeface="Arial"/>
              </a:rPr>
              <a:t>flow,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including the role of Assistant Liaison</a:t>
            </a:r>
            <a:r>
              <a:rPr sz="2000" b="1" spc="-19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Officers.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505035" y="4419634"/>
            <a:ext cx="1904813" cy="14993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47793" y="4419572"/>
            <a:ext cx="3733433" cy="15232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9175" y="4427504"/>
            <a:ext cx="1828620" cy="14470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409848" y="4427504"/>
            <a:ext cx="1734151" cy="144706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505035" y="4419634"/>
            <a:ext cx="1904813" cy="14993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847793" y="4419572"/>
            <a:ext cx="3733433" cy="15232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9175" y="4427504"/>
            <a:ext cx="1828620" cy="14470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409848" y="4427504"/>
            <a:ext cx="1734151" cy="144706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505035" y="4419634"/>
            <a:ext cx="1904813" cy="14993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847793" y="4419572"/>
            <a:ext cx="3733433" cy="15232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9175" y="4427504"/>
            <a:ext cx="1828620" cy="14470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409848" y="4427504"/>
            <a:ext cx="1734151" cy="144706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9173" y="4267210"/>
            <a:ext cx="9124950" cy="190500"/>
          </a:xfrm>
          <a:custGeom>
            <a:avLst/>
            <a:gdLst/>
            <a:ahLst/>
            <a:cxnLst/>
            <a:rect l="l" t="t" r="r" b="b"/>
            <a:pathLst>
              <a:path w="9124950" h="190500">
                <a:moveTo>
                  <a:pt x="0" y="190402"/>
                </a:moveTo>
                <a:lnTo>
                  <a:pt x="9124826" y="190402"/>
                </a:lnTo>
                <a:lnTo>
                  <a:pt x="9124826" y="0"/>
                </a:lnTo>
                <a:lnTo>
                  <a:pt x="0" y="0"/>
                </a:lnTo>
                <a:lnTo>
                  <a:pt x="0" y="190402"/>
                </a:lnTo>
                <a:close/>
              </a:path>
            </a:pathLst>
          </a:custGeom>
          <a:solidFill>
            <a:srgbClr val="1C1C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9173" y="5828553"/>
            <a:ext cx="9124950" cy="190500"/>
          </a:xfrm>
          <a:custGeom>
            <a:avLst/>
            <a:gdLst/>
            <a:ahLst/>
            <a:cxnLst/>
            <a:rect l="l" t="t" r="r" b="b"/>
            <a:pathLst>
              <a:path w="9124950" h="190500">
                <a:moveTo>
                  <a:pt x="0" y="190403"/>
                </a:moveTo>
                <a:lnTo>
                  <a:pt x="9124826" y="190403"/>
                </a:lnTo>
                <a:lnTo>
                  <a:pt x="9124826" y="0"/>
                </a:lnTo>
                <a:lnTo>
                  <a:pt x="0" y="0"/>
                </a:lnTo>
                <a:lnTo>
                  <a:pt x="0" y="190403"/>
                </a:lnTo>
                <a:close/>
              </a:path>
            </a:pathLst>
          </a:custGeom>
          <a:solidFill>
            <a:srgbClr val="1C1C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9175" y="4457613"/>
            <a:ext cx="9124950" cy="76200"/>
          </a:xfrm>
          <a:custGeom>
            <a:avLst/>
            <a:gdLst/>
            <a:ahLst/>
            <a:cxnLst/>
            <a:rect l="l" t="t" r="r" b="b"/>
            <a:pathLst>
              <a:path w="9124950" h="76200">
                <a:moveTo>
                  <a:pt x="0" y="76161"/>
                </a:moveTo>
                <a:lnTo>
                  <a:pt x="9124823" y="76161"/>
                </a:lnTo>
                <a:lnTo>
                  <a:pt x="9124823" y="0"/>
                </a:lnTo>
                <a:lnTo>
                  <a:pt x="0" y="0"/>
                </a:lnTo>
                <a:lnTo>
                  <a:pt x="0" y="761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9175" y="5752391"/>
            <a:ext cx="9124950" cy="76200"/>
          </a:xfrm>
          <a:custGeom>
            <a:avLst/>
            <a:gdLst/>
            <a:ahLst/>
            <a:cxnLst/>
            <a:rect l="l" t="t" r="r" b="b"/>
            <a:pathLst>
              <a:path w="9124950" h="76200">
                <a:moveTo>
                  <a:pt x="0" y="76161"/>
                </a:moveTo>
                <a:lnTo>
                  <a:pt x="9124823" y="76161"/>
                </a:lnTo>
                <a:lnTo>
                  <a:pt x="9124823" y="0"/>
                </a:lnTo>
                <a:lnTo>
                  <a:pt x="0" y="0"/>
                </a:lnTo>
                <a:lnTo>
                  <a:pt x="0" y="761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0" y="5992811"/>
            <a:ext cx="9144000" cy="85883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125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6-</a:t>
            </a:r>
            <a:fld id="{81D60167-4931-47E6-BA6A-407CBD079E47}" type="slidenum">
              <a:rPr dirty="0"/>
              <a:t>1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A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6850126"/>
                </a:moveTo>
                <a:lnTo>
                  <a:pt x="9140825" y="6850126"/>
                </a:lnTo>
                <a:lnTo>
                  <a:pt x="9140825" y="0"/>
                </a:lnTo>
                <a:lnTo>
                  <a:pt x="0" y="0"/>
                </a:lnTo>
                <a:lnTo>
                  <a:pt x="0" y="6850126"/>
                </a:lnTo>
                <a:close/>
              </a:path>
            </a:pathLst>
          </a:custGeom>
          <a:ln w="19050">
            <a:solidFill>
              <a:srgbClr val="97A3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48157" y="289382"/>
            <a:ext cx="192468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110" dirty="0">
                <a:solidFill>
                  <a:srgbClr val="003366"/>
                </a:solidFill>
                <a:latin typeface="Arial"/>
                <a:cs typeface="Arial"/>
              </a:rPr>
              <a:t>Exercise</a:t>
            </a:r>
            <a:r>
              <a:rPr sz="3200" b="1" spc="-1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3366"/>
                </a:solidFill>
                <a:latin typeface="Arial"/>
                <a:cs typeface="Arial"/>
              </a:rPr>
              <a:t>4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9740" y="1092453"/>
            <a:ext cx="64890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Work Load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Indicators and </a:t>
            </a:r>
            <a:r>
              <a:rPr sz="2400" b="1" spc="-10" dirty="0">
                <a:solidFill>
                  <a:srgbClr val="003366"/>
                </a:solidFill>
                <a:latin typeface="Arial"/>
                <a:cs typeface="Arial"/>
              </a:rPr>
              <a:t>Use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of</a:t>
            </a:r>
            <a:r>
              <a:rPr sz="2400" b="1" spc="-3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Assistants.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3400" y="2209736"/>
            <a:ext cx="5791200" cy="35227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5992811"/>
            <a:ext cx="9144000" cy="8588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25" dirty="0"/>
              <a:t> </a:t>
            </a:r>
            <a:r>
              <a:rPr dirty="0"/>
              <a:t>6: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Information </a:t>
            </a:r>
            <a:r>
              <a:rPr spc="-10" dirty="0"/>
              <a:t>Flow </a:t>
            </a:r>
            <a:r>
              <a:rPr spc="-5" dirty="0"/>
              <a:t>and Use of</a:t>
            </a:r>
            <a:r>
              <a:rPr spc="-130" dirty="0"/>
              <a:t> </a:t>
            </a:r>
            <a:r>
              <a:rPr spc="-5" dirty="0"/>
              <a:t>Assistants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6-</a:t>
            </a:r>
            <a:fld id="{81D60167-4931-47E6-BA6A-407CBD079E47}" type="slidenum">
              <a:rPr dirty="0"/>
              <a:t>19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157" y="289382"/>
            <a:ext cx="337629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25" dirty="0"/>
              <a:t>Objectives</a:t>
            </a:r>
            <a:r>
              <a:rPr spc="-75" dirty="0"/>
              <a:t> </a:t>
            </a:r>
            <a:r>
              <a:rPr spc="-90" dirty="0"/>
              <a:t>Review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1092453"/>
            <a:ext cx="8009255" cy="28790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916940" indent="-457200" algn="just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70534" algn="l"/>
              </a:tabLst>
            </a:pPr>
            <a:r>
              <a:rPr sz="2400" b="1" i="1" dirty="0">
                <a:solidFill>
                  <a:srgbClr val="003366"/>
                </a:solidFill>
                <a:latin typeface="Arial"/>
                <a:cs typeface="Arial"/>
              </a:rPr>
              <a:t>How </a:t>
            </a:r>
            <a:r>
              <a:rPr sz="2400" b="1" i="1" spc="-5" dirty="0">
                <a:solidFill>
                  <a:srgbClr val="003366"/>
                </a:solidFill>
                <a:latin typeface="Arial"/>
                <a:cs typeface="Arial"/>
              </a:rPr>
              <a:t>can </a:t>
            </a:r>
            <a:r>
              <a:rPr sz="2400" b="1" i="1" dirty="0">
                <a:solidFill>
                  <a:srgbClr val="003366"/>
                </a:solidFill>
                <a:latin typeface="Arial"/>
                <a:cs typeface="Arial"/>
              </a:rPr>
              <a:t>the Liaison Officer obtain </a:t>
            </a:r>
            <a:r>
              <a:rPr sz="2400" b="1" i="1" spc="-5" dirty="0">
                <a:solidFill>
                  <a:srgbClr val="003366"/>
                </a:solidFill>
                <a:latin typeface="Arial"/>
                <a:cs typeface="Arial"/>
              </a:rPr>
              <a:t>status</a:t>
            </a:r>
            <a:r>
              <a:rPr sz="2400" b="1" i="1" spc="-15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i="1" dirty="0">
                <a:solidFill>
                  <a:srgbClr val="003366"/>
                </a:solidFill>
                <a:latin typeface="Arial"/>
                <a:cs typeface="Arial"/>
              </a:rPr>
              <a:t>and  information </a:t>
            </a:r>
            <a:r>
              <a:rPr sz="2400" b="1" i="1" spc="-5" dirty="0">
                <a:solidFill>
                  <a:srgbClr val="003366"/>
                </a:solidFill>
                <a:latin typeface="Arial"/>
                <a:cs typeface="Arial"/>
              </a:rPr>
              <a:t>about Assisting and Cooperating  Agencies?</a:t>
            </a:r>
            <a:endParaRPr sz="2400">
              <a:latin typeface="Arial"/>
              <a:cs typeface="Arial"/>
            </a:endParaRPr>
          </a:p>
          <a:p>
            <a:pPr marL="469900" marR="459105" indent="-457200">
              <a:lnSpc>
                <a:spcPct val="100000"/>
              </a:lnSpc>
              <a:spcBef>
                <a:spcPts val="1155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400" b="1" i="1" dirty="0">
                <a:solidFill>
                  <a:srgbClr val="003366"/>
                </a:solidFill>
                <a:latin typeface="Arial"/>
                <a:cs typeface="Arial"/>
              </a:rPr>
              <a:t>What information </a:t>
            </a:r>
            <a:r>
              <a:rPr sz="2400" b="1" i="1" spc="-5" dirty="0">
                <a:solidFill>
                  <a:srgbClr val="003366"/>
                </a:solidFill>
                <a:latin typeface="Arial"/>
                <a:cs typeface="Arial"/>
              </a:rPr>
              <a:t>must the </a:t>
            </a:r>
            <a:r>
              <a:rPr sz="2400" b="1" i="1" dirty="0">
                <a:solidFill>
                  <a:srgbClr val="003366"/>
                </a:solidFill>
                <a:latin typeface="Arial"/>
                <a:cs typeface="Arial"/>
              </a:rPr>
              <a:t>Liaison Officer</a:t>
            </a:r>
            <a:r>
              <a:rPr sz="2400" b="1" i="1" spc="-1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i="1" dirty="0">
                <a:solidFill>
                  <a:srgbClr val="003366"/>
                </a:solidFill>
                <a:latin typeface="Arial"/>
                <a:cs typeface="Arial"/>
              </a:rPr>
              <a:t>obtain  </a:t>
            </a:r>
            <a:r>
              <a:rPr sz="2400" b="1" i="1" spc="-5" dirty="0">
                <a:solidFill>
                  <a:srgbClr val="003366"/>
                </a:solidFill>
                <a:latin typeface="Arial"/>
                <a:cs typeface="Arial"/>
              </a:rPr>
              <a:t>from </a:t>
            </a:r>
            <a:r>
              <a:rPr sz="2400" b="1" i="1" dirty="0">
                <a:solidFill>
                  <a:srgbClr val="003366"/>
                </a:solidFill>
                <a:latin typeface="Arial"/>
                <a:cs typeface="Arial"/>
              </a:rPr>
              <a:t>participating</a:t>
            </a:r>
            <a:r>
              <a:rPr sz="2400" b="1" i="1" spc="-4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i="1" spc="-5" dirty="0">
                <a:solidFill>
                  <a:srgbClr val="003366"/>
                </a:solidFill>
                <a:latin typeface="Arial"/>
                <a:cs typeface="Arial"/>
              </a:rPr>
              <a:t>agencies?</a:t>
            </a:r>
            <a:endParaRPr sz="2400">
              <a:latin typeface="Arial"/>
              <a:cs typeface="Arial"/>
            </a:endParaRPr>
          </a:p>
          <a:p>
            <a:pPr marL="469900" marR="5080" indent="-457200">
              <a:lnSpc>
                <a:spcPct val="100000"/>
              </a:lnSpc>
              <a:spcBef>
                <a:spcPts val="1150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400" b="1" i="1" dirty="0">
                <a:solidFill>
                  <a:srgbClr val="003366"/>
                </a:solidFill>
                <a:latin typeface="Arial"/>
                <a:cs typeface="Arial"/>
              </a:rPr>
              <a:t>What information </a:t>
            </a:r>
            <a:r>
              <a:rPr sz="2400" b="1" i="1" spc="-5" dirty="0">
                <a:solidFill>
                  <a:srgbClr val="003366"/>
                </a:solidFill>
                <a:latin typeface="Arial"/>
                <a:cs typeface="Arial"/>
              </a:rPr>
              <a:t>should the </a:t>
            </a:r>
            <a:r>
              <a:rPr sz="2400" b="1" i="1" dirty="0">
                <a:solidFill>
                  <a:srgbClr val="003366"/>
                </a:solidFill>
                <a:latin typeface="Arial"/>
                <a:cs typeface="Arial"/>
              </a:rPr>
              <a:t>Liaison Officer</a:t>
            </a:r>
            <a:r>
              <a:rPr sz="2400" b="1" i="1" spc="-114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i="1" spc="-5" dirty="0">
                <a:solidFill>
                  <a:srgbClr val="003366"/>
                </a:solidFill>
                <a:latin typeface="Arial"/>
                <a:cs typeface="Arial"/>
              </a:rPr>
              <a:t>provide  </a:t>
            </a:r>
            <a:r>
              <a:rPr sz="2400" b="1" i="1" dirty="0">
                <a:solidFill>
                  <a:srgbClr val="003366"/>
                </a:solidFill>
                <a:latin typeface="Arial"/>
                <a:cs typeface="Arial"/>
              </a:rPr>
              <a:t>to the</a:t>
            </a:r>
            <a:r>
              <a:rPr sz="2400" b="1" i="1" spc="-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i="1" spc="-5" dirty="0">
                <a:solidFill>
                  <a:srgbClr val="003366"/>
                </a:solidFill>
                <a:latin typeface="Arial"/>
                <a:cs typeface="Arial"/>
              </a:rPr>
              <a:t>AREP?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5992811"/>
            <a:ext cx="9144000" cy="8588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25" dirty="0"/>
              <a:t> </a:t>
            </a:r>
            <a:r>
              <a:rPr dirty="0"/>
              <a:t>6: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Information </a:t>
            </a:r>
            <a:r>
              <a:rPr spc="-10" dirty="0"/>
              <a:t>Flow </a:t>
            </a:r>
            <a:r>
              <a:rPr spc="-5" dirty="0"/>
              <a:t>and Use of</a:t>
            </a:r>
            <a:r>
              <a:rPr spc="-130" dirty="0"/>
              <a:t> </a:t>
            </a:r>
            <a:r>
              <a:rPr spc="-5" dirty="0"/>
              <a:t>Assistants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6-</a:t>
            </a:r>
            <a:fld id="{81D60167-4931-47E6-BA6A-407CBD079E47}" type="slidenum">
              <a:rPr dirty="0"/>
              <a:t>20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157" y="289382"/>
            <a:ext cx="464248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25" dirty="0"/>
              <a:t>Objectives </a:t>
            </a:r>
            <a:r>
              <a:rPr spc="-85" dirty="0"/>
              <a:t>Review</a:t>
            </a:r>
            <a:r>
              <a:rPr spc="10" dirty="0"/>
              <a:t> </a:t>
            </a:r>
            <a:r>
              <a:rPr spc="-100" dirty="0"/>
              <a:t>(cont.)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1092453"/>
            <a:ext cx="8009255" cy="1635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100"/>
              </a:spcBef>
              <a:buAutoNum type="arabicPeriod" startAt="4"/>
              <a:tabLst>
                <a:tab pos="469900" algn="l"/>
                <a:tab pos="470534" algn="l"/>
              </a:tabLst>
            </a:pPr>
            <a:r>
              <a:rPr sz="2400" b="1" i="1" dirty="0">
                <a:solidFill>
                  <a:srgbClr val="003366"/>
                </a:solidFill>
                <a:latin typeface="Arial"/>
                <a:cs typeface="Arial"/>
              </a:rPr>
              <a:t>What information </a:t>
            </a:r>
            <a:r>
              <a:rPr sz="2400" b="1" i="1" spc="-5" dirty="0">
                <a:solidFill>
                  <a:srgbClr val="003366"/>
                </a:solidFill>
                <a:latin typeface="Arial"/>
                <a:cs typeface="Arial"/>
              </a:rPr>
              <a:t>should the </a:t>
            </a:r>
            <a:r>
              <a:rPr sz="2400" b="1" i="1" dirty="0">
                <a:solidFill>
                  <a:srgbClr val="003366"/>
                </a:solidFill>
                <a:latin typeface="Arial"/>
                <a:cs typeface="Arial"/>
              </a:rPr>
              <a:t>Liaison Officer</a:t>
            </a:r>
            <a:r>
              <a:rPr sz="2400" b="1" i="1" spc="-114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i="1" spc="-5" dirty="0">
                <a:solidFill>
                  <a:srgbClr val="003366"/>
                </a:solidFill>
                <a:latin typeface="Arial"/>
                <a:cs typeface="Arial"/>
              </a:rPr>
              <a:t>provide  </a:t>
            </a:r>
            <a:r>
              <a:rPr sz="2400" b="1" i="1" dirty="0">
                <a:solidFill>
                  <a:srgbClr val="003366"/>
                </a:solidFill>
                <a:latin typeface="Arial"/>
                <a:cs typeface="Arial"/>
              </a:rPr>
              <a:t>to </a:t>
            </a:r>
            <a:r>
              <a:rPr sz="2400" b="1" i="1" spc="-5" dirty="0">
                <a:solidFill>
                  <a:srgbClr val="003366"/>
                </a:solidFill>
                <a:latin typeface="Arial"/>
                <a:cs typeface="Arial"/>
              </a:rPr>
              <a:t>other </a:t>
            </a:r>
            <a:r>
              <a:rPr sz="2400" b="1" i="1" spc="-10" dirty="0">
                <a:solidFill>
                  <a:srgbClr val="003366"/>
                </a:solidFill>
                <a:latin typeface="Arial"/>
                <a:cs typeface="Arial"/>
              </a:rPr>
              <a:t>IMT</a:t>
            </a:r>
            <a:r>
              <a:rPr sz="2400" b="1" i="1" spc="-5" dirty="0">
                <a:solidFill>
                  <a:srgbClr val="003366"/>
                </a:solidFill>
                <a:latin typeface="Arial"/>
                <a:cs typeface="Arial"/>
              </a:rPr>
              <a:t> members?</a:t>
            </a:r>
            <a:endParaRPr sz="2400">
              <a:latin typeface="Arial"/>
              <a:cs typeface="Arial"/>
            </a:endParaRPr>
          </a:p>
          <a:p>
            <a:pPr marL="469900" marR="307975" indent="-457200">
              <a:lnSpc>
                <a:spcPct val="100000"/>
              </a:lnSpc>
              <a:spcBef>
                <a:spcPts val="1155"/>
              </a:spcBef>
              <a:buAutoNum type="arabicPeriod" startAt="4"/>
              <a:tabLst>
                <a:tab pos="469900" algn="l"/>
                <a:tab pos="470534" algn="l"/>
              </a:tabLst>
            </a:pPr>
            <a:r>
              <a:rPr sz="2400" b="1" i="1" dirty="0">
                <a:solidFill>
                  <a:srgbClr val="003366"/>
                </a:solidFill>
                <a:latin typeface="Arial"/>
                <a:cs typeface="Arial"/>
              </a:rPr>
              <a:t>What information </a:t>
            </a:r>
            <a:r>
              <a:rPr sz="2400" b="1" i="1" spc="-5" dirty="0">
                <a:solidFill>
                  <a:srgbClr val="003366"/>
                </a:solidFill>
                <a:latin typeface="Arial"/>
                <a:cs typeface="Arial"/>
              </a:rPr>
              <a:t>does the </a:t>
            </a:r>
            <a:r>
              <a:rPr sz="2400" b="1" i="1" dirty="0">
                <a:solidFill>
                  <a:srgbClr val="003366"/>
                </a:solidFill>
                <a:latin typeface="Arial"/>
                <a:cs typeface="Arial"/>
              </a:rPr>
              <a:t>Liaison Officer </a:t>
            </a:r>
            <a:r>
              <a:rPr sz="2400" b="1" i="1" spc="-5" dirty="0">
                <a:solidFill>
                  <a:srgbClr val="003366"/>
                </a:solidFill>
                <a:latin typeface="Arial"/>
                <a:cs typeface="Arial"/>
              </a:rPr>
              <a:t>need</a:t>
            </a:r>
            <a:r>
              <a:rPr sz="2400" b="1" i="1" spc="-14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i="1" dirty="0">
                <a:solidFill>
                  <a:srgbClr val="003366"/>
                </a:solidFill>
                <a:latin typeface="Arial"/>
                <a:cs typeface="Arial"/>
              </a:rPr>
              <a:t>to  </a:t>
            </a:r>
            <a:r>
              <a:rPr sz="2400" b="1" i="1" spc="-5" dirty="0">
                <a:solidFill>
                  <a:srgbClr val="003366"/>
                </a:solidFill>
                <a:latin typeface="Arial"/>
                <a:cs typeface="Arial"/>
              </a:rPr>
              <a:t>provide for the </a:t>
            </a:r>
            <a:r>
              <a:rPr sz="2400" b="1" i="1" dirty="0">
                <a:solidFill>
                  <a:srgbClr val="003366"/>
                </a:solidFill>
                <a:latin typeface="Arial"/>
                <a:cs typeface="Arial"/>
              </a:rPr>
              <a:t>Incident </a:t>
            </a:r>
            <a:r>
              <a:rPr sz="2400" b="1" i="1" spc="-5" dirty="0">
                <a:solidFill>
                  <a:srgbClr val="003366"/>
                </a:solidFill>
                <a:latin typeface="Arial"/>
                <a:cs typeface="Arial"/>
              </a:rPr>
              <a:t>Status</a:t>
            </a:r>
            <a:r>
              <a:rPr sz="2400" b="1" i="1" spc="-3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i="1" spc="-5" dirty="0">
                <a:solidFill>
                  <a:srgbClr val="003366"/>
                </a:solidFill>
                <a:latin typeface="Arial"/>
                <a:cs typeface="Arial"/>
              </a:rPr>
              <a:t>Report?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5992811"/>
            <a:ext cx="9144000" cy="8588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25" dirty="0"/>
              <a:t> </a:t>
            </a:r>
            <a:r>
              <a:rPr dirty="0"/>
              <a:t>6: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Information </a:t>
            </a:r>
            <a:r>
              <a:rPr spc="-10" dirty="0"/>
              <a:t>Flow </a:t>
            </a:r>
            <a:r>
              <a:rPr spc="-5" dirty="0"/>
              <a:t>and Use of</a:t>
            </a:r>
            <a:r>
              <a:rPr spc="-130" dirty="0"/>
              <a:t> </a:t>
            </a:r>
            <a:r>
              <a:rPr spc="-5" dirty="0"/>
              <a:t>Assistants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6-</a:t>
            </a:r>
            <a:fld id="{81D60167-4931-47E6-BA6A-407CBD079E47}" type="slidenum">
              <a:rPr dirty="0"/>
              <a:t>21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157" y="289382"/>
            <a:ext cx="8247684" cy="492443"/>
          </a:xfrm>
        </p:spPr>
        <p:txBody>
          <a:bodyPr/>
          <a:lstStyle/>
          <a:p>
            <a:r>
              <a:rPr lang="en-US" dirty="0"/>
              <a:t>Unit Enabling Objectives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322" y="1219200"/>
            <a:ext cx="8224519" cy="5232202"/>
          </a:xfrm>
        </p:spPr>
        <p:txBody>
          <a:bodyPr/>
          <a:lstStyle/>
          <a:p>
            <a:pPr marL="457200" indent="457200" algn="l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2060"/>
                </a:solidFill>
              </a:rPr>
              <a:t>Describe how to obtain status and information about Assisting and Cooperating Agencies </a:t>
            </a:r>
          </a:p>
          <a:p>
            <a:pPr marL="457200" indent="457200" algn="l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2060"/>
                </a:solidFill>
              </a:rPr>
              <a:t>Describe what information the Liaison Officer is required to obtain from participating agencies</a:t>
            </a:r>
          </a:p>
          <a:p>
            <a:pPr marL="457200" indent="457200" algn="l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2060"/>
                </a:solidFill>
              </a:rPr>
              <a:t>Describe what information the Liaison Officer should provide to the AREP</a:t>
            </a:r>
          </a:p>
          <a:p>
            <a:pPr marL="457200" indent="457200" algn="l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2060"/>
                </a:solidFill>
              </a:rPr>
              <a:t>Describe how to identify and list the information needed from AREPs for the Incident Planning Meeting</a:t>
            </a:r>
          </a:p>
          <a:p>
            <a:pPr marL="457200" indent="457200" algn="l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2060"/>
                </a:solidFill>
              </a:rPr>
              <a:t>Describe what information the Liaison Officer needs to provide for the Incident Status Report </a:t>
            </a:r>
          </a:p>
          <a:p>
            <a:endParaRPr lang="en-US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133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992811"/>
            <a:ext cx="9144000" cy="8588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462" y="17525"/>
            <a:ext cx="9126855" cy="6840855"/>
          </a:xfrm>
          <a:custGeom>
            <a:avLst/>
            <a:gdLst/>
            <a:ahLst/>
            <a:cxnLst/>
            <a:rect l="l" t="t" r="r" b="b"/>
            <a:pathLst>
              <a:path w="9126855" h="6840855">
                <a:moveTo>
                  <a:pt x="9126537" y="0"/>
                </a:moveTo>
                <a:lnTo>
                  <a:pt x="0" y="0"/>
                </a:lnTo>
                <a:lnTo>
                  <a:pt x="0" y="6840474"/>
                </a:lnTo>
              </a:path>
            </a:pathLst>
          </a:custGeom>
          <a:ln w="19050">
            <a:solidFill>
              <a:srgbClr val="4D4D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A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6850126"/>
                </a:moveTo>
                <a:lnTo>
                  <a:pt x="9140825" y="6850126"/>
                </a:lnTo>
                <a:lnTo>
                  <a:pt x="9140825" y="0"/>
                </a:lnTo>
                <a:lnTo>
                  <a:pt x="0" y="0"/>
                </a:lnTo>
                <a:lnTo>
                  <a:pt x="0" y="6850126"/>
                </a:lnTo>
                <a:close/>
              </a:path>
            </a:pathLst>
          </a:custGeom>
          <a:ln w="19050">
            <a:solidFill>
              <a:srgbClr val="97A3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48157" y="292430"/>
            <a:ext cx="76447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20" dirty="0"/>
              <a:t>Identify </a:t>
            </a:r>
            <a:r>
              <a:rPr sz="2800" spc="-100" dirty="0"/>
              <a:t>and </a:t>
            </a:r>
            <a:r>
              <a:rPr sz="2800" spc="-75" dirty="0"/>
              <a:t>Gather </a:t>
            </a:r>
            <a:r>
              <a:rPr sz="2800" spc="-114" dirty="0"/>
              <a:t>Involved </a:t>
            </a:r>
            <a:r>
              <a:rPr sz="2800" spc="-125" dirty="0"/>
              <a:t>Agency</a:t>
            </a:r>
            <a:r>
              <a:rPr sz="2800" spc="265" dirty="0"/>
              <a:t> </a:t>
            </a:r>
            <a:r>
              <a:rPr sz="2800" spc="-130" dirty="0"/>
              <a:t>Information</a:t>
            </a:r>
            <a:endParaRPr sz="2800"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25" dirty="0"/>
              <a:t> </a:t>
            </a:r>
            <a:r>
              <a:rPr dirty="0"/>
              <a:t>6: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Information </a:t>
            </a:r>
            <a:r>
              <a:rPr spc="-10" dirty="0"/>
              <a:t>Flow </a:t>
            </a:r>
            <a:r>
              <a:rPr spc="-5" dirty="0"/>
              <a:t>and Use of</a:t>
            </a:r>
            <a:r>
              <a:rPr spc="-130" dirty="0"/>
              <a:t> </a:t>
            </a:r>
            <a:r>
              <a:rPr spc="-5" dirty="0"/>
              <a:t>Assistants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7906639" y="6294957"/>
            <a:ext cx="852169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Visual</a:t>
            </a:r>
            <a:r>
              <a:rPr sz="14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6-3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9740" y="946219"/>
            <a:ext cx="5804535" cy="1562100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0"/>
              </a:spcBef>
            </a:pP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Obtain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briefing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from the IC or</a:t>
            </a:r>
            <a:r>
              <a:rPr sz="2400" b="1" spc="-9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3366"/>
                </a:solidFill>
                <a:latin typeface="Arial"/>
                <a:cs typeface="Arial"/>
              </a:rPr>
              <a:t>Agency:</a:t>
            </a:r>
            <a:endParaRPr sz="2400">
              <a:latin typeface="Arial"/>
              <a:cs typeface="Arial"/>
            </a:endParaRPr>
          </a:p>
          <a:p>
            <a:pPr marL="811530" indent="-346075">
              <a:lnSpc>
                <a:spcPct val="100000"/>
              </a:lnSpc>
              <a:spcBef>
                <a:spcPts val="1155"/>
              </a:spcBef>
              <a:buFont typeface="Arial"/>
              <a:buChar char="■"/>
              <a:tabLst>
                <a:tab pos="810895" algn="l"/>
                <a:tab pos="811530" algn="l"/>
              </a:tabLst>
            </a:pP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Informal</a:t>
            </a:r>
            <a:r>
              <a:rPr sz="2400" b="1" spc="-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Briefing</a:t>
            </a:r>
            <a:endParaRPr sz="2400">
              <a:latin typeface="Arial"/>
              <a:cs typeface="Arial"/>
            </a:endParaRPr>
          </a:p>
          <a:p>
            <a:pPr marL="811530" indent="-346075">
              <a:lnSpc>
                <a:spcPct val="100000"/>
              </a:lnSpc>
              <a:spcBef>
                <a:spcPts val="1150"/>
              </a:spcBef>
              <a:buFont typeface="Arial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Formal Briefing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6143" y="5595620"/>
            <a:ext cx="83108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Tahoma"/>
                <a:cs typeface="Tahoma"/>
              </a:rPr>
              <a:t>Handout </a:t>
            </a:r>
            <a:r>
              <a:rPr sz="2000" b="1" dirty="0">
                <a:latin typeface="Tahoma"/>
                <a:cs typeface="Tahoma"/>
              </a:rPr>
              <a:t>6-1: </a:t>
            </a:r>
            <a:r>
              <a:rPr sz="2000" b="1" spc="-5" dirty="0">
                <a:latin typeface="Tahoma"/>
                <a:cs typeface="Tahoma"/>
              </a:rPr>
              <a:t>Essential Elements from </a:t>
            </a:r>
            <a:r>
              <a:rPr sz="2000" b="1" dirty="0">
                <a:latin typeface="Tahoma"/>
                <a:cs typeface="Tahoma"/>
              </a:rPr>
              <a:t>an </a:t>
            </a:r>
            <a:r>
              <a:rPr sz="2000" b="1" spc="-5" dirty="0">
                <a:latin typeface="Tahoma"/>
                <a:cs typeface="Tahoma"/>
              </a:rPr>
              <a:t>Agency Official</a:t>
            </a:r>
            <a:r>
              <a:rPr sz="2000" b="1" spc="-80" dirty="0">
                <a:latin typeface="Tahoma"/>
                <a:cs typeface="Tahoma"/>
              </a:rPr>
              <a:t> </a:t>
            </a:r>
            <a:r>
              <a:rPr sz="2000" b="1" spc="-5" dirty="0">
                <a:latin typeface="Tahoma"/>
                <a:cs typeface="Tahoma"/>
              </a:rPr>
              <a:t>Briefing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157" y="289382"/>
            <a:ext cx="591121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5" dirty="0"/>
              <a:t>ICS </a:t>
            </a:r>
            <a:r>
              <a:rPr spc="-130" dirty="0"/>
              <a:t>Form </a:t>
            </a:r>
            <a:r>
              <a:rPr dirty="0"/>
              <a:t>201 </a:t>
            </a:r>
            <a:r>
              <a:rPr spc="-180" dirty="0"/>
              <a:t>– </a:t>
            </a:r>
            <a:r>
              <a:rPr spc="-130" dirty="0"/>
              <a:t>Incident</a:t>
            </a:r>
            <a:r>
              <a:rPr spc="195" dirty="0"/>
              <a:t> </a:t>
            </a:r>
            <a:r>
              <a:rPr spc="-155" dirty="0"/>
              <a:t>Briefing</a:t>
            </a:r>
          </a:p>
        </p:txBody>
      </p:sp>
      <p:sp>
        <p:nvSpPr>
          <p:cNvPr id="3" name="object 3"/>
          <p:cNvSpPr/>
          <p:nvPr/>
        </p:nvSpPr>
        <p:spPr>
          <a:xfrm>
            <a:off x="1542706" y="1179678"/>
            <a:ext cx="2626105" cy="33988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60424" y="977900"/>
            <a:ext cx="2995930" cy="3870325"/>
          </a:xfrm>
          <a:custGeom>
            <a:avLst/>
            <a:gdLst/>
            <a:ahLst/>
            <a:cxnLst/>
            <a:rect l="l" t="t" r="r" b="b"/>
            <a:pathLst>
              <a:path w="2995929" h="3870325">
                <a:moveTo>
                  <a:pt x="0" y="3870325"/>
                </a:moveTo>
                <a:lnTo>
                  <a:pt x="2995676" y="3870325"/>
                </a:lnTo>
                <a:lnTo>
                  <a:pt x="2995676" y="0"/>
                </a:lnTo>
                <a:lnTo>
                  <a:pt x="0" y="0"/>
                </a:lnTo>
                <a:lnTo>
                  <a:pt x="0" y="387032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741582" y="1179678"/>
            <a:ext cx="2626105" cy="33358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59300" y="977900"/>
            <a:ext cx="2995930" cy="3870325"/>
          </a:xfrm>
          <a:custGeom>
            <a:avLst/>
            <a:gdLst/>
            <a:ahLst/>
            <a:cxnLst/>
            <a:rect l="l" t="t" r="r" b="b"/>
            <a:pathLst>
              <a:path w="2995929" h="3870325">
                <a:moveTo>
                  <a:pt x="0" y="3870325"/>
                </a:moveTo>
                <a:lnTo>
                  <a:pt x="2995676" y="3870325"/>
                </a:lnTo>
                <a:lnTo>
                  <a:pt x="2995676" y="0"/>
                </a:lnTo>
                <a:lnTo>
                  <a:pt x="0" y="0"/>
                </a:lnTo>
                <a:lnTo>
                  <a:pt x="0" y="387032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160587" y="4873561"/>
            <a:ext cx="1227709" cy="389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595751" y="4876800"/>
            <a:ext cx="168275" cy="295275"/>
          </a:xfrm>
          <a:custGeom>
            <a:avLst/>
            <a:gdLst/>
            <a:ahLst/>
            <a:cxnLst/>
            <a:rect l="l" t="t" r="r" b="b"/>
            <a:pathLst>
              <a:path w="168275" h="295275">
                <a:moveTo>
                  <a:pt x="168275" y="82804"/>
                </a:moveTo>
                <a:lnTo>
                  <a:pt x="94869" y="82804"/>
                </a:lnTo>
                <a:lnTo>
                  <a:pt x="94869" y="295275"/>
                </a:lnTo>
                <a:lnTo>
                  <a:pt x="168275" y="295275"/>
                </a:lnTo>
                <a:lnTo>
                  <a:pt x="168275" y="82804"/>
                </a:lnTo>
                <a:close/>
              </a:path>
              <a:path w="168275" h="295275">
                <a:moveTo>
                  <a:pt x="168275" y="0"/>
                </a:moveTo>
                <a:lnTo>
                  <a:pt x="108585" y="0"/>
                </a:lnTo>
                <a:lnTo>
                  <a:pt x="101093" y="12985"/>
                </a:lnTo>
                <a:lnTo>
                  <a:pt x="90852" y="25114"/>
                </a:lnTo>
                <a:lnTo>
                  <a:pt x="45898" y="56366"/>
                </a:lnTo>
                <a:lnTo>
                  <a:pt x="0" y="74422"/>
                </a:lnTo>
                <a:lnTo>
                  <a:pt x="0" y="125603"/>
                </a:lnTo>
                <a:lnTo>
                  <a:pt x="26378" y="117701"/>
                </a:lnTo>
                <a:lnTo>
                  <a:pt x="51006" y="108013"/>
                </a:lnTo>
                <a:lnTo>
                  <a:pt x="73848" y="96420"/>
                </a:lnTo>
                <a:lnTo>
                  <a:pt x="94869" y="82804"/>
                </a:lnTo>
                <a:lnTo>
                  <a:pt x="168275" y="82804"/>
                </a:lnTo>
                <a:lnTo>
                  <a:pt x="1682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595751" y="4876800"/>
            <a:ext cx="168275" cy="295275"/>
          </a:xfrm>
          <a:custGeom>
            <a:avLst/>
            <a:gdLst/>
            <a:ahLst/>
            <a:cxnLst/>
            <a:rect l="l" t="t" r="r" b="b"/>
            <a:pathLst>
              <a:path w="168275" h="295275">
                <a:moveTo>
                  <a:pt x="168275" y="295275"/>
                </a:moveTo>
                <a:lnTo>
                  <a:pt x="149947" y="295275"/>
                </a:lnTo>
                <a:lnTo>
                  <a:pt x="131572" y="295275"/>
                </a:lnTo>
                <a:lnTo>
                  <a:pt x="113196" y="295275"/>
                </a:lnTo>
                <a:lnTo>
                  <a:pt x="94869" y="295275"/>
                </a:lnTo>
                <a:lnTo>
                  <a:pt x="94869" y="242145"/>
                </a:lnTo>
                <a:lnTo>
                  <a:pt x="94869" y="189039"/>
                </a:lnTo>
                <a:lnTo>
                  <a:pt x="94869" y="135933"/>
                </a:lnTo>
                <a:lnTo>
                  <a:pt x="94869" y="82804"/>
                </a:lnTo>
                <a:lnTo>
                  <a:pt x="73848" y="96420"/>
                </a:lnTo>
                <a:lnTo>
                  <a:pt x="51006" y="108013"/>
                </a:lnTo>
                <a:lnTo>
                  <a:pt x="26378" y="117701"/>
                </a:lnTo>
                <a:lnTo>
                  <a:pt x="0" y="125603"/>
                </a:lnTo>
                <a:lnTo>
                  <a:pt x="0" y="112819"/>
                </a:lnTo>
                <a:lnTo>
                  <a:pt x="0" y="100012"/>
                </a:lnTo>
                <a:lnTo>
                  <a:pt x="0" y="87205"/>
                </a:lnTo>
                <a:lnTo>
                  <a:pt x="0" y="74422"/>
                </a:lnTo>
                <a:lnTo>
                  <a:pt x="14601" y="69975"/>
                </a:lnTo>
                <a:lnTo>
                  <a:pt x="62357" y="46989"/>
                </a:lnTo>
                <a:lnTo>
                  <a:pt x="101093" y="12985"/>
                </a:lnTo>
                <a:lnTo>
                  <a:pt x="108585" y="0"/>
                </a:lnTo>
                <a:lnTo>
                  <a:pt x="123590" y="0"/>
                </a:lnTo>
                <a:lnTo>
                  <a:pt x="138525" y="0"/>
                </a:lnTo>
                <a:lnTo>
                  <a:pt x="153412" y="0"/>
                </a:lnTo>
                <a:lnTo>
                  <a:pt x="168275" y="0"/>
                </a:lnTo>
                <a:lnTo>
                  <a:pt x="168275" y="49203"/>
                </a:lnTo>
                <a:lnTo>
                  <a:pt x="168275" y="98396"/>
                </a:lnTo>
                <a:lnTo>
                  <a:pt x="168275" y="147589"/>
                </a:lnTo>
                <a:lnTo>
                  <a:pt x="168275" y="196793"/>
                </a:lnTo>
                <a:lnTo>
                  <a:pt x="168275" y="246018"/>
                </a:lnTo>
                <a:lnTo>
                  <a:pt x="168275" y="29527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595751" y="4876800"/>
            <a:ext cx="168275" cy="295275"/>
          </a:xfrm>
          <a:custGeom>
            <a:avLst/>
            <a:gdLst/>
            <a:ahLst/>
            <a:cxnLst/>
            <a:rect l="l" t="t" r="r" b="b"/>
            <a:pathLst>
              <a:path w="168275" h="295275">
                <a:moveTo>
                  <a:pt x="168275" y="295275"/>
                </a:moveTo>
                <a:lnTo>
                  <a:pt x="150364" y="295275"/>
                </a:lnTo>
                <a:lnTo>
                  <a:pt x="132334" y="295275"/>
                </a:lnTo>
                <a:lnTo>
                  <a:pt x="114018" y="295275"/>
                </a:lnTo>
                <a:lnTo>
                  <a:pt x="95250" y="295275"/>
                </a:lnTo>
                <a:lnTo>
                  <a:pt x="95250" y="241909"/>
                </a:lnTo>
                <a:lnTo>
                  <a:pt x="95250" y="188864"/>
                </a:lnTo>
                <a:lnTo>
                  <a:pt x="95250" y="135844"/>
                </a:lnTo>
                <a:lnTo>
                  <a:pt x="95250" y="82550"/>
                </a:lnTo>
                <a:lnTo>
                  <a:pt x="74080" y="95934"/>
                </a:lnTo>
                <a:lnTo>
                  <a:pt x="51149" y="107521"/>
                </a:lnTo>
                <a:lnTo>
                  <a:pt x="26455" y="117322"/>
                </a:lnTo>
                <a:lnTo>
                  <a:pt x="0" y="125348"/>
                </a:lnTo>
                <a:lnTo>
                  <a:pt x="0" y="112303"/>
                </a:lnTo>
                <a:lnTo>
                  <a:pt x="0" y="99377"/>
                </a:lnTo>
                <a:lnTo>
                  <a:pt x="0" y="86737"/>
                </a:lnTo>
                <a:lnTo>
                  <a:pt x="0" y="74549"/>
                </a:lnTo>
                <a:lnTo>
                  <a:pt x="14833" y="70119"/>
                </a:lnTo>
                <a:lnTo>
                  <a:pt x="63500" y="45974"/>
                </a:lnTo>
                <a:lnTo>
                  <a:pt x="102094" y="12737"/>
                </a:lnTo>
                <a:lnTo>
                  <a:pt x="109474" y="0"/>
                </a:lnTo>
                <a:lnTo>
                  <a:pt x="124715" y="0"/>
                </a:lnTo>
                <a:lnTo>
                  <a:pt x="139493" y="0"/>
                </a:lnTo>
                <a:lnTo>
                  <a:pt x="153961" y="0"/>
                </a:lnTo>
                <a:lnTo>
                  <a:pt x="168275" y="0"/>
                </a:lnTo>
                <a:lnTo>
                  <a:pt x="168275" y="49212"/>
                </a:lnTo>
                <a:lnTo>
                  <a:pt x="168275" y="98425"/>
                </a:lnTo>
                <a:lnTo>
                  <a:pt x="168275" y="147637"/>
                </a:lnTo>
                <a:lnTo>
                  <a:pt x="168275" y="196850"/>
                </a:lnTo>
                <a:lnTo>
                  <a:pt x="168275" y="246062"/>
                </a:lnTo>
                <a:lnTo>
                  <a:pt x="168275" y="295275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595751" y="4876800"/>
            <a:ext cx="168275" cy="295275"/>
          </a:xfrm>
          <a:custGeom>
            <a:avLst/>
            <a:gdLst/>
            <a:ahLst/>
            <a:cxnLst/>
            <a:rect l="l" t="t" r="r" b="b"/>
            <a:pathLst>
              <a:path w="168275" h="295275">
                <a:moveTo>
                  <a:pt x="168275" y="82804"/>
                </a:moveTo>
                <a:lnTo>
                  <a:pt x="94869" y="82804"/>
                </a:lnTo>
                <a:lnTo>
                  <a:pt x="94869" y="295275"/>
                </a:lnTo>
                <a:lnTo>
                  <a:pt x="168275" y="295275"/>
                </a:lnTo>
                <a:lnTo>
                  <a:pt x="168275" y="82804"/>
                </a:lnTo>
                <a:close/>
              </a:path>
              <a:path w="168275" h="295275">
                <a:moveTo>
                  <a:pt x="168275" y="0"/>
                </a:moveTo>
                <a:lnTo>
                  <a:pt x="108585" y="0"/>
                </a:lnTo>
                <a:lnTo>
                  <a:pt x="101093" y="12985"/>
                </a:lnTo>
                <a:lnTo>
                  <a:pt x="90852" y="25114"/>
                </a:lnTo>
                <a:lnTo>
                  <a:pt x="45898" y="56366"/>
                </a:lnTo>
                <a:lnTo>
                  <a:pt x="0" y="74422"/>
                </a:lnTo>
                <a:lnTo>
                  <a:pt x="0" y="125603"/>
                </a:lnTo>
                <a:lnTo>
                  <a:pt x="26378" y="117701"/>
                </a:lnTo>
                <a:lnTo>
                  <a:pt x="51006" y="108013"/>
                </a:lnTo>
                <a:lnTo>
                  <a:pt x="73848" y="96420"/>
                </a:lnTo>
                <a:lnTo>
                  <a:pt x="94869" y="82804"/>
                </a:lnTo>
                <a:lnTo>
                  <a:pt x="168275" y="82804"/>
                </a:lnTo>
                <a:lnTo>
                  <a:pt x="1682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595751" y="4876800"/>
            <a:ext cx="168275" cy="295275"/>
          </a:xfrm>
          <a:custGeom>
            <a:avLst/>
            <a:gdLst/>
            <a:ahLst/>
            <a:cxnLst/>
            <a:rect l="l" t="t" r="r" b="b"/>
            <a:pathLst>
              <a:path w="168275" h="295275">
                <a:moveTo>
                  <a:pt x="168275" y="295275"/>
                </a:moveTo>
                <a:lnTo>
                  <a:pt x="149947" y="295275"/>
                </a:lnTo>
                <a:lnTo>
                  <a:pt x="131572" y="295275"/>
                </a:lnTo>
                <a:lnTo>
                  <a:pt x="113196" y="295275"/>
                </a:lnTo>
                <a:lnTo>
                  <a:pt x="94869" y="295275"/>
                </a:lnTo>
                <a:lnTo>
                  <a:pt x="94869" y="242145"/>
                </a:lnTo>
                <a:lnTo>
                  <a:pt x="94869" y="189039"/>
                </a:lnTo>
                <a:lnTo>
                  <a:pt x="94869" y="135933"/>
                </a:lnTo>
                <a:lnTo>
                  <a:pt x="94869" y="82804"/>
                </a:lnTo>
                <a:lnTo>
                  <a:pt x="73848" y="96420"/>
                </a:lnTo>
                <a:lnTo>
                  <a:pt x="51006" y="108013"/>
                </a:lnTo>
                <a:lnTo>
                  <a:pt x="26378" y="117701"/>
                </a:lnTo>
                <a:lnTo>
                  <a:pt x="0" y="125603"/>
                </a:lnTo>
                <a:lnTo>
                  <a:pt x="0" y="112819"/>
                </a:lnTo>
                <a:lnTo>
                  <a:pt x="0" y="100012"/>
                </a:lnTo>
                <a:lnTo>
                  <a:pt x="0" y="87205"/>
                </a:lnTo>
                <a:lnTo>
                  <a:pt x="0" y="74422"/>
                </a:lnTo>
                <a:lnTo>
                  <a:pt x="14601" y="69975"/>
                </a:lnTo>
                <a:lnTo>
                  <a:pt x="62357" y="46989"/>
                </a:lnTo>
                <a:lnTo>
                  <a:pt x="101093" y="12985"/>
                </a:lnTo>
                <a:lnTo>
                  <a:pt x="108585" y="0"/>
                </a:lnTo>
                <a:lnTo>
                  <a:pt x="123590" y="0"/>
                </a:lnTo>
                <a:lnTo>
                  <a:pt x="138525" y="0"/>
                </a:lnTo>
                <a:lnTo>
                  <a:pt x="153412" y="0"/>
                </a:lnTo>
                <a:lnTo>
                  <a:pt x="168275" y="0"/>
                </a:lnTo>
                <a:lnTo>
                  <a:pt x="168275" y="49203"/>
                </a:lnTo>
                <a:lnTo>
                  <a:pt x="168275" y="98396"/>
                </a:lnTo>
                <a:lnTo>
                  <a:pt x="168275" y="147589"/>
                </a:lnTo>
                <a:lnTo>
                  <a:pt x="168275" y="196793"/>
                </a:lnTo>
                <a:lnTo>
                  <a:pt x="168275" y="246018"/>
                </a:lnTo>
                <a:lnTo>
                  <a:pt x="168275" y="29527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595751" y="4876800"/>
            <a:ext cx="168275" cy="295275"/>
          </a:xfrm>
          <a:custGeom>
            <a:avLst/>
            <a:gdLst/>
            <a:ahLst/>
            <a:cxnLst/>
            <a:rect l="l" t="t" r="r" b="b"/>
            <a:pathLst>
              <a:path w="168275" h="295275">
                <a:moveTo>
                  <a:pt x="168275" y="295275"/>
                </a:moveTo>
                <a:lnTo>
                  <a:pt x="150364" y="295275"/>
                </a:lnTo>
                <a:lnTo>
                  <a:pt x="132334" y="295275"/>
                </a:lnTo>
                <a:lnTo>
                  <a:pt x="114018" y="295275"/>
                </a:lnTo>
                <a:lnTo>
                  <a:pt x="95250" y="295275"/>
                </a:lnTo>
                <a:lnTo>
                  <a:pt x="95250" y="241909"/>
                </a:lnTo>
                <a:lnTo>
                  <a:pt x="95250" y="188864"/>
                </a:lnTo>
                <a:lnTo>
                  <a:pt x="95250" y="135844"/>
                </a:lnTo>
                <a:lnTo>
                  <a:pt x="95250" y="82550"/>
                </a:lnTo>
                <a:lnTo>
                  <a:pt x="74080" y="95934"/>
                </a:lnTo>
                <a:lnTo>
                  <a:pt x="51149" y="107521"/>
                </a:lnTo>
                <a:lnTo>
                  <a:pt x="26455" y="117322"/>
                </a:lnTo>
                <a:lnTo>
                  <a:pt x="0" y="125348"/>
                </a:lnTo>
                <a:lnTo>
                  <a:pt x="0" y="112303"/>
                </a:lnTo>
                <a:lnTo>
                  <a:pt x="0" y="99377"/>
                </a:lnTo>
                <a:lnTo>
                  <a:pt x="0" y="86737"/>
                </a:lnTo>
                <a:lnTo>
                  <a:pt x="0" y="74549"/>
                </a:lnTo>
                <a:lnTo>
                  <a:pt x="14833" y="70119"/>
                </a:lnTo>
                <a:lnTo>
                  <a:pt x="63500" y="45974"/>
                </a:lnTo>
                <a:lnTo>
                  <a:pt x="102094" y="12737"/>
                </a:lnTo>
                <a:lnTo>
                  <a:pt x="109474" y="0"/>
                </a:lnTo>
                <a:lnTo>
                  <a:pt x="124715" y="0"/>
                </a:lnTo>
                <a:lnTo>
                  <a:pt x="139493" y="0"/>
                </a:lnTo>
                <a:lnTo>
                  <a:pt x="153961" y="0"/>
                </a:lnTo>
                <a:lnTo>
                  <a:pt x="168275" y="0"/>
                </a:lnTo>
                <a:lnTo>
                  <a:pt x="168275" y="49212"/>
                </a:lnTo>
                <a:lnTo>
                  <a:pt x="168275" y="98425"/>
                </a:lnTo>
                <a:lnTo>
                  <a:pt x="168275" y="147637"/>
                </a:lnTo>
                <a:lnTo>
                  <a:pt x="168275" y="196850"/>
                </a:lnTo>
                <a:lnTo>
                  <a:pt x="168275" y="246062"/>
                </a:lnTo>
                <a:lnTo>
                  <a:pt x="168275" y="295275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284787" y="4873561"/>
            <a:ext cx="1183258" cy="389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635813" y="4872037"/>
            <a:ext cx="258699" cy="3048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85648" y="5595620"/>
            <a:ext cx="505904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54200" algn="l"/>
              </a:tabLst>
            </a:pPr>
            <a:r>
              <a:rPr sz="2000" b="1" spc="-5" dirty="0">
                <a:latin typeface="Tahoma"/>
                <a:cs typeface="Tahoma"/>
              </a:rPr>
              <a:t>Handout</a:t>
            </a:r>
            <a:r>
              <a:rPr sz="2000" b="1" spc="-15" dirty="0">
                <a:latin typeface="Tahoma"/>
                <a:cs typeface="Tahoma"/>
              </a:rPr>
              <a:t> </a:t>
            </a:r>
            <a:r>
              <a:rPr sz="2000" b="1" dirty="0">
                <a:latin typeface="Tahoma"/>
                <a:cs typeface="Tahoma"/>
              </a:rPr>
              <a:t>6-2:	</a:t>
            </a:r>
            <a:r>
              <a:rPr sz="2000" b="1" spc="-5" dirty="0">
                <a:latin typeface="Tahoma"/>
                <a:cs typeface="Tahoma"/>
              </a:rPr>
              <a:t>Completed ICS Form</a:t>
            </a:r>
            <a:r>
              <a:rPr sz="2000" b="1" spc="-40" dirty="0">
                <a:latin typeface="Tahoma"/>
                <a:cs typeface="Tahoma"/>
              </a:rPr>
              <a:t> </a:t>
            </a:r>
            <a:r>
              <a:rPr sz="2000" b="1" spc="-5" dirty="0">
                <a:latin typeface="Tahoma"/>
                <a:cs typeface="Tahoma"/>
              </a:rPr>
              <a:t>201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0" y="5992811"/>
            <a:ext cx="9144000" cy="85883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462" y="17525"/>
            <a:ext cx="9126855" cy="6840855"/>
          </a:xfrm>
          <a:custGeom>
            <a:avLst/>
            <a:gdLst/>
            <a:ahLst/>
            <a:cxnLst/>
            <a:rect l="l" t="t" r="r" b="b"/>
            <a:pathLst>
              <a:path w="9126855" h="6840855">
                <a:moveTo>
                  <a:pt x="9126537" y="0"/>
                </a:moveTo>
                <a:lnTo>
                  <a:pt x="0" y="0"/>
                </a:lnTo>
                <a:lnTo>
                  <a:pt x="0" y="6840474"/>
                </a:lnTo>
              </a:path>
            </a:pathLst>
          </a:custGeom>
          <a:ln w="19050">
            <a:solidFill>
              <a:srgbClr val="4D4D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A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6850126"/>
                </a:moveTo>
                <a:lnTo>
                  <a:pt x="9140825" y="6850126"/>
                </a:lnTo>
                <a:lnTo>
                  <a:pt x="9140825" y="0"/>
                </a:lnTo>
                <a:lnTo>
                  <a:pt x="0" y="0"/>
                </a:lnTo>
                <a:lnTo>
                  <a:pt x="0" y="6850126"/>
                </a:lnTo>
                <a:close/>
              </a:path>
            </a:pathLst>
          </a:custGeom>
          <a:ln w="19050">
            <a:solidFill>
              <a:srgbClr val="97A3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25" dirty="0"/>
              <a:t> </a:t>
            </a:r>
            <a:r>
              <a:rPr dirty="0"/>
              <a:t>6: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Information </a:t>
            </a:r>
            <a:r>
              <a:rPr spc="-10" dirty="0"/>
              <a:t>Flow </a:t>
            </a:r>
            <a:r>
              <a:rPr spc="-5" dirty="0"/>
              <a:t>and Use of</a:t>
            </a:r>
            <a:r>
              <a:rPr spc="-130" dirty="0"/>
              <a:t> </a:t>
            </a:r>
            <a:r>
              <a:rPr spc="-5" dirty="0"/>
              <a:t>Assistants</a:t>
            </a:r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6-</a:t>
            </a:r>
            <a:fld id="{81D60167-4931-47E6-BA6A-407CBD079E47}" type="slidenum">
              <a:rPr dirty="0"/>
              <a:t>4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157" y="289382"/>
            <a:ext cx="3827779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5" dirty="0"/>
              <a:t>ICS </a:t>
            </a:r>
            <a:r>
              <a:rPr spc="-130" dirty="0"/>
              <a:t>Form </a:t>
            </a:r>
            <a:r>
              <a:rPr dirty="0"/>
              <a:t>201</a:t>
            </a:r>
            <a:r>
              <a:rPr spc="15" dirty="0"/>
              <a:t> </a:t>
            </a:r>
            <a:r>
              <a:rPr spc="-100" dirty="0"/>
              <a:t>(cont.)</a:t>
            </a:r>
          </a:p>
        </p:txBody>
      </p:sp>
      <p:sp>
        <p:nvSpPr>
          <p:cNvPr id="3" name="object 3"/>
          <p:cNvSpPr/>
          <p:nvPr/>
        </p:nvSpPr>
        <p:spPr>
          <a:xfrm>
            <a:off x="17462" y="17525"/>
            <a:ext cx="9126855" cy="6840855"/>
          </a:xfrm>
          <a:custGeom>
            <a:avLst/>
            <a:gdLst/>
            <a:ahLst/>
            <a:cxnLst/>
            <a:rect l="l" t="t" r="r" b="b"/>
            <a:pathLst>
              <a:path w="9126855" h="6840855">
                <a:moveTo>
                  <a:pt x="9126537" y="0"/>
                </a:moveTo>
                <a:lnTo>
                  <a:pt x="0" y="0"/>
                </a:lnTo>
                <a:lnTo>
                  <a:pt x="0" y="6840474"/>
                </a:lnTo>
              </a:path>
            </a:pathLst>
          </a:custGeom>
          <a:ln w="19050">
            <a:solidFill>
              <a:srgbClr val="4D4D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A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6850126"/>
                </a:moveTo>
                <a:lnTo>
                  <a:pt x="9140825" y="6850126"/>
                </a:lnTo>
                <a:lnTo>
                  <a:pt x="9140825" y="0"/>
                </a:lnTo>
                <a:lnTo>
                  <a:pt x="0" y="0"/>
                </a:lnTo>
                <a:lnTo>
                  <a:pt x="0" y="6850126"/>
                </a:lnTo>
                <a:close/>
              </a:path>
            </a:pathLst>
          </a:custGeom>
          <a:ln w="19050">
            <a:solidFill>
              <a:srgbClr val="97A3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39658" y="1174979"/>
            <a:ext cx="2626105" cy="33600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57375" y="973074"/>
            <a:ext cx="2995930" cy="3870325"/>
          </a:xfrm>
          <a:custGeom>
            <a:avLst/>
            <a:gdLst/>
            <a:ahLst/>
            <a:cxnLst/>
            <a:rect l="l" t="t" r="r" b="b"/>
            <a:pathLst>
              <a:path w="2995929" h="3870325">
                <a:moveTo>
                  <a:pt x="0" y="3870325"/>
                </a:moveTo>
                <a:lnTo>
                  <a:pt x="2995549" y="3870325"/>
                </a:lnTo>
                <a:lnTo>
                  <a:pt x="2995549" y="0"/>
                </a:lnTo>
                <a:lnTo>
                  <a:pt x="0" y="0"/>
                </a:lnTo>
                <a:lnTo>
                  <a:pt x="0" y="387032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124106" y="1179678"/>
            <a:ext cx="2626105" cy="31758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941951" y="977900"/>
            <a:ext cx="2995930" cy="3870325"/>
          </a:xfrm>
          <a:custGeom>
            <a:avLst/>
            <a:gdLst/>
            <a:ahLst/>
            <a:cxnLst/>
            <a:rect l="l" t="t" r="r" b="b"/>
            <a:pathLst>
              <a:path w="2995929" h="3870325">
                <a:moveTo>
                  <a:pt x="0" y="3870325"/>
                </a:moveTo>
                <a:lnTo>
                  <a:pt x="2995549" y="3870325"/>
                </a:lnTo>
                <a:lnTo>
                  <a:pt x="2995549" y="0"/>
                </a:lnTo>
                <a:lnTo>
                  <a:pt x="0" y="0"/>
                </a:lnTo>
                <a:lnTo>
                  <a:pt x="0" y="387032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936813" y="5025961"/>
            <a:ext cx="1183259" cy="389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292538" y="5024437"/>
            <a:ext cx="254000" cy="3096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670613" y="5025961"/>
            <a:ext cx="1175130" cy="3890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013575" y="5029200"/>
            <a:ext cx="262255" cy="295275"/>
          </a:xfrm>
          <a:custGeom>
            <a:avLst/>
            <a:gdLst/>
            <a:ahLst/>
            <a:cxnLst/>
            <a:rect l="l" t="t" r="r" b="b"/>
            <a:pathLst>
              <a:path w="262254" h="295275">
                <a:moveTo>
                  <a:pt x="216408" y="236093"/>
                </a:moveTo>
                <a:lnTo>
                  <a:pt x="148971" y="236093"/>
                </a:lnTo>
                <a:lnTo>
                  <a:pt x="148971" y="295275"/>
                </a:lnTo>
                <a:lnTo>
                  <a:pt x="216408" y="295275"/>
                </a:lnTo>
                <a:lnTo>
                  <a:pt x="216408" y="236093"/>
                </a:lnTo>
                <a:close/>
              </a:path>
              <a:path w="262254" h="295275">
                <a:moveTo>
                  <a:pt x="216408" y="0"/>
                </a:moveTo>
                <a:lnTo>
                  <a:pt x="158115" y="0"/>
                </a:lnTo>
                <a:lnTo>
                  <a:pt x="126711" y="37580"/>
                </a:lnTo>
                <a:lnTo>
                  <a:pt x="31403" y="149165"/>
                </a:lnTo>
                <a:lnTo>
                  <a:pt x="0" y="186563"/>
                </a:lnTo>
                <a:lnTo>
                  <a:pt x="0" y="236093"/>
                </a:lnTo>
                <a:lnTo>
                  <a:pt x="262001" y="236093"/>
                </a:lnTo>
                <a:lnTo>
                  <a:pt x="262001" y="186563"/>
                </a:lnTo>
                <a:lnTo>
                  <a:pt x="65151" y="186563"/>
                </a:lnTo>
                <a:lnTo>
                  <a:pt x="86034" y="161295"/>
                </a:lnTo>
                <a:lnTo>
                  <a:pt x="128087" y="111285"/>
                </a:lnTo>
                <a:lnTo>
                  <a:pt x="148971" y="86232"/>
                </a:lnTo>
                <a:lnTo>
                  <a:pt x="216408" y="86232"/>
                </a:lnTo>
                <a:lnTo>
                  <a:pt x="216408" y="0"/>
                </a:lnTo>
                <a:close/>
              </a:path>
              <a:path w="262254" h="295275">
                <a:moveTo>
                  <a:pt x="216408" y="86232"/>
                </a:moveTo>
                <a:lnTo>
                  <a:pt x="148971" y="86232"/>
                </a:lnTo>
                <a:lnTo>
                  <a:pt x="148971" y="186563"/>
                </a:lnTo>
                <a:lnTo>
                  <a:pt x="216408" y="186563"/>
                </a:lnTo>
                <a:lnTo>
                  <a:pt x="216408" y="8623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013575" y="5029200"/>
            <a:ext cx="262255" cy="295275"/>
          </a:xfrm>
          <a:custGeom>
            <a:avLst/>
            <a:gdLst/>
            <a:ahLst/>
            <a:cxnLst/>
            <a:rect l="l" t="t" r="r" b="b"/>
            <a:pathLst>
              <a:path w="262254" h="295275">
                <a:moveTo>
                  <a:pt x="148971" y="295275"/>
                </a:moveTo>
                <a:lnTo>
                  <a:pt x="148971" y="280419"/>
                </a:lnTo>
                <a:lnTo>
                  <a:pt x="148971" y="265588"/>
                </a:lnTo>
                <a:lnTo>
                  <a:pt x="148971" y="250805"/>
                </a:lnTo>
                <a:lnTo>
                  <a:pt x="148971" y="236093"/>
                </a:lnTo>
                <a:lnTo>
                  <a:pt x="111728" y="236093"/>
                </a:lnTo>
                <a:lnTo>
                  <a:pt x="74485" y="236093"/>
                </a:lnTo>
                <a:lnTo>
                  <a:pt x="37242" y="236093"/>
                </a:lnTo>
                <a:lnTo>
                  <a:pt x="0" y="236093"/>
                </a:lnTo>
                <a:lnTo>
                  <a:pt x="0" y="223746"/>
                </a:lnTo>
                <a:lnTo>
                  <a:pt x="0" y="211328"/>
                </a:lnTo>
                <a:lnTo>
                  <a:pt x="0" y="198909"/>
                </a:lnTo>
                <a:lnTo>
                  <a:pt x="0" y="186563"/>
                </a:lnTo>
                <a:lnTo>
                  <a:pt x="31403" y="149165"/>
                </a:lnTo>
                <a:lnTo>
                  <a:pt x="63136" y="111986"/>
                </a:lnTo>
                <a:lnTo>
                  <a:pt x="94978" y="74850"/>
                </a:lnTo>
                <a:lnTo>
                  <a:pt x="126711" y="37580"/>
                </a:lnTo>
                <a:lnTo>
                  <a:pt x="158115" y="0"/>
                </a:lnTo>
                <a:lnTo>
                  <a:pt x="172652" y="0"/>
                </a:lnTo>
                <a:lnTo>
                  <a:pt x="187261" y="0"/>
                </a:lnTo>
                <a:lnTo>
                  <a:pt x="201870" y="0"/>
                </a:lnTo>
                <a:lnTo>
                  <a:pt x="216408" y="0"/>
                </a:lnTo>
                <a:lnTo>
                  <a:pt x="216408" y="46652"/>
                </a:lnTo>
                <a:lnTo>
                  <a:pt x="216408" y="93281"/>
                </a:lnTo>
                <a:lnTo>
                  <a:pt x="216408" y="139910"/>
                </a:lnTo>
                <a:lnTo>
                  <a:pt x="216408" y="186563"/>
                </a:lnTo>
                <a:lnTo>
                  <a:pt x="227818" y="186563"/>
                </a:lnTo>
                <a:lnTo>
                  <a:pt x="239204" y="186563"/>
                </a:lnTo>
                <a:lnTo>
                  <a:pt x="250590" y="186563"/>
                </a:lnTo>
                <a:lnTo>
                  <a:pt x="262001" y="186563"/>
                </a:lnTo>
                <a:lnTo>
                  <a:pt x="262001" y="198856"/>
                </a:lnTo>
                <a:lnTo>
                  <a:pt x="262001" y="211185"/>
                </a:lnTo>
                <a:lnTo>
                  <a:pt x="262001" y="223585"/>
                </a:lnTo>
                <a:lnTo>
                  <a:pt x="262001" y="236093"/>
                </a:lnTo>
                <a:lnTo>
                  <a:pt x="250590" y="236093"/>
                </a:lnTo>
                <a:lnTo>
                  <a:pt x="239204" y="236093"/>
                </a:lnTo>
                <a:lnTo>
                  <a:pt x="227818" y="236093"/>
                </a:lnTo>
                <a:lnTo>
                  <a:pt x="216408" y="236093"/>
                </a:lnTo>
                <a:lnTo>
                  <a:pt x="216408" y="250805"/>
                </a:lnTo>
                <a:lnTo>
                  <a:pt x="216408" y="265588"/>
                </a:lnTo>
                <a:lnTo>
                  <a:pt x="216408" y="280419"/>
                </a:lnTo>
                <a:lnTo>
                  <a:pt x="216408" y="295275"/>
                </a:lnTo>
                <a:lnTo>
                  <a:pt x="199638" y="295275"/>
                </a:lnTo>
                <a:lnTo>
                  <a:pt x="182832" y="295275"/>
                </a:lnTo>
                <a:lnTo>
                  <a:pt x="165955" y="295275"/>
                </a:lnTo>
                <a:lnTo>
                  <a:pt x="148971" y="295275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077836" y="5114544"/>
            <a:ext cx="85598" cy="10210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013575" y="5029200"/>
            <a:ext cx="262255" cy="295275"/>
          </a:xfrm>
          <a:custGeom>
            <a:avLst/>
            <a:gdLst/>
            <a:ahLst/>
            <a:cxnLst/>
            <a:rect l="l" t="t" r="r" b="b"/>
            <a:pathLst>
              <a:path w="262254" h="295275">
                <a:moveTo>
                  <a:pt x="148971" y="295275"/>
                </a:moveTo>
                <a:lnTo>
                  <a:pt x="148971" y="280419"/>
                </a:lnTo>
                <a:lnTo>
                  <a:pt x="148971" y="265588"/>
                </a:lnTo>
                <a:lnTo>
                  <a:pt x="148971" y="250805"/>
                </a:lnTo>
                <a:lnTo>
                  <a:pt x="148971" y="236093"/>
                </a:lnTo>
                <a:lnTo>
                  <a:pt x="111728" y="236093"/>
                </a:lnTo>
                <a:lnTo>
                  <a:pt x="74485" y="236093"/>
                </a:lnTo>
                <a:lnTo>
                  <a:pt x="37242" y="236093"/>
                </a:lnTo>
                <a:lnTo>
                  <a:pt x="0" y="236093"/>
                </a:lnTo>
                <a:lnTo>
                  <a:pt x="0" y="223746"/>
                </a:lnTo>
                <a:lnTo>
                  <a:pt x="0" y="211328"/>
                </a:lnTo>
                <a:lnTo>
                  <a:pt x="0" y="198909"/>
                </a:lnTo>
                <a:lnTo>
                  <a:pt x="0" y="186563"/>
                </a:lnTo>
                <a:lnTo>
                  <a:pt x="31403" y="149165"/>
                </a:lnTo>
                <a:lnTo>
                  <a:pt x="63136" y="111986"/>
                </a:lnTo>
                <a:lnTo>
                  <a:pt x="94978" y="74850"/>
                </a:lnTo>
                <a:lnTo>
                  <a:pt x="126711" y="37580"/>
                </a:lnTo>
                <a:lnTo>
                  <a:pt x="158115" y="0"/>
                </a:lnTo>
                <a:lnTo>
                  <a:pt x="172652" y="0"/>
                </a:lnTo>
                <a:lnTo>
                  <a:pt x="187261" y="0"/>
                </a:lnTo>
                <a:lnTo>
                  <a:pt x="201870" y="0"/>
                </a:lnTo>
                <a:lnTo>
                  <a:pt x="216408" y="0"/>
                </a:lnTo>
                <a:lnTo>
                  <a:pt x="216408" y="46652"/>
                </a:lnTo>
                <a:lnTo>
                  <a:pt x="216408" y="93281"/>
                </a:lnTo>
                <a:lnTo>
                  <a:pt x="216408" y="139910"/>
                </a:lnTo>
                <a:lnTo>
                  <a:pt x="216408" y="186563"/>
                </a:lnTo>
                <a:lnTo>
                  <a:pt x="227818" y="186563"/>
                </a:lnTo>
                <a:lnTo>
                  <a:pt x="239204" y="186563"/>
                </a:lnTo>
                <a:lnTo>
                  <a:pt x="250590" y="186563"/>
                </a:lnTo>
                <a:lnTo>
                  <a:pt x="262001" y="186563"/>
                </a:lnTo>
                <a:lnTo>
                  <a:pt x="262001" y="198856"/>
                </a:lnTo>
                <a:lnTo>
                  <a:pt x="262001" y="211185"/>
                </a:lnTo>
                <a:lnTo>
                  <a:pt x="262001" y="223585"/>
                </a:lnTo>
                <a:lnTo>
                  <a:pt x="262001" y="236093"/>
                </a:lnTo>
                <a:lnTo>
                  <a:pt x="250590" y="236093"/>
                </a:lnTo>
                <a:lnTo>
                  <a:pt x="239204" y="236093"/>
                </a:lnTo>
                <a:lnTo>
                  <a:pt x="227818" y="236093"/>
                </a:lnTo>
                <a:lnTo>
                  <a:pt x="216408" y="236093"/>
                </a:lnTo>
                <a:lnTo>
                  <a:pt x="216408" y="250805"/>
                </a:lnTo>
                <a:lnTo>
                  <a:pt x="216408" y="265588"/>
                </a:lnTo>
                <a:lnTo>
                  <a:pt x="216408" y="280419"/>
                </a:lnTo>
                <a:lnTo>
                  <a:pt x="216408" y="295275"/>
                </a:lnTo>
                <a:lnTo>
                  <a:pt x="199638" y="295275"/>
                </a:lnTo>
                <a:lnTo>
                  <a:pt x="182832" y="295275"/>
                </a:lnTo>
                <a:lnTo>
                  <a:pt x="165955" y="295275"/>
                </a:lnTo>
                <a:lnTo>
                  <a:pt x="148971" y="295275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073963" y="5110670"/>
            <a:ext cx="93345" cy="10985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013575" y="5029200"/>
            <a:ext cx="262255" cy="295275"/>
          </a:xfrm>
          <a:custGeom>
            <a:avLst/>
            <a:gdLst/>
            <a:ahLst/>
            <a:cxnLst/>
            <a:rect l="l" t="t" r="r" b="b"/>
            <a:pathLst>
              <a:path w="262254" h="295275">
                <a:moveTo>
                  <a:pt x="216408" y="236093"/>
                </a:moveTo>
                <a:lnTo>
                  <a:pt x="148971" y="236093"/>
                </a:lnTo>
                <a:lnTo>
                  <a:pt x="148971" y="295275"/>
                </a:lnTo>
                <a:lnTo>
                  <a:pt x="216408" y="295275"/>
                </a:lnTo>
                <a:lnTo>
                  <a:pt x="216408" y="236093"/>
                </a:lnTo>
                <a:close/>
              </a:path>
              <a:path w="262254" h="295275">
                <a:moveTo>
                  <a:pt x="216408" y="0"/>
                </a:moveTo>
                <a:lnTo>
                  <a:pt x="158115" y="0"/>
                </a:lnTo>
                <a:lnTo>
                  <a:pt x="126711" y="37580"/>
                </a:lnTo>
                <a:lnTo>
                  <a:pt x="31403" y="149165"/>
                </a:lnTo>
                <a:lnTo>
                  <a:pt x="0" y="186563"/>
                </a:lnTo>
                <a:lnTo>
                  <a:pt x="0" y="236093"/>
                </a:lnTo>
                <a:lnTo>
                  <a:pt x="262001" y="236093"/>
                </a:lnTo>
                <a:lnTo>
                  <a:pt x="262001" y="186563"/>
                </a:lnTo>
                <a:lnTo>
                  <a:pt x="65151" y="186563"/>
                </a:lnTo>
                <a:lnTo>
                  <a:pt x="86034" y="161295"/>
                </a:lnTo>
                <a:lnTo>
                  <a:pt x="128087" y="111285"/>
                </a:lnTo>
                <a:lnTo>
                  <a:pt x="148971" y="86232"/>
                </a:lnTo>
                <a:lnTo>
                  <a:pt x="216408" y="86232"/>
                </a:lnTo>
                <a:lnTo>
                  <a:pt x="216408" y="0"/>
                </a:lnTo>
                <a:close/>
              </a:path>
              <a:path w="262254" h="295275">
                <a:moveTo>
                  <a:pt x="216408" y="86232"/>
                </a:moveTo>
                <a:lnTo>
                  <a:pt x="148971" y="86232"/>
                </a:lnTo>
                <a:lnTo>
                  <a:pt x="148971" y="186563"/>
                </a:lnTo>
                <a:lnTo>
                  <a:pt x="216408" y="186563"/>
                </a:lnTo>
                <a:lnTo>
                  <a:pt x="216408" y="8623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013575" y="5029200"/>
            <a:ext cx="262255" cy="295275"/>
          </a:xfrm>
          <a:custGeom>
            <a:avLst/>
            <a:gdLst/>
            <a:ahLst/>
            <a:cxnLst/>
            <a:rect l="l" t="t" r="r" b="b"/>
            <a:pathLst>
              <a:path w="262254" h="295275">
                <a:moveTo>
                  <a:pt x="148971" y="295275"/>
                </a:moveTo>
                <a:lnTo>
                  <a:pt x="148971" y="280419"/>
                </a:lnTo>
                <a:lnTo>
                  <a:pt x="148971" y="265588"/>
                </a:lnTo>
                <a:lnTo>
                  <a:pt x="148971" y="250805"/>
                </a:lnTo>
                <a:lnTo>
                  <a:pt x="148971" y="236093"/>
                </a:lnTo>
                <a:lnTo>
                  <a:pt x="111728" y="236093"/>
                </a:lnTo>
                <a:lnTo>
                  <a:pt x="74485" y="236093"/>
                </a:lnTo>
                <a:lnTo>
                  <a:pt x="37242" y="236093"/>
                </a:lnTo>
                <a:lnTo>
                  <a:pt x="0" y="236093"/>
                </a:lnTo>
                <a:lnTo>
                  <a:pt x="0" y="223746"/>
                </a:lnTo>
                <a:lnTo>
                  <a:pt x="0" y="211328"/>
                </a:lnTo>
                <a:lnTo>
                  <a:pt x="0" y="198909"/>
                </a:lnTo>
                <a:lnTo>
                  <a:pt x="0" y="186563"/>
                </a:lnTo>
                <a:lnTo>
                  <a:pt x="31403" y="149165"/>
                </a:lnTo>
                <a:lnTo>
                  <a:pt x="63136" y="111986"/>
                </a:lnTo>
                <a:lnTo>
                  <a:pt x="94978" y="74850"/>
                </a:lnTo>
                <a:lnTo>
                  <a:pt x="126711" y="37580"/>
                </a:lnTo>
                <a:lnTo>
                  <a:pt x="158115" y="0"/>
                </a:lnTo>
                <a:lnTo>
                  <a:pt x="172652" y="0"/>
                </a:lnTo>
                <a:lnTo>
                  <a:pt x="187261" y="0"/>
                </a:lnTo>
                <a:lnTo>
                  <a:pt x="201870" y="0"/>
                </a:lnTo>
                <a:lnTo>
                  <a:pt x="216408" y="0"/>
                </a:lnTo>
                <a:lnTo>
                  <a:pt x="216408" y="46652"/>
                </a:lnTo>
                <a:lnTo>
                  <a:pt x="216408" y="93281"/>
                </a:lnTo>
                <a:lnTo>
                  <a:pt x="216408" y="139910"/>
                </a:lnTo>
                <a:lnTo>
                  <a:pt x="216408" y="186563"/>
                </a:lnTo>
                <a:lnTo>
                  <a:pt x="227818" y="186563"/>
                </a:lnTo>
                <a:lnTo>
                  <a:pt x="239204" y="186563"/>
                </a:lnTo>
                <a:lnTo>
                  <a:pt x="250590" y="186563"/>
                </a:lnTo>
                <a:lnTo>
                  <a:pt x="262001" y="186563"/>
                </a:lnTo>
                <a:lnTo>
                  <a:pt x="262001" y="198856"/>
                </a:lnTo>
                <a:lnTo>
                  <a:pt x="262001" y="211185"/>
                </a:lnTo>
                <a:lnTo>
                  <a:pt x="262001" y="223585"/>
                </a:lnTo>
                <a:lnTo>
                  <a:pt x="262001" y="236093"/>
                </a:lnTo>
                <a:lnTo>
                  <a:pt x="250590" y="236093"/>
                </a:lnTo>
                <a:lnTo>
                  <a:pt x="239204" y="236093"/>
                </a:lnTo>
                <a:lnTo>
                  <a:pt x="227818" y="236093"/>
                </a:lnTo>
                <a:lnTo>
                  <a:pt x="216408" y="236093"/>
                </a:lnTo>
                <a:lnTo>
                  <a:pt x="216408" y="250805"/>
                </a:lnTo>
                <a:lnTo>
                  <a:pt x="216408" y="265588"/>
                </a:lnTo>
                <a:lnTo>
                  <a:pt x="216408" y="280419"/>
                </a:lnTo>
                <a:lnTo>
                  <a:pt x="216408" y="295275"/>
                </a:lnTo>
                <a:lnTo>
                  <a:pt x="199638" y="295275"/>
                </a:lnTo>
                <a:lnTo>
                  <a:pt x="182832" y="295275"/>
                </a:lnTo>
                <a:lnTo>
                  <a:pt x="165955" y="295275"/>
                </a:lnTo>
                <a:lnTo>
                  <a:pt x="148971" y="295275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077836" y="5114544"/>
            <a:ext cx="85598" cy="10210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013575" y="5029200"/>
            <a:ext cx="262255" cy="295275"/>
          </a:xfrm>
          <a:custGeom>
            <a:avLst/>
            <a:gdLst/>
            <a:ahLst/>
            <a:cxnLst/>
            <a:rect l="l" t="t" r="r" b="b"/>
            <a:pathLst>
              <a:path w="262254" h="295275">
                <a:moveTo>
                  <a:pt x="148971" y="295275"/>
                </a:moveTo>
                <a:lnTo>
                  <a:pt x="148971" y="280419"/>
                </a:lnTo>
                <a:lnTo>
                  <a:pt x="148971" y="265588"/>
                </a:lnTo>
                <a:lnTo>
                  <a:pt x="148971" y="250805"/>
                </a:lnTo>
                <a:lnTo>
                  <a:pt x="148971" y="236093"/>
                </a:lnTo>
                <a:lnTo>
                  <a:pt x="111728" y="236093"/>
                </a:lnTo>
                <a:lnTo>
                  <a:pt x="74485" y="236093"/>
                </a:lnTo>
                <a:lnTo>
                  <a:pt x="37242" y="236093"/>
                </a:lnTo>
                <a:lnTo>
                  <a:pt x="0" y="236093"/>
                </a:lnTo>
                <a:lnTo>
                  <a:pt x="0" y="223746"/>
                </a:lnTo>
                <a:lnTo>
                  <a:pt x="0" y="211328"/>
                </a:lnTo>
                <a:lnTo>
                  <a:pt x="0" y="198909"/>
                </a:lnTo>
                <a:lnTo>
                  <a:pt x="0" y="186563"/>
                </a:lnTo>
                <a:lnTo>
                  <a:pt x="31403" y="149165"/>
                </a:lnTo>
                <a:lnTo>
                  <a:pt x="63136" y="111986"/>
                </a:lnTo>
                <a:lnTo>
                  <a:pt x="94978" y="74850"/>
                </a:lnTo>
                <a:lnTo>
                  <a:pt x="126711" y="37580"/>
                </a:lnTo>
                <a:lnTo>
                  <a:pt x="158115" y="0"/>
                </a:lnTo>
                <a:lnTo>
                  <a:pt x="172652" y="0"/>
                </a:lnTo>
                <a:lnTo>
                  <a:pt x="187261" y="0"/>
                </a:lnTo>
                <a:lnTo>
                  <a:pt x="201870" y="0"/>
                </a:lnTo>
                <a:lnTo>
                  <a:pt x="216408" y="0"/>
                </a:lnTo>
                <a:lnTo>
                  <a:pt x="216408" y="46652"/>
                </a:lnTo>
                <a:lnTo>
                  <a:pt x="216408" y="93281"/>
                </a:lnTo>
                <a:lnTo>
                  <a:pt x="216408" y="139910"/>
                </a:lnTo>
                <a:lnTo>
                  <a:pt x="216408" y="186563"/>
                </a:lnTo>
                <a:lnTo>
                  <a:pt x="227818" y="186563"/>
                </a:lnTo>
                <a:lnTo>
                  <a:pt x="239204" y="186563"/>
                </a:lnTo>
                <a:lnTo>
                  <a:pt x="250590" y="186563"/>
                </a:lnTo>
                <a:lnTo>
                  <a:pt x="262001" y="186563"/>
                </a:lnTo>
                <a:lnTo>
                  <a:pt x="262001" y="198856"/>
                </a:lnTo>
                <a:lnTo>
                  <a:pt x="262001" y="211185"/>
                </a:lnTo>
                <a:lnTo>
                  <a:pt x="262001" y="223585"/>
                </a:lnTo>
                <a:lnTo>
                  <a:pt x="262001" y="236093"/>
                </a:lnTo>
                <a:lnTo>
                  <a:pt x="250590" y="236093"/>
                </a:lnTo>
                <a:lnTo>
                  <a:pt x="239204" y="236093"/>
                </a:lnTo>
                <a:lnTo>
                  <a:pt x="227818" y="236093"/>
                </a:lnTo>
                <a:lnTo>
                  <a:pt x="216408" y="236093"/>
                </a:lnTo>
                <a:lnTo>
                  <a:pt x="216408" y="250805"/>
                </a:lnTo>
                <a:lnTo>
                  <a:pt x="216408" y="265588"/>
                </a:lnTo>
                <a:lnTo>
                  <a:pt x="216408" y="280419"/>
                </a:lnTo>
                <a:lnTo>
                  <a:pt x="216408" y="295275"/>
                </a:lnTo>
                <a:lnTo>
                  <a:pt x="199638" y="295275"/>
                </a:lnTo>
                <a:lnTo>
                  <a:pt x="182832" y="295275"/>
                </a:lnTo>
                <a:lnTo>
                  <a:pt x="165955" y="295275"/>
                </a:lnTo>
                <a:lnTo>
                  <a:pt x="148971" y="295275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073963" y="5110670"/>
            <a:ext cx="93345" cy="10985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0" y="5992811"/>
            <a:ext cx="9144000" cy="85883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25" dirty="0"/>
              <a:t> </a:t>
            </a:r>
            <a:r>
              <a:rPr dirty="0"/>
              <a:t>6: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Information </a:t>
            </a:r>
            <a:r>
              <a:rPr spc="-10" dirty="0"/>
              <a:t>Flow </a:t>
            </a:r>
            <a:r>
              <a:rPr spc="-5" dirty="0"/>
              <a:t>and Use of</a:t>
            </a:r>
            <a:r>
              <a:rPr spc="-130" dirty="0"/>
              <a:t> </a:t>
            </a:r>
            <a:r>
              <a:rPr spc="-5" dirty="0"/>
              <a:t>Assistants</a:t>
            </a:r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6-</a:t>
            </a:r>
            <a:fld id="{81D60167-4931-47E6-BA6A-407CBD079E47}" type="slidenum">
              <a:rPr dirty="0"/>
              <a:t>5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157" y="289382"/>
            <a:ext cx="466534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30" dirty="0"/>
              <a:t>Incident </a:t>
            </a:r>
            <a:r>
              <a:rPr spc="-170" dirty="0"/>
              <a:t>Action </a:t>
            </a:r>
            <a:r>
              <a:rPr spc="-85" dirty="0"/>
              <a:t>Plan</a:t>
            </a:r>
            <a:r>
              <a:rPr spc="125" dirty="0"/>
              <a:t> </a:t>
            </a:r>
            <a:r>
              <a:rPr spc="-30" dirty="0"/>
              <a:t>(IAP)</a:t>
            </a:r>
          </a:p>
        </p:txBody>
      </p:sp>
      <p:sp>
        <p:nvSpPr>
          <p:cNvPr id="3" name="object 3"/>
          <p:cNvSpPr/>
          <p:nvPr/>
        </p:nvSpPr>
        <p:spPr>
          <a:xfrm>
            <a:off x="1542833" y="1174979"/>
            <a:ext cx="2626105" cy="33455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60550" y="973074"/>
            <a:ext cx="2995930" cy="3870325"/>
          </a:xfrm>
          <a:custGeom>
            <a:avLst/>
            <a:gdLst/>
            <a:ahLst/>
            <a:cxnLst/>
            <a:rect l="l" t="t" r="r" b="b"/>
            <a:pathLst>
              <a:path w="2995929" h="3870325">
                <a:moveTo>
                  <a:pt x="0" y="3870325"/>
                </a:moveTo>
                <a:lnTo>
                  <a:pt x="2995549" y="3870325"/>
                </a:lnTo>
                <a:lnTo>
                  <a:pt x="2995549" y="0"/>
                </a:lnTo>
                <a:lnTo>
                  <a:pt x="0" y="0"/>
                </a:lnTo>
                <a:lnTo>
                  <a:pt x="0" y="387032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122582" y="1184526"/>
            <a:ext cx="2626105" cy="32970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940300" y="977900"/>
            <a:ext cx="2995930" cy="3870325"/>
          </a:xfrm>
          <a:custGeom>
            <a:avLst/>
            <a:gdLst/>
            <a:ahLst/>
            <a:cxnLst/>
            <a:rect l="l" t="t" r="r" b="b"/>
            <a:pathLst>
              <a:path w="2995929" h="3870325">
                <a:moveTo>
                  <a:pt x="0" y="3870325"/>
                </a:moveTo>
                <a:lnTo>
                  <a:pt x="2995676" y="3870325"/>
                </a:lnTo>
                <a:lnTo>
                  <a:pt x="2995676" y="0"/>
                </a:lnTo>
                <a:lnTo>
                  <a:pt x="0" y="0"/>
                </a:lnTo>
                <a:lnTo>
                  <a:pt x="0" y="387032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433827" y="5024628"/>
            <a:ext cx="923544" cy="3139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96000" y="5029200"/>
            <a:ext cx="762000" cy="304800"/>
          </a:xfrm>
          <a:custGeom>
            <a:avLst/>
            <a:gdLst/>
            <a:ahLst/>
            <a:cxnLst/>
            <a:rect l="l" t="t" r="r" b="b"/>
            <a:pathLst>
              <a:path w="762000" h="304800">
                <a:moveTo>
                  <a:pt x="720217" y="239648"/>
                </a:moveTo>
                <a:lnTo>
                  <a:pt x="657860" y="239648"/>
                </a:lnTo>
                <a:lnTo>
                  <a:pt x="657860" y="299719"/>
                </a:lnTo>
                <a:lnTo>
                  <a:pt x="720217" y="299719"/>
                </a:lnTo>
                <a:lnTo>
                  <a:pt x="720217" y="239648"/>
                </a:lnTo>
                <a:close/>
              </a:path>
              <a:path w="762000" h="304800">
                <a:moveTo>
                  <a:pt x="720217" y="0"/>
                </a:moveTo>
                <a:lnTo>
                  <a:pt x="666115" y="0"/>
                </a:lnTo>
                <a:lnTo>
                  <a:pt x="520192" y="189610"/>
                </a:lnTo>
                <a:lnTo>
                  <a:pt x="520192" y="239648"/>
                </a:lnTo>
                <a:lnTo>
                  <a:pt x="762000" y="239648"/>
                </a:lnTo>
                <a:lnTo>
                  <a:pt x="762000" y="189356"/>
                </a:lnTo>
                <a:lnTo>
                  <a:pt x="580517" y="189356"/>
                </a:lnTo>
                <a:lnTo>
                  <a:pt x="657860" y="87375"/>
                </a:lnTo>
                <a:lnTo>
                  <a:pt x="720217" y="87375"/>
                </a:lnTo>
                <a:lnTo>
                  <a:pt x="720217" y="0"/>
                </a:lnTo>
                <a:close/>
              </a:path>
              <a:path w="762000" h="304800">
                <a:moveTo>
                  <a:pt x="720217" y="87375"/>
                </a:moveTo>
                <a:lnTo>
                  <a:pt x="657860" y="87375"/>
                </a:lnTo>
                <a:lnTo>
                  <a:pt x="657860" y="189356"/>
                </a:lnTo>
                <a:lnTo>
                  <a:pt x="720217" y="189356"/>
                </a:lnTo>
                <a:lnTo>
                  <a:pt x="720217" y="87375"/>
                </a:lnTo>
                <a:close/>
              </a:path>
              <a:path w="762000" h="304800">
                <a:moveTo>
                  <a:pt x="378841" y="0"/>
                </a:moveTo>
                <a:lnTo>
                  <a:pt x="335311" y="7619"/>
                </a:lnTo>
                <a:lnTo>
                  <a:pt x="302641" y="30479"/>
                </a:lnTo>
                <a:lnTo>
                  <a:pt x="277891" y="79422"/>
                </a:lnTo>
                <a:lnTo>
                  <a:pt x="269621" y="151891"/>
                </a:lnTo>
                <a:lnTo>
                  <a:pt x="271502" y="191565"/>
                </a:lnTo>
                <a:lnTo>
                  <a:pt x="286551" y="251243"/>
                </a:lnTo>
                <a:lnTo>
                  <a:pt x="315886" y="285940"/>
                </a:lnTo>
                <a:lnTo>
                  <a:pt x="355459" y="302704"/>
                </a:lnTo>
                <a:lnTo>
                  <a:pt x="378841" y="304799"/>
                </a:lnTo>
                <a:lnTo>
                  <a:pt x="401891" y="302894"/>
                </a:lnTo>
                <a:lnTo>
                  <a:pt x="422275" y="297179"/>
                </a:lnTo>
                <a:lnTo>
                  <a:pt x="439991" y="287654"/>
                </a:lnTo>
                <a:lnTo>
                  <a:pt x="455041" y="274319"/>
                </a:lnTo>
                <a:lnTo>
                  <a:pt x="466435" y="257301"/>
                </a:lnTo>
                <a:lnTo>
                  <a:pt x="370967" y="257301"/>
                </a:lnTo>
                <a:lnTo>
                  <a:pt x="364109" y="255142"/>
                </a:lnTo>
                <a:lnTo>
                  <a:pt x="340433" y="212802"/>
                </a:lnTo>
                <a:lnTo>
                  <a:pt x="337058" y="152526"/>
                </a:lnTo>
                <a:lnTo>
                  <a:pt x="337464" y="128141"/>
                </a:lnTo>
                <a:lnTo>
                  <a:pt x="343662" y="77723"/>
                </a:lnTo>
                <a:lnTo>
                  <a:pt x="370967" y="47497"/>
                </a:lnTo>
                <a:lnTo>
                  <a:pt x="466329" y="47497"/>
                </a:lnTo>
                <a:lnTo>
                  <a:pt x="455168" y="30987"/>
                </a:lnTo>
                <a:lnTo>
                  <a:pt x="440098" y="17412"/>
                </a:lnTo>
                <a:lnTo>
                  <a:pt x="422338" y="7731"/>
                </a:lnTo>
                <a:lnTo>
                  <a:pt x="401911" y="1930"/>
                </a:lnTo>
                <a:lnTo>
                  <a:pt x="378841" y="0"/>
                </a:lnTo>
                <a:close/>
              </a:path>
              <a:path w="762000" h="304800">
                <a:moveTo>
                  <a:pt x="466329" y="47497"/>
                </a:moveTo>
                <a:lnTo>
                  <a:pt x="386588" y="47497"/>
                </a:lnTo>
                <a:lnTo>
                  <a:pt x="393573" y="49656"/>
                </a:lnTo>
                <a:lnTo>
                  <a:pt x="399542" y="54101"/>
                </a:lnTo>
                <a:lnTo>
                  <a:pt x="417248" y="92198"/>
                </a:lnTo>
                <a:lnTo>
                  <a:pt x="420624" y="152526"/>
                </a:lnTo>
                <a:lnTo>
                  <a:pt x="420197" y="176891"/>
                </a:lnTo>
                <a:lnTo>
                  <a:pt x="413893" y="227075"/>
                </a:lnTo>
                <a:lnTo>
                  <a:pt x="386588" y="257301"/>
                </a:lnTo>
                <a:lnTo>
                  <a:pt x="466435" y="257301"/>
                </a:lnTo>
                <a:lnTo>
                  <a:pt x="469469" y="252771"/>
                </a:lnTo>
                <a:lnTo>
                  <a:pt x="479790" y="225282"/>
                </a:lnTo>
                <a:lnTo>
                  <a:pt x="485991" y="191863"/>
                </a:lnTo>
                <a:lnTo>
                  <a:pt x="488061" y="152526"/>
                </a:lnTo>
                <a:lnTo>
                  <a:pt x="486011" y="113069"/>
                </a:lnTo>
                <a:lnTo>
                  <a:pt x="479853" y="79660"/>
                </a:lnTo>
                <a:lnTo>
                  <a:pt x="469576" y="52300"/>
                </a:lnTo>
                <a:lnTo>
                  <a:pt x="466329" y="47497"/>
                </a:lnTo>
                <a:close/>
              </a:path>
              <a:path w="762000" h="304800">
                <a:moveTo>
                  <a:pt x="216994" y="47497"/>
                </a:moveTo>
                <a:lnTo>
                  <a:pt x="117729" y="47497"/>
                </a:lnTo>
                <a:lnTo>
                  <a:pt x="127373" y="48140"/>
                </a:lnTo>
                <a:lnTo>
                  <a:pt x="135921" y="50069"/>
                </a:lnTo>
                <a:lnTo>
                  <a:pt x="161290" y="87121"/>
                </a:lnTo>
                <a:lnTo>
                  <a:pt x="160456" y="95813"/>
                </a:lnTo>
                <a:lnTo>
                  <a:pt x="140904" y="130028"/>
                </a:lnTo>
                <a:lnTo>
                  <a:pt x="94488" y="171068"/>
                </a:lnTo>
                <a:lnTo>
                  <a:pt x="69673" y="192260"/>
                </a:lnTo>
                <a:lnTo>
                  <a:pt x="33426" y="228022"/>
                </a:lnTo>
                <a:lnTo>
                  <a:pt x="7318" y="270383"/>
                </a:lnTo>
                <a:lnTo>
                  <a:pt x="0" y="299719"/>
                </a:lnTo>
                <a:lnTo>
                  <a:pt x="226060" y="299719"/>
                </a:lnTo>
                <a:lnTo>
                  <a:pt x="226060" y="246506"/>
                </a:lnTo>
                <a:lnTo>
                  <a:pt x="97917" y="246506"/>
                </a:lnTo>
                <a:lnTo>
                  <a:pt x="101346" y="241426"/>
                </a:lnTo>
                <a:lnTo>
                  <a:pt x="136003" y="209093"/>
                </a:lnTo>
                <a:lnTo>
                  <a:pt x="149860" y="197738"/>
                </a:lnTo>
                <a:lnTo>
                  <a:pt x="163931" y="185999"/>
                </a:lnTo>
                <a:lnTo>
                  <a:pt x="192024" y="159638"/>
                </a:lnTo>
                <a:lnTo>
                  <a:pt x="217805" y="121411"/>
                </a:lnTo>
                <a:lnTo>
                  <a:pt x="226060" y="83057"/>
                </a:lnTo>
                <a:lnTo>
                  <a:pt x="224276" y="66077"/>
                </a:lnTo>
                <a:lnTo>
                  <a:pt x="218932" y="50561"/>
                </a:lnTo>
                <a:lnTo>
                  <a:pt x="216994" y="47497"/>
                </a:lnTo>
                <a:close/>
              </a:path>
              <a:path w="762000" h="304800">
                <a:moveTo>
                  <a:pt x="119253" y="0"/>
                </a:moveTo>
                <a:lnTo>
                  <a:pt x="77644" y="5143"/>
                </a:lnTo>
                <a:lnTo>
                  <a:pt x="29962" y="32527"/>
                </a:lnTo>
                <a:lnTo>
                  <a:pt x="12003" y="66436"/>
                </a:lnTo>
                <a:lnTo>
                  <a:pt x="7620" y="88391"/>
                </a:lnTo>
                <a:lnTo>
                  <a:pt x="71755" y="94106"/>
                </a:lnTo>
                <a:lnTo>
                  <a:pt x="73328" y="82438"/>
                </a:lnTo>
                <a:lnTo>
                  <a:pt x="76152" y="72580"/>
                </a:lnTo>
                <a:lnTo>
                  <a:pt x="108136" y="48166"/>
                </a:lnTo>
                <a:lnTo>
                  <a:pt x="117729" y="47497"/>
                </a:lnTo>
                <a:lnTo>
                  <a:pt x="216994" y="47497"/>
                </a:lnTo>
                <a:lnTo>
                  <a:pt x="210040" y="36498"/>
                </a:lnTo>
                <a:lnTo>
                  <a:pt x="197612" y="23875"/>
                </a:lnTo>
                <a:lnTo>
                  <a:pt x="182010" y="13448"/>
                </a:lnTo>
                <a:lnTo>
                  <a:pt x="163766" y="5984"/>
                </a:lnTo>
                <a:lnTo>
                  <a:pt x="142855" y="1498"/>
                </a:lnTo>
                <a:lnTo>
                  <a:pt x="1192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671944" y="5112003"/>
            <a:ext cx="86487" cy="1111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428485" y="5072126"/>
            <a:ext cx="92710" cy="21894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616192" y="5029200"/>
            <a:ext cx="241935" cy="299720"/>
          </a:xfrm>
          <a:custGeom>
            <a:avLst/>
            <a:gdLst/>
            <a:ahLst/>
            <a:cxnLst/>
            <a:rect l="l" t="t" r="r" b="b"/>
            <a:pathLst>
              <a:path w="241934" h="299720">
                <a:moveTo>
                  <a:pt x="145923" y="0"/>
                </a:moveTo>
                <a:lnTo>
                  <a:pt x="159448" y="0"/>
                </a:lnTo>
                <a:lnTo>
                  <a:pt x="172974" y="0"/>
                </a:lnTo>
                <a:lnTo>
                  <a:pt x="186499" y="0"/>
                </a:lnTo>
                <a:lnTo>
                  <a:pt x="200025" y="0"/>
                </a:lnTo>
                <a:lnTo>
                  <a:pt x="200025" y="47339"/>
                </a:lnTo>
                <a:lnTo>
                  <a:pt x="200025" y="94678"/>
                </a:lnTo>
                <a:lnTo>
                  <a:pt x="200025" y="142017"/>
                </a:lnTo>
                <a:lnTo>
                  <a:pt x="200025" y="189356"/>
                </a:lnTo>
                <a:lnTo>
                  <a:pt x="210482" y="189356"/>
                </a:lnTo>
                <a:lnTo>
                  <a:pt x="220916" y="189356"/>
                </a:lnTo>
                <a:lnTo>
                  <a:pt x="231350" y="189356"/>
                </a:lnTo>
                <a:lnTo>
                  <a:pt x="241808" y="189356"/>
                </a:lnTo>
                <a:lnTo>
                  <a:pt x="241808" y="201929"/>
                </a:lnTo>
                <a:lnTo>
                  <a:pt x="241808" y="214502"/>
                </a:lnTo>
                <a:lnTo>
                  <a:pt x="241808" y="227075"/>
                </a:lnTo>
                <a:lnTo>
                  <a:pt x="241808" y="239648"/>
                </a:lnTo>
                <a:lnTo>
                  <a:pt x="231350" y="239648"/>
                </a:lnTo>
                <a:lnTo>
                  <a:pt x="220916" y="239648"/>
                </a:lnTo>
                <a:lnTo>
                  <a:pt x="210482" y="239648"/>
                </a:lnTo>
                <a:lnTo>
                  <a:pt x="200025" y="239648"/>
                </a:lnTo>
                <a:lnTo>
                  <a:pt x="200025" y="254678"/>
                </a:lnTo>
                <a:lnTo>
                  <a:pt x="200025" y="269684"/>
                </a:lnTo>
                <a:lnTo>
                  <a:pt x="200025" y="284690"/>
                </a:lnTo>
                <a:lnTo>
                  <a:pt x="200025" y="299719"/>
                </a:lnTo>
                <a:lnTo>
                  <a:pt x="184423" y="299719"/>
                </a:lnTo>
                <a:lnTo>
                  <a:pt x="168846" y="299719"/>
                </a:lnTo>
                <a:lnTo>
                  <a:pt x="153269" y="299719"/>
                </a:lnTo>
                <a:lnTo>
                  <a:pt x="137668" y="299719"/>
                </a:lnTo>
                <a:lnTo>
                  <a:pt x="137668" y="284690"/>
                </a:lnTo>
                <a:lnTo>
                  <a:pt x="137668" y="269684"/>
                </a:lnTo>
                <a:lnTo>
                  <a:pt x="137668" y="254678"/>
                </a:lnTo>
                <a:lnTo>
                  <a:pt x="137668" y="239648"/>
                </a:lnTo>
                <a:lnTo>
                  <a:pt x="103209" y="239648"/>
                </a:lnTo>
                <a:lnTo>
                  <a:pt x="68786" y="239648"/>
                </a:lnTo>
                <a:lnTo>
                  <a:pt x="34387" y="239648"/>
                </a:lnTo>
                <a:lnTo>
                  <a:pt x="0" y="239648"/>
                </a:lnTo>
                <a:lnTo>
                  <a:pt x="0" y="227151"/>
                </a:lnTo>
                <a:lnTo>
                  <a:pt x="0" y="214629"/>
                </a:lnTo>
                <a:lnTo>
                  <a:pt x="0" y="202108"/>
                </a:lnTo>
                <a:lnTo>
                  <a:pt x="0" y="189610"/>
                </a:lnTo>
                <a:lnTo>
                  <a:pt x="29184" y="151676"/>
                </a:lnTo>
                <a:lnTo>
                  <a:pt x="58369" y="113760"/>
                </a:lnTo>
                <a:lnTo>
                  <a:pt x="87553" y="75850"/>
                </a:lnTo>
                <a:lnTo>
                  <a:pt x="116738" y="37934"/>
                </a:lnTo>
                <a:lnTo>
                  <a:pt x="145923" y="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365621" y="5029200"/>
            <a:ext cx="218440" cy="304800"/>
          </a:xfrm>
          <a:custGeom>
            <a:avLst/>
            <a:gdLst/>
            <a:ahLst/>
            <a:cxnLst/>
            <a:rect l="l" t="t" r="r" b="b"/>
            <a:pathLst>
              <a:path w="218440" h="304800">
                <a:moveTo>
                  <a:pt x="109219" y="0"/>
                </a:moveTo>
                <a:lnTo>
                  <a:pt x="152717" y="7731"/>
                </a:lnTo>
                <a:lnTo>
                  <a:pt x="185546" y="30987"/>
                </a:lnTo>
                <a:lnTo>
                  <a:pt x="210232" y="79660"/>
                </a:lnTo>
                <a:lnTo>
                  <a:pt x="218439" y="152526"/>
                </a:lnTo>
                <a:lnTo>
                  <a:pt x="216370" y="191863"/>
                </a:lnTo>
                <a:lnTo>
                  <a:pt x="199848" y="252771"/>
                </a:lnTo>
                <a:lnTo>
                  <a:pt x="170370" y="287654"/>
                </a:lnTo>
                <a:lnTo>
                  <a:pt x="132270" y="302894"/>
                </a:lnTo>
                <a:lnTo>
                  <a:pt x="109219" y="304799"/>
                </a:lnTo>
                <a:lnTo>
                  <a:pt x="85838" y="302704"/>
                </a:lnTo>
                <a:lnTo>
                  <a:pt x="46265" y="285940"/>
                </a:lnTo>
                <a:lnTo>
                  <a:pt x="16930" y="251243"/>
                </a:lnTo>
                <a:lnTo>
                  <a:pt x="1881" y="191565"/>
                </a:lnTo>
                <a:lnTo>
                  <a:pt x="0" y="151891"/>
                </a:lnTo>
                <a:lnTo>
                  <a:pt x="2069" y="112722"/>
                </a:lnTo>
                <a:lnTo>
                  <a:pt x="18591" y="52004"/>
                </a:lnTo>
                <a:lnTo>
                  <a:pt x="47998" y="17144"/>
                </a:lnTo>
                <a:lnTo>
                  <a:pt x="86098" y="1904"/>
                </a:lnTo>
                <a:lnTo>
                  <a:pt x="109219" y="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096000" y="5029200"/>
            <a:ext cx="226060" cy="299720"/>
          </a:xfrm>
          <a:custGeom>
            <a:avLst/>
            <a:gdLst/>
            <a:ahLst/>
            <a:cxnLst/>
            <a:rect l="l" t="t" r="r" b="b"/>
            <a:pathLst>
              <a:path w="226060" h="299720">
                <a:moveTo>
                  <a:pt x="119253" y="0"/>
                </a:moveTo>
                <a:lnTo>
                  <a:pt x="163766" y="5984"/>
                </a:lnTo>
                <a:lnTo>
                  <a:pt x="197612" y="23875"/>
                </a:lnTo>
                <a:lnTo>
                  <a:pt x="224276" y="66077"/>
                </a:lnTo>
                <a:lnTo>
                  <a:pt x="226060" y="83057"/>
                </a:lnTo>
                <a:lnTo>
                  <a:pt x="225538" y="93033"/>
                </a:lnTo>
                <a:lnTo>
                  <a:pt x="213187" y="130653"/>
                </a:lnTo>
                <a:lnTo>
                  <a:pt x="185025" y="166949"/>
                </a:lnTo>
                <a:lnTo>
                  <a:pt x="149860" y="197738"/>
                </a:lnTo>
                <a:lnTo>
                  <a:pt x="136003" y="209093"/>
                </a:lnTo>
                <a:lnTo>
                  <a:pt x="124920" y="218376"/>
                </a:lnTo>
                <a:lnTo>
                  <a:pt x="97917" y="246506"/>
                </a:lnTo>
                <a:lnTo>
                  <a:pt x="129922" y="246506"/>
                </a:lnTo>
                <a:lnTo>
                  <a:pt x="161940" y="246506"/>
                </a:lnTo>
                <a:lnTo>
                  <a:pt x="193982" y="246506"/>
                </a:lnTo>
                <a:lnTo>
                  <a:pt x="226060" y="246506"/>
                </a:lnTo>
                <a:lnTo>
                  <a:pt x="226060" y="259822"/>
                </a:lnTo>
                <a:lnTo>
                  <a:pt x="226060" y="273113"/>
                </a:lnTo>
                <a:lnTo>
                  <a:pt x="226060" y="286404"/>
                </a:lnTo>
                <a:lnTo>
                  <a:pt x="226060" y="299719"/>
                </a:lnTo>
                <a:lnTo>
                  <a:pt x="169503" y="299719"/>
                </a:lnTo>
                <a:lnTo>
                  <a:pt x="112982" y="299719"/>
                </a:lnTo>
                <a:lnTo>
                  <a:pt x="56485" y="299719"/>
                </a:lnTo>
                <a:lnTo>
                  <a:pt x="0" y="299719"/>
                </a:lnTo>
                <a:lnTo>
                  <a:pt x="2736" y="284860"/>
                </a:lnTo>
                <a:lnTo>
                  <a:pt x="21971" y="242569"/>
                </a:lnTo>
                <a:lnTo>
                  <a:pt x="49323" y="211248"/>
                </a:lnTo>
                <a:lnTo>
                  <a:pt x="94488" y="171068"/>
                </a:lnTo>
                <a:lnTo>
                  <a:pt x="114182" y="154499"/>
                </a:lnTo>
                <a:lnTo>
                  <a:pt x="129651" y="140811"/>
                </a:lnTo>
                <a:lnTo>
                  <a:pt x="157956" y="104552"/>
                </a:lnTo>
                <a:lnTo>
                  <a:pt x="161290" y="87121"/>
                </a:lnTo>
                <a:lnTo>
                  <a:pt x="160573" y="78126"/>
                </a:lnTo>
                <a:lnTo>
                  <a:pt x="127373" y="48140"/>
                </a:lnTo>
                <a:lnTo>
                  <a:pt x="117729" y="47497"/>
                </a:lnTo>
                <a:lnTo>
                  <a:pt x="108136" y="48166"/>
                </a:lnTo>
                <a:lnTo>
                  <a:pt x="76152" y="72580"/>
                </a:lnTo>
                <a:lnTo>
                  <a:pt x="71755" y="94106"/>
                </a:lnTo>
                <a:lnTo>
                  <a:pt x="55733" y="92678"/>
                </a:lnTo>
                <a:lnTo>
                  <a:pt x="39687" y="91249"/>
                </a:lnTo>
                <a:lnTo>
                  <a:pt x="23641" y="89820"/>
                </a:lnTo>
                <a:lnTo>
                  <a:pt x="7620" y="88391"/>
                </a:lnTo>
                <a:lnTo>
                  <a:pt x="19446" y="47815"/>
                </a:lnTo>
                <a:lnTo>
                  <a:pt x="59656" y="11572"/>
                </a:lnTo>
                <a:lnTo>
                  <a:pt x="97514" y="1285"/>
                </a:lnTo>
                <a:lnTo>
                  <a:pt x="119253" y="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85648" y="5595620"/>
            <a:ext cx="32746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Tahoma"/>
                <a:cs typeface="Tahoma"/>
              </a:rPr>
              <a:t>Handout </a:t>
            </a:r>
            <a:r>
              <a:rPr sz="2000" b="1" dirty="0">
                <a:latin typeface="Tahoma"/>
                <a:cs typeface="Tahoma"/>
              </a:rPr>
              <a:t>6-3: </a:t>
            </a:r>
            <a:r>
              <a:rPr sz="2000" b="1" spc="-5" dirty="0">
                <a:latin typeface="Tahoma"/>
                <a:cs typeface="Tahoma"/>
              </a:rPr>
              <a:t>Sample</a:t>
            </a:r>
            <a:r>
              <a:rPr sz="2000" b="1" spc="-70" dirty="0">
                <a:latin typeface="Tahoma"/>
                <a:cs typeface="Tahoma"/>
              </a:rPr>
              <a:t> </a:t>
            </a:r>
            <a:r>
              <a:rPr sz="2000" b="1" spc="-5" dirty="0">
                <a:latin typeface="Tahoma"/>
                <a:cs typeface="Tahoma"/>
              </a:rPr>
              <a:t>IAP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0" y="5992811"/>
            <a:ext cx="9144000" cy="85883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25" dirty="0"/>
              <a:t> </a:t>
            </a:r>
            <a:r>
              <a:rPr dirty="0"/>
              <a:t>6: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Information </a:t>
            </a:r>
            <a:r>
              <a:rPr spc="-10" dirty="0"/>
              <a:t>Flow </a:t>
            </a:r>
            <a:r>
              <a:rPr spc="-5" dirty="0"/>
              <a:t>and Use of</a:t>
            </a:r>
            <a:r>
              <a:rPr spc="-130" dirty="0"/>
              <a:t> </a:t>
            </a:r>
            <a:r>
              <a:rPr spc="-5" dirty="0"/>
              <a:t>Assistants</a:t>
            </a: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6-</a:t>
            </a:r>
            <a:fld id="{81D60167-4931-47E6-BA6A-407CBD079E47}" type="slidenum">
              <a:rPr dirty="0"/>
              <a:t>6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157" y="289382"/>
            <a:ext cx="525272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0" dirty="0"/>
              <a:t>Other </a:t>
            </a:r>
            <a:r>
              <a:rPr spc="-125" dirty="0"/>
              <a:t>Sources </a:t>
            </a:r>
            <a:r>
              <a:rPr spc="-180" dirty="0"/>
              <a:t>of</a:t>
            </a:r>
            <a:r>
              <a:rPr spc="85" dirty="0"/>
              <a:t> </a:t>
            </a:r>
            <a:r>
              <a:rPr spc="-140" dirty="0"/>
              <a:t>Information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946219"/>
            <a:ext cx="5749925" cy="2074545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350520" indent="-337820">
              <a:lnSpc>
                <a:spcPct val="100000"/>
              </a:lnSpc>
              <a:spcBef>
                <a:spcPts val="1250"/>
              </a:spcBef>
              <a:buFont typeface="Arial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Contact Agency Personnel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On-Scene</a:t>
            </a:r>
            <a:endParaRPr sz="240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5"/>
              </a:spcBef>
              <a:buFont typeface="Arial"/>
              <a:buChar char="■"/>
              <a:tabLst>
                <a:tab pos="350520" algn="l"/>
                <a:tab pos="351155" algn="l"/>
              </a:tabLst>
            </a:pP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EOC</a:t>
            </a:r>
            <a:endParaRPr sz="240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0"/>
              </a:spcBef>
              <a:buFont typeface="Arial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Nearest Agency</a:t>
            </a:r>
            <a:r>
              <a:rPr sz="2400" b="1" spc="3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Office</a:t>
            </a:r>
            <a:endParaRPr sz="240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5"/>
              </a:spcBef>
              <a:buFont typeface="Arial"/>
              <a:buChar char="■"/>
              <a:tabLst>
                <a:tab pos="350520" algn="l"/>
                <a:tab pos="351155" algn="l"/>
              </a:tabLst>
            </a:pP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What if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there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is no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AREP</a:t>
            </a:r>
            <a:r>
              <a:rPr sz="2400" b="1" spc="-5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assigned?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5992811"/>
            <a:ext cx="9144000" cy="8588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25" dirty="0"/>
              <a:t> </a:t>
            </a:r>
            <a:r>
              <a:rPr dirty="0"/>
              <a:t>6: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Information </a:t>
            </a:r>
            <a:r>
              <a:rPr spc="-10" dirty="0"/>
              <a:t>Flow </a:t>
            </a:r>
            <a:r>
              <a:rPr spc="-5" dirty="0"/>
              <a:t>and Use of</a:t>
            </a:r>
            <a:r>
              <a:rPr spc="-130" dirty="0"/>
              <a:t> </a:t>
            </a:r>
            <a:r>
              <a:rPr spc="-5" dirty="0"/>
              <a:t>Assistants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6-</a:t>
            </a:r>
            <a:fld id="{81D60167-4931-47E6-BA6A-407CBD079E47}" type="slidenum">
              <a:rPr dirty="0"/>
              <a:t>7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157" y="289382"/>
            <a:ext cx="199707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60" dirty="0"/>
              <a:t>Discussion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1092453"/>
            <a:ext cx="52000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Collecting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Information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From</a:t>
            </a:r>
            <a:r>
              <a:rPr sz="2400" b="1" spc="-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3366"/>
                </a:solidFill>
                <a:latin typeface="Arial"/>
                <a:cs typeface="Arial"/>
              </a:rPr>
              <a:t>AREPs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7200" y="1905000"/>
            <a:ext cx="5486400" cy="33830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38378" y="5430418"/>
            <a:ext cx="75565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ahoma"/>
                <a:cs typeface="Tahoma"/>
              </a:rPr>
              <a:t>Handout 6-4: Collecting </a:t>
            </a:r>
            <a:r>
              <a:rPr sz="2400" b="1" spc="-10" dirty="0">
                <a:latin typeface="Tahoma"/>
                <a:cs typeface="Tahoma"/>
              </a:rPr>
              <a:t>Information </a:t>
            </a:r>
            <a:r>
              <a:rPr sz="2400" b="1" spc="-5" dirty="0">
                <a:latin typeface="Tahoma"/>
                <a:cs typeface="Tahoma"/>
              </a:rPr>
              <a:t>From</a:t>
            </a:r>
            <a:r>
              <a:rPr sz="2400" b="1" spc="4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AREPs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5992811"/>
            <a:ext cx="9144000" cy="8588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462" y="17525"/>
            <a:ext cx="9126855" cy="6840855"/>
          </a:xfrm>
          <a:custGeom>
            <a:avLst/>
            <a:gdLst/>
            <a:ahLst/>
            <a:cxnLst/>
            <a:rect l="l" t="t" r="r" b="b"/>
            <a:pathLst>
              <a:path w="9126855" h="6840855">
                <a:moveTo>
                  <a:pt x="9126537" y="0"/>
                </a:moveTo>
                <a:lnTo>
                  <a:pt x="0" y="0"/>
                </a:lnTo>
                <a:lnTo>
                  <a:pt x="0" y="6840474"/>
                </a:lnTo>
              </a:path>
            </a:pathLst>
          </a:custGeom>
          <a:ln w="19050">
            <a:solidFill>
              <a:srgbClr val="4D4D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A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6850126"/>
                </a:moveTo>
                <a:lnTo>
                  <a:pt x="9140825" y="6850126"/>
                </a:lnTo>
                <a:lnTo>
                  <a:pt x="9140825" y="0"/>
                </a:lnTo>
                <a:lnTo>
                  <a:pt x="0" y="0"/>
                </a:lnTo>
                <a:lnTo>
                  <a:pt x="0" y="6850126"/>
                </a:lnTo>
                <a:close/>
              </a:path>
            </a:pathLst>
          </a:custGeom>
          <a:ln w="19050">
            <a:solidFill>
              <a:srgbClr val="97A3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Unit</a:t>
            </a:r>
            <a:r>
              <a:rPr spc="-25" dirty="0"/>
              <a:t> </a:t>
            </a:r>
            <a:r>
              <a:rPr dirty="0"/>
              <a:t>6: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Information </a:t>
            </a:r>
            <a:r>
              <a:rPr spc="-10" dirty="0"/>
              <a:t>Flow </a:t>
            </a:r>
            <a:r>
              <a:rPr spc="-5" dirty="0"/>
              <a:t>and Use of</a:t>
            </a:r>
            <a:r>
              <a:rPr spc="-130" dirty="0"/>
              <a:t> </a:t>
            </a:r>
            <a:r>
              <a:rPr spc="-5" dirty="0"/>
              <a:t>Assistants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Visual</a:t>
            </a:r>
            <a:r>
              <a:rPr spc="-85" dirty="0"/>
              <a:t> </a:t>
            </a:r>
            <a:r>
              <a:rPr dirty="0"/>
              <a:t>6-</a:t>
            </a:r>
            <a:fld id="{81D60167-4931-47E6-BA6A-407CBD079E47}" type="slidenum">
              <a:rPr dirty="0"/>
              <a:t>8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Words>720</Words>
  <Application>Microsoft Office PowerPoint</Application>
  <PresentationFormat>On-screen Show (4:3)</PresentationFormat>
  <Paragraphs>149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Tahoma</vt:lpstr>
      <vt:lpstr>Times New Roman</vt:lpstr>
      <vt:lpstr>Wingdings</vt:lpstr>
      <vt:lpstr>Office Theme</vt:lpstr>
      <vt:lpstr>Unit 6 Information Flow and Use of  Assistants</vt:lpstr>
      <vt:lpstr>PowerPoint Presentation</vt:lpstr>
      <vt:lpstr>Unit Enabling Objectives </vt:lpstr>
      <vt:lpstr>Identify and Gather Involved Agency Information</vt:lpstr>
      <vt:lpstr>ICS Form 201 – Incident Briefing</vt:lpstr>
      <vt:lpstr>ICS Form 201 (cont.)</vt:lpstr>
      <vt:lpstr>Incident Action Plan (IAP)</vt:lpstr>
      <vt:lpstr>Other Sources of Information</vt:lpstr>
      <vt:lpstr>Discussion</vt:lpstr>
      <vt:lpstr>Agency Information AREP Provides</vt:lpstr>
      <vt:lpstr>Information the LOFR Must Provide to the AREP</vt:lpstr>
      <vt:lpstr>Information the LOFR Provides the AREP</vt:lpstr>
      <vt:lpstr>Sensitive Law Enforcement Information</vt:lpstr>
      <vt:lpstr>PowerPoint Presentation</vt:lpstr>
      <vt:lpstr>Information Sharing Among the IMT</vt:lpstr>
      <vt:lpstr>Incident Situation Reporting</vt:lpstr>
      <vt:lpstr>Internal and External Documents</vt:lpstr>
      <vt:lpstr>Assistant Liaison Officer</vt:lpstr>
      <vt:lpstr>Sample Liaison Officer Organization Chart</vt:lpstr>
      <vt:lpstr>PowerPoint Presentation</vt:lpstr>
      <vt:lpstr>Objectives Review</vt:lpstr>
      <vt:lpstr>Objectives Review (cont.)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LOFRUnit06:InformationFlow</dc:title>
  <dc:subject>LOFRUnit06:InformationFlow</dc:subject>
  <dc:creator>FEMA</dc:creator>
  <cp:lastModifiedBy>Bob</cp:lastModifiedBy>
  <cp:revision>5</cp:revision>
  <dcterms:created xsi:type="dcterms:W3CDTF">2019-01-05T18:35:54Z</dcterms:created>
  <dcterms:modified xsi:type="dcterms:W3CDTF">2019-10-21T20:04:34Z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2012-10-16T00:00:00Z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2019-01-05T00:00:00Z</vt:filetime>
  </property>
</Properties>
</file>