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2142179"/>
            <a:ext cx="9140952" cy="1523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048" y="6002210"/>
            <a:ext cx="9140951" cy="855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6708579" y="2136267"/>
            <a:ext cx="2133592" cy="1523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091438"/>
            <a:ext cx="8224519" cy="2512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5112" y="6155872"/>
            <a:ext cx="1513839" cy="544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1683"/>
            <a:ext cx="963295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027" y="2149678"/>
            <a:ext cx="3742054" cy="97281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30"/>
              </a:spcBef>
            </a:pPr>
            <a:r>
              <a:rPr sz="2500" i="1" spc="-150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6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The Planning</a:t>
            </a:r>
            <a:r>
              <a:rPr sz="28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Process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06101" y="6274865"/>
            <a:ext cx="8515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7-1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1254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Special</a:t>
            </a:r>
            <a:r>
              <a:rPr spc="-35" dirty="0"/>
              <a:t> </a:t>
            </a:r>
            <a:r>
              <a:rPr spc="-114" dirty="0"/>
              <a:t>Meetings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4148648" y="1411923"/>
            <a:ext cx="4622451" cy="3361177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Demobilization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Meetings when conditions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change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Contingency planning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VIP visiting from Assisting or Cooperating</a:t>
            </a:r>
            <a:r>
              <a:rPr sz="24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Other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1" y="1828799"/>
            <a:ext cx="3980327" cy="2985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929" y="290893"/>
            <a:ext cx="31699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Objective</a:t>
            </a:r>
            <a:r>
              <a:rPr sz="3200" b="1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spc="-90" dirty="0">
                <a:solidFill>
                  <a:srgbClr val="003366"/>
                </a:solidFill>
                <a:latin typeface="Arial"/>
                <a:cs typeface="Arial"/>
              </a:rPr>
              <a:t>Review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2115565"/>
            <a:ext cx="8110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1.	What are the responsibilities of the Liaison Officer in  the ICS Planning</a:t>
            </a:r>
            <a:r>
              <a:rPr sz="2400" b="1" i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Process?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4237355"/>
          </a:xfrm>
          <a:custGeom>
            <a:avLst/>
            <a:gdLst/>
            <a:ahLst/>
            <a:cxnLst/>
            <a:rect l="l" t="t" r="r" b="b"/>
            <a:pathLst>
              <a:path h="4237355">
                <a:moveTo>
                  <a:pt x="0" y="0"/>
                </a:moveTo>
                <a:lnTo>
                  <a:pt x="0" y="4237034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462" y="4511436"/>
            <a:ext cx="0" cy="1238250"/>
          </a:xfrm>
          <a:custGeom>
            <a:avLst/>
            <a:gdLst/>
            <a:ahLst/>
            <a:cxnLst/>
            <a:rect l="l" t="t" r="r" b="b"/>
            <a:pathLst>
              <a:path h="1238250">
                <a:moveTo>
                  <a:pt x="0" y="0"/>
                </a:moveTo>
                <a:lnTo>
                  <a:pt x="0" y="123764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62" y="6006125"/>
            <a:ext cx="0" cy="852169"/>
          </a:xfrm>
          <a:custGeom>
            <a:avLst/>
            <a:gdLst/>
            <a:ahLst/>
            <a:cxnLst/>
            <a:rect l="l" t="t" r="r" b="b"/>
            <a:pathLst>
              <a:path h="852170">
                <a:moveTo>
                  <a:pt x="0" y="0"/>
                </a:moveTo>
                <a:lnTo>
                  <a:pt x="0" y="851874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42557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Unit </a:t>
            </a:r>
            <a:r>
              <a:rPr spc="-114" dirty="0"/>
              <a:t>Terminal</a:t>
            </a:r>
            <a:r>
              <a:rPr spc="90" dirty="0"/>
              <a:t> </a:t>
            </a:r>
            <a:r>
              <a:rPr spc="-120" dirty="0"/>
              <a:t>Objective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0221" y="1855279"/>
            <a:ext cx="7042150" cy="83693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048510" marR="5080" indent="-2036445">
              <a:lnSpc>
                <a:spcPts val="3020"/>
              </a:lnSpc>
              <a:spcBef>
                <a:spcPts val="484"/>
              </a:spcBef>
            </a:pP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Know how the Liaison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Officer fits into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the  planning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process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485793" y="4413991"/>
            <a:ext cx="1904703" cy="1499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23937" y="4408614"/>
            <a:ext cx="3734173" cy="1523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4417161"/>
            <a:ext cx="1824530" cy="1447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86566" y="4417648"/>
            <a:ext cx="1752326" cy="1447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85793" y="4413991"/>
            <a:ext cx="1904703" cy="1499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23937" y="4408614"/>
            <a:ext cx="3734173" cy="1523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4417161"/>
            <a:ext cx="1824530" cy="1447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86566" y="4417648"/>
            <a:ext cx="1752326" cy="1447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4254497"/>
            <a:ext cx="9137015" cy="200025"/>
          </a:xfrm>
          <a:custGeom>
            <a:avLst/>
            <a:gdLst/>
            <a:ahLst/>
            <a:cxnLst/>
            <a:rect l="l" t="t" r="r" b="b"/>
            <a:pathLst>
              <a:path w="9137015" h="200025">
                <a:moveTo>
                  <a:pt x="0" y="199817"/>
                </a:moveTo>
                <a:lnTo>
                  <a:pt x="9136474" y="199817"/>
                </a:lnTo>
                <a:lnTo>
                  <a:pt x="9136474" y="0"/>
                </a:lnTo>
                <a:lnTo>
                  <a:pt x="0" y="0"/>
                </a:lnTo>
                <a:lnTo>
                  <a:pt x="0" y="199817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806198"/>
            <a:ext cx="9137015" cy="200025"/>
          </a:xfrm>
          <a:custGeom>
            <a:avLst/>
            <a:gdLst/>
            <a:ahLst/>
            <a:cxnLst/>
            <a:rect l="l" t="t" r="r" b="b"/>
            <a:pathLst>
              <a:path w="9137015" h="200025">
                <a:moveTo>
                  <a:pt x="0" y="199927"/>
                </a:moveTo>
                <a:lnTo>
                  <a:pt x="9136474" y="199927"/>
                </a:lnTo>
                <a:lnTo>
                  <a:pt x="9136474" y="0"/>
                </a:lnTo>
                <a:lnTo>
                  <a:pt x="0" y="0"/>
                </a:lnTo>
                <a:lnTo>
                  <a:pt x="0" y="199927"/>
                </a:lnTo>
                <a:close/>
              </a:path>
            </a:pathLst>
          </a:custGeom>
          <a:solidFill>
            <a:srgbClr val="1616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4454314"/>
            <a:ext cx="9137015" cy="57150"/>
          </a:xfrm>
          <a:custGeom>
            <a:avLst/>
            <a:gdLst/>
            <a:ahLst/>
            <a:cxnLst/>
            <a:rect l="l" t="t" r="r" b="b"/>
            <a:pathLst>
              <a:path w="9137015" h="57150">
                <a:moveTo>
                  <a:pt x="0" y="57121"/>
                </a:moveTo>
                <a:lnTo>
                  <a:pt x="9136474" y="57121"/>
                </a:lnTo>
                <a:lnTo>
                  <a:pt x="9136474" y="0"/>
                </a:lnTo>
                <a:lnTo>
                  <a:pt x="0" y="0"/>
                </a:lnTo>
                <a:lnTo>
                  <a:pt x="0" y="571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5749076"/>
            <a:ext cx="9137015" cy="57150"/>
          </a:xfrm>
          <a:custGeom>
            <a:avLst/>
            <a:gdLst/>
            <a:ahLst/>
            <a:cxnLst/>
            <a:rect l="l" t="t" r="r" b="b"/>
            <a:pathLst>
              <a:path w="9137015" h="57150">
                <a:moveTo>
                  <a:pt x="0" y="57121"/>
                </a:moveTo>
                <a:lnTo>
                  <a:pt x="9136474" y="57121"/>
                </a:lnTo>
                <a:lnTo>
                  <a:pt x="9136474" y="0"/>
                </a:lnTo>
                <a:lnTo>
                  <a:pt x="0" y="0"/>
                </a:lnTo>
                <a:lnTo>
                  <a:pt x="0" y="571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1</a:t>
            </a:fld>
            <a:endParaRPr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29" y="290893"/>
            <a:ext cx="8248141" cy="492443"/>
          </a:xfrm>
        </p:spPr>
        <p:txBody>
          <a:bodyPr/>
          <a:lstStyle/>
          <a:p>
            <a:r>
              <a:rPr lang="en-US" dirty="0"/>
              <a:t>Unit Enabling </a:t>
            </a:r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9740" y="1091438"/>
            <a:ext cx="8224519" cy="1723549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Describe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the components of the planning cycle 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Describe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the responsibilities of the Liaison Officer in the ICS planning process </a:t>
            </a:r>
          </a:p>
        </p:txBody>
      </p:sp>
    </p:spTree>
    <p:extLst>
      <p:ext uri="{BB962C8B-B14F-4D97-AF65-F5344CB8AC3E}">
        <p14:creationId xmlns:p14="http://schemas.microsoft.com/office/powerpoint/2010/main" val="41936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72428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5" dirty="0"/>
              <a:t>Liaison </a:t>
            </a:r>
            <a:r>
              <a:rPr spc="-130" dirty="0"/>
              <a:t>Officer </a:t>
            </a:r>
            <a:r>
              <a:rPr spc="-90" dirty="0"/>
              <a:t>Role </a:t>
            </a:r>
            <a:r>
              <a:rPr spc="-180" dirty="0"/>
              <a:t>in </a:t>
            </a:r>
            <a:r>
              <a:rPr spc="-135" dirty="0"/>
              <a:t>Incident</a:t>
            </a:r>
            <a:r>
              <a:rPr spc="545" dirty="0"/>
              <a:t> </a:t>
            </a:r>
            <a:r>
              <a:rPr spc="-135" dirty="0"/>
              <a:t>Planning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501533" y="1220212"/>
            <a:ext cx="5410200" cy="4383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1177290" indent="-337820">
              <a:lnSpc>
                <a:spcPct val="100000"/>
              </a:lnSpc>
              <a:spcBef>
                <a:spcPts val="10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Plays a critical role in coordinating the use of  resources from Assisting</a:t>
            </a:r>
            <a:r>
              <a:rPr sz="24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sz="2400" dirty="0">
              <a:latin typeface="Arial"/>
              <a:cs typeface="Arial"/>
            </a:endParaRPr>
          </a:p>
          <a:p>
            <a:pPr marL="350520" marR="37084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Ensures Agency Representatives are available and  provide required information in a timely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manner</a:t>
            </a:r>
            <a:endParaRPr sz="2400" dirty="0">
              <a:latin typeface="Arial"/>
              <a:cs typeface="Arial"/>
            </a:endParaRPr>
          </a:p>
          <a:p>
            <a:pPr marL="350520" marR="508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Ensures problems are resolved and opportunities are  identified prior to the Planning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352" y="1115338"/>
            <a:ext cx="2814489" cy="2110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929" y="290893"/>
            <a:ext cx="35591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60" dirty="0">
                <a:solidFill>
                  <a:srgbClr val="003366"/>
                </a:solidFill>
                <a:latin typeface="Arial"/>
                <a:cs typeface="Arial"/>
              </a:rPr>
              <a:t>The </a:t>
            </a:r>
            <a:r>
              <a:rPr sz="3200" b="1" spc="-135" dirty="0">
                <a:solidFill>
                  <a:srgbClr val="003366"/>
                </a:solidFill>
                <a:latin typeface="Arial"/>
                <a:cs typeface="Arial"/>
              </a:rPr>
              <a:t>Planning</a:t>
            </a:r>
            <a:r>
              <a:rPr sz="3200" b="1" spc="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spc="-110" dirty="0">
                <a:solidFill>
                  <a:srgbClr val="003366"/>
                </a:solidFill>
                <a:latin typeface="Arial"/>
                <a:cs typeface="Arial"/>
              </a:rPr>
              <a:t>Cycle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0570" y="1006547"/>
            <a:ext cx="3500430" cy="4946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48200" y="1371600"/>
            <a:ext cx="3958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5" dirty="0">
                <a:solidFill>
                  <a:srgbClr val="003366"/>
                </a:solidFill>
                <a:latin typeface="Arial"/>
                <a:cs typeface="Arial"/>
              </a:rPr>
              <a:t>Handout 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7-1: 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The </a:t>
            </a:r>
            <a:r>
              <a:rPr sz="2400" b="1" spc="-100" dirty="0">
                <a:solidFill>
                  <a:srgbClr val="003366"/>
                </a:solidFill>
                <a:latin typeface="Arial"/>
                <a:cs typeface="Arial"/>
              </a:rPr>
              <a:t>Planning</a:t>
            </a:r>
            <a:r>
              <a:rPr sz="2400" b="1" spc="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5002" y="5181600"/>
            <a:ext cx="759614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5002" y="4876800"/>
            <a:ext cx="759614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5002" y="3962400"/>
            <a:ext cx="759614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1426" y="2590800"/>
            <a:ext cx="771271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78718" y="1567180"/>
            <a:ext cx="759614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447800" y="1006547"/>
            <a:ext cx="710958" cy="33093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791978" y="1172014"/>
            <a:ext cx="856222" cy="39516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007104" y="2286000"/>
            <a:ext cx="869696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648200" y="2895600"/>
            <a:ext cx="4122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Handout:  LIAISON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OFFICER DAILY ACTIONS / NEEDS	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5827" y="138803"/>
            <a:ext cx="53238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Planning </a:t>
            </a:r>
            <a:r>
              <a:rPr spc="-110" dirty="0"/>
              <a:t>Steps </a:t>
            </a:r>
            <a:r>
              <a:rPr spc="-120" dirty="0"/>
              <a:t>and</a:t>
            </a:r>
            <a:r>
              <a:rPr spc="254" dirty="0"/>
              <a:t> </a:t>
            </a:r>
            <a:r>
              <a:rPr spc="-114" dirty="0"/>
              <a:t>Meetings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41072" y="551502"/>
            <a:ext cx="6068672" cy="5454057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Initial Incident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Briefing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Command and General Staff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Initial Briefing for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AREPs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Tactics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Preparing for Planning Meeting with</a:t>
            </a:r>
            <a:r>
              <a:rPr sz="24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AREPs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Planning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Assemble the Incident Action Plan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parts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Incident Action Plan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distribution</a:t>
            </a:r>
            <a:endParaRPr sz="2400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Operations Briefing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066800"/>
            <a:ext cx="2991792" cy="4114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47104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Role </a:t>
            </a:r>
            <a:r>
              <a:rPr spc="-180" dirty="0"/>
              <a:t>of </a:t>
            </a:r>
            <a:r>
              <a:rPr spc="-120" dirty="0"/>
              <a:t>the </a:t>
            </a:r>
            <a:r>
              <a:rPr spc="-155" dirty="0"/>
              <a:t>Liaison</a:t>
            </a:r>
            <a:r>
              <a:rPr spc="365" dirty="0"/>
              <a:t> </a:t>
            </a:r>
            <a:r>
              <a:rPr spc="-130" dirty="0"/>
              <a:t>Officer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871277" y="914400"/>
            <a:ext cx="5255260" cy="4930837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Initial Incident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Briefing</a:t>
            </a:r>
            <a:endParaRPr sz="2000" dirty="0">
              <a:latin typeface="Arial"/>
              <a:cs typeface="Arial"/>
            </a:endParaRPr>
          </a:p>
          <a:p>
            <a:pPr marL="810895" marR="5080" lvl="1" indent="-346075">
              <a:lnSpc>
                <a:spcPct val="100000"/>
              </a:lnSpc>
              <a:spcBef>
                <a:spcPts val="1155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Gathers information on Assisting and Cooperating  Agencies that are or will be on the</a:t>
            </a:r>
            <a:r>
              <a:rPr sz="2000" b="1" i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incident</a:t>
            </a:r>
            <a:endParaRPr sz="2000" i="1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Command and General Staff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 smtClean="0">
                <a:solidFill>
                  <a:srgbClr val="003366"/>
                </a:solidFill>
                <a:latin typeface="Arial"/>
                <a:cs typeface="Arial"/>
              </a:rPr>
              <a:t>Meetings</a:t>
            </a:r>
            <a:endParaRPr lang="en-US" sz="2000" dirty="0">
              <a:latin typeface="Arial"/>
              <a:cs typeface="Arial"/>
            </a:endParaRPr>
          </a:p>
          <a:p>
            <a:pPr marL="812800" lvl="1" indent="-342900">
              <a:spcBef>
                <a:spcPts val="1150"/>
              </a:spcBef>
              <a:buFont typeface="Arial" panose="020B0604020202020204" pitchFamily="34" charset="0"/>
              <a:buChar char="•"/>
              <a:tabLst>
                <a:tab pos="350520" algn="l"/>
                <a:tab pos="351155" algn="l"/>
              </a:tabLst>
            </a:pPr>
            <a:r>
              <a:rPr sz="2000" b="1" i="1" spc="-5" dirty="0" smtClean="0">
                <a:solidFill>
                  <a:srgbClr val="003366"/>
                </a:solidFill>
                <a:latin typeface="Arial"/>
                <a:cs typeface="Arial"/>
              </a:rPr>
              <a:t>Provides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information to the IMT concerning  important issues with other</a:t>
            </a:r>
            <a:r>
              <a:rPr sz="2000" b="1" i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agencies</a:t>
            </a:r>
            <a:endParaRPr sz="2000" i="1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Initial Briefing for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AREPs</a:t>
            </a:r>
            <a:endParaRPr sz="2000" dirty="0">
              <a:latin typeface="Arial"/>
              <a:cs typeface="Arial"/>
            </a:endParaRPr>
          </a:p>
          <a:p>
            <a:pPr marL="810895" marR="1491615" lvl="1" indent="-346075">
              <a:lnSpc>
                <a:spcPct val="100000"/>
              </a:lnSpc>
              <a:spcBef>
                <a:spcPts val="1150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Provides information regarding required  information for the planning</a:t>
            </a:r>
            <a:r>
              <a:rPr sz="2000" b="1" i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process</a:t>
            </a:r>
            <a:endParaRPr sz="2000" i="1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80" y="1295400"/>
            <a:ext cx="3757497" cy="4513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90808"/>
            <a:ext cx="59759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Role </a:t>
            </a:r>
            <a:r>
              <a:rPr spc="-180" dirty="0"/>
              <a:t>of </a:t>
            </a:r>
            <a:r>
              <a:rPr spc="-120" dirty="0"/>
              <a:t>the </a:t>
            </a:r>
            <a:r>
              <a:rPr spc="-155" dirty="0"/>
              <a:t>Liaison </a:t>
            </a:r>
            <a:r>
              <a:rPr spc="-130" dirty="0"/>
              <a:t>Officer</a:t>
            </a:r>
            <a:r>
              <a:rPr spc="530" dirty="0"/>
              <a:t> </a:t>
            </a:r>
            <a:r>
              <a:rPr spc="-105" dirty="0"/>
              <a:t>(cont.)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551180" y="546771"/>
            <a:ext cx="5407660" cy="542328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Tactics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  <a:p>
            <a:pPr marL="810895" marR="186055" lvl="1" indent="-346075">
              <a:lnSpc>
                <a:spcPct val="100000"/>
              </a:lnSpc>
              <a:spcBef>
                <a:spcPts val="1155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If requested to attend by the OSC, provides  information on the capabilities and limitations of  resources to accomplish proposed</a:t>
            </a:r>
            <a:r>
              <a:rPr sz="2000" b="1" i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003366"/>
                </a:solidFill>
                <a:latin typeface="Arial"/>
                <a:cs typeface="Arial"/>
              </a:rPr>
              <a:t>tactics</a:t>
            </a:r>
            <a:endParaRPr sz="2000" i="1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Preparing for the Planning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  <a:p>
            <a:pPr marL="810895" marR="5080" lvl="1" indent="-346075">
              <a:lnSpc>
                <a:spcPct val="100000"/>
              </a:lnSpc>
              <a:spcBef>
                <a:spcPts val="1150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Ensures Agency Representatives can support the  proposed assignments of their</a:t>
            </a:r>
            <a:r>
              <a:rPr sz="2000" b="1" i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resources</a:t>
            </a:r>
            <a:endParaRPr sz="2000" i="1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Planning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Meeting</a:t>
            </a:r>
            <a:endParaRPr sz="2400" dirty="0">
              <a:latin typeface="Arial"/>
              <a:cs typeface="Arial"/>
            </a:endParaRPr>
          </a:p>
          <a:p>
            <a:pPr marL="810895" marR="198120" lvl="1" indent="-346075">
              <a:lnSpc>
                <a:spcPct val="100000"/>
              </a:lnSpc>
              <a:spcBef>
                <a:spcPts val="1150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Attends the meeting and coordinates interaction  with the</a:t>
            </a:r>
            <a:r>
              <a:rPr sz="2000" b="1" i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3366"/>
                </a:solidFill>
                <a:latin typeface="Arial"/>
                <a:cs typeface="Arial"/>
              </a:rPr>
              <a:t>AREPS</a:t>
            </a:r>
            <a:endParaRPr sz="2000" i="1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65" y="694696"/>
            <a:ext cx="3315052" cy="2486289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0" y="3501253"/>
            <a:ext cx="3733800" cy="3895898"/>
            <a:chOff x="81426" y="1006547"/>
            <a:chExt cx="4109574" cy="4946751"/>
          </a:xfrm>
        </p:grpSpPr>
        <p:sp>
          <p:nvSpPr>
            <p:cNvPr id="10" name="object 3"/>
            <p:cNvSpPr/>
            <p:nvPr/>
          </p:nvSpPr>
          <p:spPr>
            <a:xfrm>
              <a:off x="690570" y="1006547"/>
              <a:ext cx="3500430" cy="49467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81426" y="2590800"/>
              <a:ext cx="771271" cy="0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8718" y="1567180"/>
              <a:ext cx="759614" cy="0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447800" y="1006547"/>
              <a:ext cx="710958" cy="330934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59759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Role </a:t>
            </a:r>
            <a:r>
              <a:rPr spc="-180" dirty="0"/>
              <a:t>of </a:t>
            </a:r>
            <a:r>
              <a:rPr spc="-120" dirty="0"/>
              <a:t>the </a:t>
            </a:r>
            <a:r>
              <a:rPr spc="-155" dirty="0"/>
              <a:t>Liaison </a:t>
            </a:r>
            <a:r>
              <a:rPr spc="-130" dirty="0"/>
              <a:t>Officer</a:t>
            </a:r>
            <a:r>
              <a:rPr spc="530" dirty="0"/>
              <a:t> </a:t>
            </a:r>
            <a:r>
              <a:rPr spc="-105" dirty="0"/>
              <a:t>(cont.)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0" dirty="0"/>
              <a:t> </a:t>
            </a:r>
            <a:r>
              <a:rPr spc="-5" dirty="0"/>
              <a:t>7: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Planning</a:t>
            </a:r>
            <a:r>
              <a:rPr spc="-70" dirty="0"/>
              <a:t> </a:t>
            </a:r>
            <a:r>
              <a:rPr spc="-5" dirty="0"/>
              <a:t>Process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7-</a:t>
            </a: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349625" y="1120917"/>
            <a:ext cx="5791200" cy="4315284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Assemble Incident Action Plan Parts</a:t>
            </a:r>
            <a:endParaRPr sz="2000" dirty="0">
              <a:latin typeface="Arial"/>
              <a:cs typeface="Arial"/>
            </a:endParaRPr>
          </a:p>
          <a:p>
            <a:pPr marL="810895" marR="593725" lvl="1" indent="-346075">
              <a:lnSpc>
                <a:spcPct val="100000"/>
              </a:lnSpc>
              <a:spcBef>
                <a:spcPts val="1155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Ensures coordination between AREPs and the  </a:t>
            </a:r>
            <a:r>
              <a:rPr sz="2000" b="1" i="1" dirty="0">
                <a:solidFill>
                  <a:srgbClr val="003366"/>
                </a:solidFill>
                <a:latin typeface="Arial"/>
                <a:cs typeface="Arial"/>
              </a:rPr>
              <a:t>RESL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on specific assignments of</a:t>
            </a:r>
            <a:r>
              <a:rPr sz="2000" b="1" i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resources</a:t>
            </a:r>
            <a:endParaRPr sz="2000" i="1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Incident Action Plan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Distribution</a:t>
            </a:r>
            <a:endParaRPr sz="2000" dirty="0">
              <a:latin typeface="Arial"/>
              <a:cs typeface="Arial"/>
            </a:endParaRPr>
          </a:p>
          <a:p>
            <a:pPr marL="810895" marR="672465" lvl="1" indent="-346075">
              <a:lnSpc>
                <a:spcPct val="100000"/>
              </a:lnSpc>
              <a:spcBef>
                <a:spcPts val="1150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Ensures Agency Representatives and their  Resource Leaders receive copies of the</a:t>
            </a:r>
            <a:r>
              <a:rPr sz="2000" b="1" i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plans</a:t>
            </a:r>
            <a:endParaRPr sz="2000" i="1" dirty="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Operations Briefing</a:t>
            </a:r>
            <a:endParaRPr sz="2000" dirty="0">
              <a:latin typeface="Arial"/>
              <a:cs typeface="Arial"/>
            </a:endParaRPr>
          </a:p>
          <a:p>
            <a:pPr marL="810895" marR="5080" lvl="1" indent="-346075">
              <a:lnSpc>
                <a:spcPct val="100000"/>
              </a:lnSpc>
              <a:spcBef>
                <a:spcPts val="1150"/>
              </a:spcBef>
              <a:buFont typeface="Arial" panose="020B0604020202020204" pitchFamily="34" charset="0"/>
              <a:buChar char="•"/>
              <a:tabLst>
                <a:tab pos="810895" algn="l"/>
                <a:tab pos="811530" algn="l"/>
              </a:tabLst>
            </a:pPr>
            <a:r>
              <a:rPr sz="2000" b="1" i="1" spc="-5" dirty="0">
                <a:solidFill>
                  <a:srgbClr val="003366"/>
                </a:solidFill>
                <a:latin typeface="Arial"/>
                <a:cs typeface="Arial"/>
              </a:rPr>
              <a:t>Ensures critical information is getting to Assisting  Agencies</a:t>
            </a:r>
            <a:endParaRPr sz="2000" i="1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66" y="1600200"/>
            <a:ext cx="3030077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387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Office Theme</vt:lpstr>
      <vt:lpstr>Unit 7 The Planning Process</vt:lpstr>
      <vt:lpstr>Unit Terminal Objective</vt:lpstr>
      <vt:lpstr>Unit Enabling Objectives</vt:lpstr>
      <vt:lpstr>Liaison Officer Role in Incident Planning</vt:lpstr>
      <vt:lpstr>PowerPoint Presentation</vt:lpstr>
      <vt:lpstr>Planning Steps and Meetings</vt:lpstr>
      <vt:lpstr>Role of the Liaison Officer</vt:lpstr>
      <vt:lpstr>Role of the Liaison Officer (cont.)</vt:lpstr>
      <vt:lpstr>Role of the Liaison Officer (cont.)</vt:lpstr>
      <vt:lpstr>Special Meetings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LOFRUnit07:ThePlanningProcess</dc:title>
  <dc:subject>LOFRUnit07:ThePlanningProcess</dc:subject>
  <dc:creator>FEMA</dc:creator>
  <cp:lastModifiedBy>Bob</cp:lastModifiedBy>
  <cp:revision>12</cp:revision>
  <dcterms:created xsi:type="dcterms:W3CDTF">2019-01-05T18:37:13Z</dcterms:created>
  <dcterms:modified xsi:type="dcterms:W3CDTF">2019-01-10T02:41:00Z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2012-09-26T00:00:00Z</vt:filetime>
  </property>
  <property fmtid="{D5CDD505-2E9C-101B-9397-08002B2CF9AE}" pid="3" name="Creator">
    <vt:lpwstr>Acrobat PDFMaker 10.1 for PowerPoint</vt:lpwstr>
  </property>
  <property fmtid="{D5CDD505-2E9C-101B-9397-08002B2CF9AE}" pid="4" name="LastSaved">
    <vt:filetime>2019-01-05T00:00:00Z</vt:filetime>
  </property>
</Properties>
</file>