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sldIdLst>
    <p:sldId id="256" r:id="rId2"/>
    <p:sldId id="257" r:id="rId3"/>
    <p:sldId id="268" r:id="rId4"/>
    <p:sldId id="258" r:id="rId5"/>
    <p:sldId id="259" r:id="rId6"/>
    <p:sldId id="260" r:id="rId7"/>
    <p:sldId id="261" r:id="rId8"/>
    <p:sldId id="262" r:id="rId9"/>
    <p:sldId id="263" r:id="rId10"/>
    <p:sldId id="264" r:id="rId11"/>
    <p:sldId id="265" r:id="rId12"/>
    <p:sldId id="266" r:id="rId13"/>
    <p:sldId id="267" r:id="rId14"/>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048" y="5995860"/>
            <a:ext cx="9140951" cy="858835"/>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17462" y="17462"/>
            <a:ext cx="9126855" cy="0"/>
          </a:xfrm>
          <a:custGeom>
            <a:avLst/>
            <a:gdLst/>
            <a:ahLst/>
            <a:cxnLst/>
            <a:rect l="l" t="t" r="r" b="b"/>
            <a:pathLst>
              <a:path w="9126855">
                <a:moveTo>
                  <a:pt x="0" y="0"/>
                </a:moveTo>
                <a:lnTo>
                  <a:pt x="9126537" y="0"/>
                </a:lnTo>
              </a:path>
            </a:pathLst>
          </a:custGeom>
          <a:ln w="19050">
            <a:solidFill>
              <a:srgbClr val="4C4C4C"/>
            </a:solidFill>
          </a:ln>
        </p:spPr>
        <p:txBody>
          <a:bodyPr wrap="square" lIns="0" tIns="0" rIns="0" bIns="0" rtlCol="0"/>
          <a:lstStyle/>
          <a:p>
            <a:endParaRPr/>
          </a:p>
        </p:txBody>
      </p:sp>
      <p:sp>
        <p:nvSpPr>
          <p:cNvPr id="18" name="bk object 18"/>
          <p:cNvSpPr/>
          <p:nvPr/>
        </p:nvSpPr>
        <p:spPr>
          <a:xfrm>
            <a:off x="17462" y="17462"/>
            <a:ext cx="0" cy="6840855"/>
          </a:xfrm>
          <a:custGeom>
            <a:avLst/>
            <a:gdLst/>
            <a:ahLst/>
            <a:cxnLst/>
            <a:rect l="l" t="t" r="r" b="b"/>
            <a:pathLst>
              <a:path h="6840855">
                <a:moveTo>
                  <a:pt x="0" y="6840537"/>
                </a:moveTo>
                <a:lnTo>
                  <a:pt x="0" y="0"/>
                </a:lnTo>
              </a:path>
            </a:pathLst>
          </a:custGeom>
          <a:ln w="19050">
            <a:solidFill>
              <a:srgbClr val="4C4C4C"/>
            </a:solidFill>
          </a:ln>
        </p:spPr>
        <p:txBody>
          <a:bodyPr wrap="square" lIns="0" tIns="0" rIns="0" bIns="0" rtlCol="0"/>
          <a:lstStyle/>
          <a:p>
            <a:endParaRPr/>
          </a:p>
        </p:txBody>
      </p:sp>
      <p:sp>
        <p:nvSpPr>
          <p:cNvPr id="19" name="bk object 19"/>
          <p:cNvSpPr/>
          <p:nvPr/>
        </p:nvSpPr>
        <p:spPr>
          <a:xfrm>
            <a:off x="457200" y="914400"/>
            <a:ext cx="8229600" cy="0"/>
          </a:xfrm>
          <a:custGeom>
            <a:avLst/>
            <a:gdLst/>
            <a:ahLst/>
            <a:cxnLst/>
            <a:rect l="l" t="t" r="r" b="b"/>
            <a:pathLst>
              <a:path w="8229600">
                <a:moveTo>
                  <a:pt x="0" y="0"/>
                </a:moveTo>
                <a:lnTo>
                  <a:pt x="8229600" y="0"/>
                </a:lnTo>
              </a:path>
            </a:pathLst>
          </a:custGeom>
          <a:ln w="28575">
            <a:solidFill>
              <a:srgbClr val="1D3B59"/>
            </a:solidFill>
          </a:ln>
        </p:spPr>
        <p:txBody>
          <a:bodyPr wrap="square" lIns="0" tIns="0" rIns="0" bIns="0" rtlCol="0"/>
          <a:lstStyle/>
          <a:p>
            <a:endParaRPr/>
          </a:p>
        </p:txBody>
      </p:sp>
      <p:sp>
        <p:nvSpPr>
          <p:cNvPr id="20" name="bk object 20"/>
          <p:cNvSpPr/>
          <p:nvPr/>
        </p:nvSpPr>
        <p:spPr>
          <a:xfrm>
            <a:off x="0" y="0"/>
            <a:ext cx="9140825" cy="6850380"/>
          </a:xfrm>
          <a:custGeom>
            <a:avLst/>
            <a:gdLst/>
            <a:ahLst/>
            <a:cxnLst/>
            <a:rect l="l" t="t" r="r" b="b"/>
            <a:pathLst>
              <a:path w="9140825" h="6850380">
                <a:moveTo>
                  <a:pt x="0" y="0"/>
                </a:moveTo>
                <a:lnTo>
                  <a:pt x="9140825" y="0"/>
                </a:lnTo>
                <a:lnTo>
                  <a:pt x="9140825" y="6850062"/>
                </a:lnTo>
                <a:lnTo>
                  <a:pt x="0" y="6850062"/>
                </a:lnTo>
                <a:lnTo>
                  <a:pt x="0" y="0"/>
                </a:lnTo>
                <a:close/>
              </a:path>
            </a:pathLst>
          </a:custGeom>
          <a:ln w="19050">
            <a:solidFill>
              <a:srgbClr val="98A4AF"/>
            </a:solidFill>
          </a:ln>
        </p:spPr>
        <p:txBody>
          <a:bodyPr wrap="square" lIns="0" tIns="0" rIns="0" bIns="0" rtlCol="0"/>
          <a:lstStyle/>
          <a:p>
            <a:endParaRPr/>
          </a:p>
        </p:txBody>
      </p:sp>
      <p:sp>
        <p:nvSpPr>
          <p:cNvPr id="2" name="Holder 2"/>
          <p:cNvSpPr>
            <a:spLocks noGrp="1"/>
          </p:cNvSpPr>
          <p:nvPr>
            <p:ph type="ctrTitle"/>
          </p:nvPr>
        </p:nvSpPr>
        <p:spPr>
          <a:xfrm>
            <a:off x="447929" y="290893"/>
            <a:ext cx="8248141" cy="5130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400" b="1" i="0">
                <a:solidFill>
                  <a:schemeClr val="bg1"/>
                </a:solidFill>
                <a:latin typeface="Arial"/>
                <a:cs typeface="Arial"/>
              </a:defRPr>
            </a:lvl1p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10/21/2019</a:t>
            </a:fld>
            <a:endParaRPr lang="en-US"/>
          </a:p>
        </p:txBody>
      </p:sp>
      <p:sp>
        <p:nvSpPr>
          <p:cNvPr id="6" name="Holder 6"/>
          <p:cNvSpPr>
            <a:spLocks noGrp="1"/>
          </p:cNvSpPr>
          <p:nvPr>
            <p:ph type="sldNum" sz="quarter" idx="7"/>
          </p:nvPr>
        </p:nvSpPr>
        <p:spPr/>
        <p:txBody>
          <a:bodyPr lIns="0" tIns="0" rIns="0" bIns="0"/>
          <a:lstStyle>
            <a:lvl1pPr>
              <a:defRPr sz="1400" b="1" i="0">
                <a:solidFill>
                  <a:schemeClr val="bg1"/>
                </a:solidFill>
                <a:latin typeface="Arial"/>
                <a:cs typeface="Arial"/>
              </a:defRPr>
            </a:lvl1pPr>
          </a:lstStyle>
          <a:p>
            <a:pPr marL="12700">
              <a:lnSpc>
                <a:spcPts val="1645"/>
              </a:lnSpc>
            </a:pPr>
            <a:r>
              <a:rPr spc="-10" dirty="0"/>
              <a:t>Visual</a:t>
            </a:r>
            <a:r>
              <a:rPr spc="-60" dirty="0"/>
              <a:t> </a:t>
            </a:r>
            <a:r>
              <a:rPr spc="-5" dirty="0"/>
              <a:t>8-</a:t>
            </a:r>
            <a:fld id="{81D60167-4931-47E6-BA6A-407CBD079E47}" type="slidenum">
              <a:rPr spc="-5" dirty="0"/>
              <a:t>‹#›</a:t>
            </a:fld>
            <a:endParaRPr spc="-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03366"/>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1" i="0">
                <a:solidFill>
                  <a:srgbClr val="003366"/>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400" b="1" i="0">
                <a:solidFill>
                  <a:schemeClr val="bg1"/>
                </a:solidFill>
                <a:latin typeface="Arial"/>
                <a:cs typeface="Arial"/>
              </a:defRPr>
            </a:lvl1p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10/21/2019</a:t>
            </a:fld>
            <a:endParaRPr lang="en-US"/>
          </a:p>
        </p:txBody>
      </p:sp>
      <p:sp>
        <p:nvSpPr>
          <p:cNvPr id="6" name="Holder 6"/>
          <p:cNvSpPr>
            <a:spLocks noGrp="1"/>
          </p:cNvSpPr>
          <p:nvPr>
            <p:ph type="sldNum" sz="quarter" idx="7"/>
          </p:nvPr>
        </p:nvSpPr>
        <p:spPr/>
        <p:txBody>
          <a:bodyPr lIns="0" tIns="0" rIns="0" bIns="0"/>
          <a:lstStyle>
            <a:lvl1pPr>
              <a:defRPr sz="1400" b="1" i="0">
                <a:solidFill>
                  <a:schemeClr val="bg1"/>
                </a:solidFill>
                <a:latin typeface="Arial"/>
                <a:cs typeface="Arial"/>
              </a:defRPr>
            </a:lvl1pPr>
          </a:lstStyle>
          <a:p>
            <a:pPr marL="12700">
              <a:lnSpc>
                <a:spcPts val="1645"/>
              </a:lnSpc>
            </a:pPr>
            <a:r>
              <a:rPr spc="-10" dirty="0"/>
              <a:t>Visual</a:t>
            </a:r>
            <a:r>
              <a:rPr spc="-60" dirty="0"/>
              <a:t> </a:t>
            </a:r>
            <a:r>
              <a:rPr spc="-5" dirty="0"/>
              <a:t>8-</a:t>
            </a:r>
            <a:fld id="{81D60167-4931-47E6-BA6A-407CBD079E47}" type="slidenum">
              <a:rPr spc="-5" dirty="0"/>
              <a:t>‹#›</a:t>
            </a:fld>
            <a:endParaRPr spc="-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03366"/>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400" b="1" i="0">
                <a:solidFill>
                  <a:schemeClr val="bg1"/>
                </a:solidFill>
                <a:latin typeface="Arial"/>
                <a:cs typeface="Arial"/>
              </a:defRPr>
            </a:lvl1p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10/21/2019</a:t>
            </a:fld>
            <a:endParaRPr lang="en-US"/>
          </a:p>
        </p:txBody>
      </p:sp>
      <p:sp>
        <p:nvSpPr>
          <p:cNvPr id="7" name="Holder 7"/>
          <p:cNvSpPr>
            <a:spLocks noGrp="1"/>
          </p:cNvSpPr>
          <p:nvPr>
            <p:ph type="sldNum" sz="quarter" idx="7"/>
          </p:nvPr>
        </p:nvSpPr>
        <p:spPr/>
        <p:txBody>
          <a:bodyPr lIns="0" tIns="0" rIns="0" bIns="0"/>
          <a:lstStyle>
            <a:lvl1pPr>
              <a:defRPr sz="1400" b="1" i="0">
                <a:solidFill>
                  <a:schemeClr val="bg1"/>
                </a:solidFill>
                <a:latin typeface="Arial"/>
                <a:cs typeface="Arial"/>
              </a:defRPr>
            </a:lvl1pPr>
          </a:lstStyle>
          <a:p>
            <a:pPr marL="12700">
              <a:lnSpc>
                <a:spcPts val="1645"/>
              </a:lnSpc>
            </a:pPr>
            <a:r>
              <a:rPr spc="-10" dirty="0"/>
              <a:t>Visual</a:t>
            </a:r>
            <a:r>
              <a:rPr spc="-60" dirty="0"/>
              <a:t> </a:t>
            </a:r>
            <a:r>
              <a:rPr spc="-5" dirty="0"/>
              <a:t>8-</a:t>
            </a:r>
            <a:fld id="{81D60167-4931-47E6-BA6A-407CBD079E47}" type="slidenum">
              <a:rPr spc="-5" dirty="0"/>
              <a:t>‹#›</a:t>
            </a:fld>
            <a:endParaRPr spc="-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047" y="2142179"/>
            <a:ext cx="9140952" cy="1523993"/>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17462" y="17462"/>
            <a:ext cx="9126855" cy="0"/>
          </a:xfrm>
          <a:custGeom>
            <a:avLst/>
            <a:gdLst/>
            <a:ahLst/>
            <a:cxnLst/>
            <a:rect l="l" t="t" r="r" b="b"/>
            <a:pathLst>
              <a:path w="9126855">
                <a:moveTo>
                  <a:pt x="0" y="0"/>
                </a:moveTo>
                <a:lnTo>
                  <a:pt x="9126537" y="0"/>
                </a:lnTo>
              </a:path>
            </a:pathLst>
          </a:custGeom>
          <a:ln w="19050">
            <a:solidFill>
              <a:srgbClr val="4C4C4C"/>
            </a:solidFill>
          </a:ln>
        </p:spPr>
        <p:txBody>
          <a:bodyPr wrap="square" lIns="0" tIns="0" rIns="0" bIns="0" rtlCol="0"/>
          <a:lstStyle/>
          <a:p>
            <a:endParaRPr/>
          </a:p>
        </p:txBody>
      </p:sp>
      <p:sp>
        <p:nvSpPr>
          <p:cNvPr id="18" name="bk object 18"/>
          <p:cNvSpPr/>
          <p:nvPr/>
        </p:nvSpPr>
        <p:spPr>
          <a:xfrm>
            <a:off x="17462" y="17462"/>
            <a:ext cx="0" cy="6840855"/>
          </a:xfrm>
          <a:custGeom>
            <a:avLst/>
            <a:gdLst/>
            <a:ahLst/>
            <a:cxnLst/>
            <a:rect l="l" t="t" r="r" b="b"/>
            <a:pathLst>
              <a:path h="6840855">
                <a:moveTo>
                  <a:pt x="0" y="6840537"/>
                </a:moveTo>
                <a:lnTo>
                  <a:pt x="0" y="0"/>
                </a:lnTo>
              </a:path>
            </a:pathLst>
          </a:custGeom>
          <a:ln w="19050">
            <a:solidFill>
              <a:srgbClr val="4C4C4C"/>
            </a:solidFill>
          </a:ln>
        </p:spPr>
        <p:txBody>
          <a:bodyPr wrap="square" lIns="0" tIns="0" rIns="0" bIns="0" rtlCol="0"/>
          <a:lstStyle/>
          <a:p>
            <a:endParaRPr/>
          </a:p>
        </p:txBody>
      </p:sp>
      <p:sp>
        <p:nvSpPr>
          <p:cNvPr id="19" name="bk object 19"/>
          <p:cNvSpPr/>
          <p:nvPr/>
        </p:nvSpPr>
        <p:spPr>
          <a:xfrm>
            <a:off x="0" y="0"/>
            <a:ext cx="9140825" cy="6850380"/>
          </a:xfrm>
          <a:custGeom>
            <a:avLst/>
            <a:gdLst/>
            <a:ahLst/>
            <a:cxnLst/>
            <a:rect l="l" t="t" r="r" b="b"/>
            <a:pathLst>
              <a:path w="9140825" h="6850380">
                <a:moveTo>
                  <a:pt x="0" y="0"/>
                </a:moveTo>
                <a:lnTo>
                  <a:pt x="9140825" y="0"/>
                </a:lnTo>
                <a:lnTo>
                  <a:pt x="9140825" y="6850062"/>
                </a:lnTo>
                <a:lnTo>
                  <a:pt x="0" y="6850062"/>
                </a:lnTo>
                <a:lnTo>
                  <a:pt x="0" y="0"/>
                </a:lnTo>
                <a:close/>
              </a:path>
            </a:pathLst>
          </a:custGeom>
          <a:ln w="19050">
            <a:solidFill>
              <a:srgbClr val="98A4AF"/>
            </a:solidFill>
          </a:ln>
        </p:spPr>
        <p:txBody>
          <a:bodyPr wrap="square" lIns="0" tIns="0" rIns="0" bIns="0" rtlCol="0"/>
          <a:lstStyle/>
          <a:p>
            <a:endParaRPr/>
          </a:p>
        </p:txBody>
      </p:sp>
      <p:sp>
        <p:nvSpPr>
          <p:cNvPr id="20" name="bk object 20"/>
          <p:cNvSpPr/>
          <p:nvPr/>
        </p:nvSpPr>
        <p:spPr>
          <a:xfrm>
            <a:off x="3048" y="6002210"/>
            <a:ext cx="9140951" cy="855789"/>
          </a:xfrm>
          <a:prstGeom prst="rect">
            <a:avLst/>
          </a:prstGeom>
          <a:blipFill>
            <a:blip r:embed="rId3" cstate="print"/>
            <a:stretch>
              <a:fillRect/>
            </a:stretch>
          </a:blipFill>
        </p:spPr>
        <p:txBody>
          <a:bodyPr wrap="square" lIns="0" tIns="0" rIns="0" bIns="0" rtlCol="0"/>
          <a:lstStyle/>
          <a:p>
            <a:endParaRPr/>
          </a:p>
        </p:txBody>
      </p:sp>
      <p:sp>
        <p:nvSpPr>
          <p:cNvPr id="21" name="bk object 21"/>
          <p:cNvSpPr/>
          <p:nvPr/>
        </p:nvSpPr>
        <p:spPr>
          <a:xfrm>
            <a:off x="6630149" y="2134349"/>
            <a:ext cx="2293935" cy="1527171"/>
          </a:xfrm>
          <a:prstGeom prst="rect">
            <a:avLst/>
          </a:prstGeom>
          <a:blipFill>
            <a:blip r:embed="rId4"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200" b="1" i="0">
                <a:solidFill>
                  <a:srgbClr val="003366"/>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400" b="1" i="0">
                <a:solidFill>
                  <a:schemeClr val="bg1"/>
                </a:solidFill>
                <a:latin typeface="Arial"/>
                <a:cs typeface="Arial"/>
              </a:defRPr>
            </a:lvl1p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10/21/2019</a:t>
            </a:fld>
            <a:endParaRPr lang="en-US"/>
          </a:p>
        </p:txBody>
      </p:sp>
      <p:sp>
        <p:nvSpPr>
          <p:cNvPr id="5" name="Holder 5"/>
          <p:cNvSpPr>
            <a:spLocks noGrp="1"/>
          </p:cNvSpPr>
          <p:nvPr>
            <p:ph type="sldNum" sz="quarter" idx="7"/>
          </p:nvPr>
        </p:nvSpPr>
        <p:spPr/>
        <p:txBody>
          <a:bodyPr lIns="0" tIns="0" rIns="0" bIns="0"/>
          <a:lstStyle>
            <a:lvl1pPr>
              <a:defRPr sz="1400" b="1" i="0">
                <a:solidFill>
                  <a:schemeClr val="bg1"/>
                </a:solidFill>
                <a:latin typeface="Arial"/>
                <a:cs typeface="Arial"/>
              </a:defRPr>
            </a:lvl1pPr>
          </a:lstStyle>
          <a:p>
            <a:pPr marL="12700">
              <a:lnSpc>
                <a:spcPts val="1645"/>
              </a:lnSpc>
            </a:pPr>
            <a:r>
              <a:rPr spc="-10" dirty="0"/>
              <a:t>Visual</a:t>
            </a:r>
            <a:r>
              <a:rPr spc="-60" dirty="0"/>
              <a:t> </a:t>
            </a:r>
            <a:r>
              <a:rPr spc="-5" dirty="0"/>
              <a:t>8-</a:t>
            </a:r>
            <a:fld id="{81D60167-4931-47E6-BA6A-407CBD079E47}" type="slidenum">
              <a:rPr spc="-5" dirty="0"/>
              <a:t>‹#›</a:t>
            </a:fld>
            <a:endParaRPr spc="-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400" b="1" i="0">
                <a:solidFill>
                  <a:schemeClr val="bg1"/>
                </a:solidFill>
                <a:latin typeface="Arial"/>
                <a:cs typeface="Arial"/>
              </a:defRPr>
            </a:lvl1p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10/21/2019</a:t>
            </a:fld>
            <a:endParaRPr lang="en-US"/>
          </a:p>
        </p:txBody>
      </p:sp>
      <p:sp>
        <p:nvSpPr>
          <p:cNvPr id="4" name="Holder 4"/>
          <p:cNvSpPr>
            <a:spLocks noGrp="1"/>
          </p:cNvSpPr>
          <p:nvPr>
            <p:ph type="sldNum" sz="quarter" idx="7"/>
          </p:nvPr>
        </p:nvSpPr>
        <p:spPr/>
        <p:txBody>
          <a:bodyPr lIns="0" tIns="0" rIns="0" bIns="0"/>
          <a:lstStyle>
            <a:lvl1pPr>
              <a:defRPr sz="1400" b="1" i="0">
                <a:solidFill>
                  <a:schemeClr val="bg1"/>
                </a:solidFill>
                <a:latin typeface="Arial"/>
                <a:cs typeface="Arial"/>
              </a:defRPr>
            </a:lvl1pPr>
          </a:lstStyle>
          <a:p>
            <a:pPr marL="12700">
              <a:lnSpc>
                <a:spcPts val="1645"/>
              </a:lnSpc>
            </a:pPr>
            <a:r>
              <a:rPr spc="-10" dirty="0"/>
              <a:t>Visual</a:t>
            </a:r>
            <a:r>
              <a:rPr spc="-60" dirty="0"/>
              <a:t> </a:t>
            </a:r>
            <a:r>
              <a:rPr spc="-5" dirty="0"/>
              <a:t>8-</a:t>
            </a:r>
            <a:fld id="{81D60167-4931-47E6-BA6A-407CBD079E47}" type="slidenum">
              <a:rPr spc="-5" dirty="0"/>
              <a:t>‹#›</a:t>
            </a:fld>
            <a:endParaRPr spc="-5"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048" y="5995860"/>
            <a:ext cx="9140951" cy="858835"/>
          </a:xfrm>
          <a:prstGeom prst="rect">
            <a:avLst/>
          </a:prstGeom>
          <a:blipFill>
            <a:blip r:embed="rId7" cstate="print"/>
            <a:stretch>
              <a:fillRect/>
            </a:stretch>
          </a:blipFill>
        </p:spPr>
        <p:txBody>
          <a:bodyPr wrap="square" lIns="0" tIns="0" rIns="0" bIns="0" rtlCol="0"/>
          <a:lstStyle/>
          <a:p>
            <a:endParaRPr/>
          </a:p>
        </p:txBody>
      </p:sp>
      <p:sp>
        <p:nvSpPr>
          <p:cNvPr id="17" name="bk object 17"/>
          <p:cNvSpPr/>
          <p:nvPr/>
        </p:nvSpPr>
        <p:spPr>
          <a:xfrm>
            <a:off x="17462" y="17462"/>
            <a:ext cx="9126855" cy="0"/>
          </a:xfrm>
          <a:custGeom>
            <a:avLst/>
            <a:gdLst/>
            <a:ahLst/>
            <a:cxnLst/>
            <a:rect l="l" t="t" r="r" b="b"/>
            <a:pathLst>
              <a:path w="9126855">
                <a:moveTo>
                  <a:pt x="0" y="0"/>
                </a:moveTo>
                <a:lnTo>
                  <a:pt x="9126537" y="0"/>
                </a:lnTo>
              </a:path>
            </a:pathLst>
          </a:custGeom>
          <a:ln w="19050">
            <a:solidFill>
              <a:srgbClr val="4C4C4C"/>
            </a:solidFill>
          </a:ln>
        </p:spPr>
        <p:txBody>
          <a:bodyPr wrap="square" lIns="0" tIns="0" rIns="0" bIns="0" rtlCol="0"/>
          <a:lstStyle/>
          <a:p>
            <a:endParaRPr/>
          </a:p>
        </p:txBody>
      </p:sp>
      <p:sp>
        <p:nvSpPr>
          <p:cNvPr id="2" name="Holder 2"/>
          <p:cNvSpPr>
            <a:spLocks noGrp="1"/>
          </p:cNvSpPr>
          <p:nvPr>
            <p:ph type="title"/>
          </p:nvPr>
        </p:nvSpPr>
        <p:spPr>
          <a:xfrm>
            <a:off x="447929" y="290893"/>
            <a:ext cx="8248141" cy="513080"/>
          </a:xfrm>
          <a:prstGeom prst="rect">
            <a:avLst/>
          </a:prstGeom>
        </p:spPr>
        <p:txBody>
          <a:bodyPr wrap="square" lIns="0" tIns="0" rIns="0" bIns="0">
            <a:spAutoFit/>
          </a:bodyPr>
          <a:lstStyle>
            <a:lvl1pPr>
              <a:defRPr sz="3200" b="1" i="0">
                <a:solidFill>
                  <a:srgbClr val="003366"/>
                </a:solidFill>
                <a:latin typeface="Arial"/>
                <a:cs typeface="Arial"/>
              </a:defRPr>
            </a:lvl1pPr>
          </a:lstStyle>
          <a:p>
            <a:endParaRPr/>
          </a:p>
        </p:txBody>
      </p:sp>
      <p:sp>
        <p:nvSpPr>
          <p:cNvPr id="3" name="Holder 3"/>
          <p:cNvSpPr>
            <a:spLocks noGrp="1"/>
          </p:cNvSpPr>
          <p:nvPr>
            <p:ph type="body" idx="1"/>
          </p:nvPr>
        </p:nvSpPr>
        <p:spPr>
          <a:xfrm>
            <a:off x="406399" y="1091438"/>
            <a:ext cx="8331200" cy="1854200"/>
          </a:xfrm>
          <a:prstGeom prst="rect">
            <a:avLst/>
          </a:prstGeom>
        </p:spPr>
        <p:txBody>
          <a:bodyPr wrap="square" lIns="0" tIns="0" rIns="0" bIns="0">
            <a:spAutoFit/>
          </a:bodyPr>
          <a:lstStyle>
            <a:lvl1pPr>
              <a:defRPr sz="2400" b="1" i="0">
                <a:solidFill>
                  <a:srgbClr val="003366"/>
                </a:solidFill>
                <a:latin typeface="Arial"/>
                <a:cs typeface="Arial"/>
              </a:defRPr>
            </a:lvl1pPr>
          </a:lstStyle>
          <a:p>
            <a:endParaRPr/>
          </a:p>
        </p:txBody>
      </p:sp>
      <p:sp>
        <p:nvSpPr>
          <p:cNvPr id="4" name="Holder 4"/>
          <p:cNvSpPr>
            <a:spLocks noGrp="1"/>
          </p:cNvSpPr>
          <p:nvPr>
            <p:ph type="ftr" sz="quarter" idx="5"/>
          </p:nvPr>
        </p:nvSpPr>
        <p:spPr>
          <a:xfrm>
            <a:off x="385923" y="6142458"/>
            <a:ext cx="1553845" cy="544195"/>
          </a:xfrm>
          <a:prstGeom prst="rect">
            <a:avLst/>
          </a:prstGeom>
        </p:spPr>
        <p:txBody>
          <a:bodyPr wrap="square" lIns="0" tIns="0" rIns="0" bIns="0">
            <a:spAutoFit/>
          </a:bodyPr>
          <a:lstStyle>
            <a:lvl1pPr>
              <a:defRPr sz="1400" b="1" i="0">
                <a:solidFill>
                  <a:schemeClr val="bg1"/>
                </a:solidFill>
                <a:latin typeface="Arial"/>
                <a:cs typeface="Arial"/>
              </a:defRPr>
            </a:lvl1p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10/21/2019</a:t>
            </a:fld>
            <a:endParaRPr lang="en-US"/>
          </a:p>
        </p:txBody>
      </p:sp>
      <p:sp>
        <p:nvSpPr>
          <p:cNvPr id="6" name="Holder 6"/>
          <p:cNvSpPr>
            <a:spLocks noGrp="1"/>
          </p:cNvSpPr>
          <p:nvPr>
            <p:ph type="sldNum" sz="quarter" idx="7"/>
          </p:nvPr>
        </p:nvSpPr>
        <p:spPr>
          <a:xfrm>
            <a:off x="7807804" y="6294858"/>
            <a:ext cx="963295" cy="224154"/>
          </a:xfrm>
          <a:prstGeom prst="rect">
            <a:avLst/>
          </a:prstGeom>
        </p:spPr>
        <p:txBody>
          <a:bodyPr wrap="square" lIns="0" tIns="0" rIns="0" bIns="0">
            <a:spAutoFit/>
          </a:bodyPr>
          <a:lstStyle>
            <a:lvl1pPr>
              <a:defRPr sz="1400" b="1" i="0">
                <a:solidFill>
                  <a:schemeClr val="bg1"/>
                </a:solidFill>
                <a:latin typeface="Arial"/>
                <a:cs typeface="Arial"/>
              </a:defRPr>
            </a:lvl1pPr>
          </a:lstStyle>
          <a:p>
            <a:pPr marL="12700">
              <a:lnSpc>
                <a:spcPts val="1645"/>
              </a:lnSpc>
            </a:pPr>
            <a:r>
              <a:rPr spc="-10" dirty="0"/>
              <a:t>Visual</a:t>
            </a:r>
            <a:r>
              <a:rPr spc="-60" dirty="0"/>
              <a:t> </a:t>
            </a:r>
            <a:r>
              <a:rPr spc="-5" dirty="0"/>
              <a:t>8-</a:t>
            </a:r>
            <a:fld id="{81D60167-4931-47E6-BA6A-407CBD079E47}" type="slidenum">
              <a:rPr spc="-5" dirty="0"/>
              <a:t>‹#›</a:t>
            </a:fld>
            <a:endParaRPr spc="-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0027" y="2149678"/>
            <a:ext cx="3090545" cy="972819"/>
          </a:xfrm>
          <a:prstGeom prst="rect">
            <a:avLst/>
          </a:prstGeom>
        </p:spPr>
        <p:txBody>
          <a:bodyPr vert="horz" wrap="square" lIns="0" tIns="80010" rIns="0" bIns="0" rtlCol="0">
            <a:spAutoFit/>
          </a:bodyPr>
          <a:lstStyle/>
          <a:p>
            <a:pPr marL="13335">
              <a:lnSpc>
                <a:spcPct val="100000"/>
              </a:lnSpc>
              <a:spcBef>
                <a:spcPts val="630"/>
              </a:spcBef>
            </a:pPr>
            <a:r>
              <a:rPr sz="2500" i="1" spc="-150" dirty="0">
                <a:solidFill>
                  <a:srgbClr val="FFFFFF"/>
                </a:solidFill>
                <a:latin typeface="Arial"/>
                <a:cs typeface="Arial"/>
              </a:rPr>
              <a:t>Unit</a:t>
            </a:r>
            <a:r>
              <a:rPr sz="2500" i="1" spc="-50" dirty="0">
                <a:solidFill>
                  <a:srgbClr val="FFFFFF"/>
                </a:solidFill>
                <a:latin typeface="Arial"/>
                <a:cs typeface="Arial"/>
              </a:rPr>
              <a:t> </a:t>
            </a:r>
            <a:r>
              <a:rPr sz="2500" i="1" spc="-60" dirty="0">
                <a:solidFill>
                  <a:srgbClr val="FFFFFF"/>
                </a:solidFill>
                <a:latin typeface="Arial"/>
                <a:cs typeface="Arial"/>
              </a:rPr>
              <a:t>8</a:t>
            </a:r>
            <a:endParaRPr sz="2500">
              <a:latin typeface="Arial"/>
              <a:cs typeface="Arial"/>
            </a:endParaRPr>
          </a:p>
          <a:p>
            <a:pPr marL="12700">
              <a:lnSpc>
                <a:spcPct val="100000"/>
              </a:lnSpc>
              <a:spcBef>
                <a:spcPts val="565"/>
              </a:spcBef>
            </a:pPr>
            <a:r>
              <a:rPr sz="2800" i="1" spc="-5" dirty="0">
                <a:solidFill>
                  <a:srgbClr val="FFFFFF"/>
                </a:solidFill>
                <a:latin typeface="Arial"/>
                <a:cs typeface="Arial"/>
              </a:rPr>
              <a:t>Special</a:t>
            </a:r>
            <a:r>
              <a:rPr sz="2800" i="1" spc="-30" dirty="0">
                <a:solidFill>
                  <a:srgbClr val="FFFFFF"/>
                </a:solidFill>
                <a:latin typeface="Arial"/>
                <a:cs typeface="Arial"/>
              </a:rPr>
              <a:t> </a:t>
            </a:r>
            <a:r>
              <a:rPr sz="2800" i="1" spc="-5" dirty="0">
                <a:solidFill>
                  <a:srgbClr val="FFFFFF"/>
                </a:solidFill>
                <a:latin typeface="Arial"/>
                <a:cs typeface="Arial"/>
              </a:rPr>
              <a:t>Situations</a:t>
            </a:r>
            <a:endParaRPr sz="2800">
              <a:latin typeface="Arial"/>
              <a:cs typeface="Arial"/>
            </a:endParaRPr>
          </a:p>
        </p:txBody>
      </p:sp>
      <p:sp>
        <p:nvSpPr>
          <p:cNvPr id="3" name="object 3"/>
          <p:cNvSpPr txBox="1"/>
          <p:nvPr/>
        </p:nvSpPr>
        <p:spPr>
          <a:xfrm>
            <a:off x="7906101" y="6278040"/>
            <a:ext cx="851535" cy="238760"/>
          </a:xfrm>
          <a:prstGeom prst="rect">
            <a:avLst/>
          </a:prstGeom>
        </p:spPr>
        <p:txBody>
          <a:bodyPr vert="horz" wrap="square" lIns="0" tIns="12065" rIns="0" bIns="0" rtlCol="0">
            <a:spAutoFit/>
          </a:bodyPr>
          <a:lstStyle/>
          <a:p>
            <a:pPr marL="12700">
              <a:lnSpc>
                <a:spcPct val="100000"/>
              </a:lnSpc>
              <a:spcBef>
                <a:spcPts val="95"/>
              </a:spcBef>
            </a:pPr>
            <a:r>
              <a:rPr sz="1400" b="1" spc="-10" dirty="0">
                <a:solidFill>
                  <a:srgbClr val="FFFFFF"/>
                </a:solidFill>
                <a:latin typeface="Arial"/>
                <a:cs typeface="Arial"/>
              </a:rPr>
              <a:t>Visual</a:t>
            </a:r>
            <a:r>
              <a:rPr sz="1400" b="1" spc="-70" dirty="0">
                <a:solidFill>
                  <a:srgbClr val="FFFFFF"/>
                </a:solidFill>
                <a:latin typeface="Arial"/>
                <a:cs typeface="Arial"/>
              </a:rPr>
              <a:t> </a:t>
            </a:r>
            <a:r>
              <a:rPr sz="1400" b="1" spc="-5" dirty="0">
                <a:solidFill>
                  <a:srgbClr val="FFFFFF"/>
                </a:solidFill>
                <a:latin typeface="Arial"/>
                <a:cs typeface="Arial"/>
              </a:rPr>
              <a:t>8-1</a:t>
            </a:r>
            <a:endParaRPr sz="1400">
              <a:latin typeface="Arial"/>
              <a:cs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462" y="17462"/>
            <a:ext cx="0" cy="6840855"/>
          </a:xfrm>
          <a:custGeom>
            <a:avLst/>
            <a:gdLst/>
            <a:ahLst/>
            <a:cxnLst/>
            <a:rect l="l" t="t" r="r" b="b"/>
            <a:pathLst>
              <a:path h="6840855">
                <a:moveTo>
                  <a:pt x="0" y="6840537"/>
                </a:moveTo>
                <a:lnTo>
                  <a:pt x="0" y="0"/>
                </a:lnTo>
              </a:path>
            </a:pathLst>
          </a:custGeom>
          <a:ln w="19050">
            <a:solidFill>
              <a:srgbClr val="4C4C4C"/>
            </a:solidFill>
          </a:ln>
        </p:spPr>
        <p:txBody>
          <a:bodyPr wrap="square" lIns="0" tIns="0" rIns="0" bIns="0" rtlCol="0"/>
          <a:lstStyle/>
          <a:p>
            <a:endParaRPr/>
          </a:p>
        </p:txBody>
      </p:sp>
      <p:sp>
        <p:nvSpPr>
          <p:cNvPr id="3" name="object 3"/>
          <p:cNvSpPr/>
          <p:nvPr/>
        </p:nvSpPr>
        <p:spPr>
          <a:xfrm>
            <a:off x="457200" y="914400"/>
            <a:ext cx="8229600" cy="0"/>
          </a:xfrm>
          <a:custGeom>
            <a:avLst/>
            <a:gdLst/>
            <a:ahLst/>
            <a:cxnLst/>
            <a:rect l="l" t="t" r="r" b="b"/>
            <a:pathLst>
              <a:path w="8229600">
                <a:moveTo>
                  <a:pt x="0" y="0"/>
                </a:moveTo>
                <a:lnTo>
                  <a:pt x="8229600" y="0"/>
                </a:lnTo>
              </a:path>
            </a:pathLst>
          </a:custGeom>
          <a:ln w="28575">
            <a:solidFill>
              <a:srgbClr val="1D3B59"/>
            </a:solidFill>
          </a:ln>
        </p:spPr>
        <p:txBody>
          <a:bodyPr wrap="square" lIns="0" tIns="0" rIns="0" bIns="0" rtlCol="0"/>
          <a:lstStyle/>
          <a:p>
            <a:endParaRPr/>
          </a:p>
        </p:txBody>
      </p:sp>
      <p:sp>
        <p:nvSpPr>
          <p:cNvPr id="4" name="object 4"/>
          <p:cNvSpPr/>
          <p:nvPr/>
        </p:nvSpPr>
        <p:spPr>
          <a:xfrm>
            <a:off x="0" y="0"/>
            <a:ext cx="9140825" cy="6850380"/>
          </a:xfrm>
          <a:custGeom>
            <a:avLst/>
            <a:gdLst/>
            <a:ahLst/>
            <a:cxnLst/>
            <a:rect l="l" t="t" r="r" b="b"/>
            <a:pathLst>
              <a:path w="9140825" h="6850380">
                <a:moveTo>
                  <a:pt x="0" y="0"/>
                </a:moveTo>
                <a:lnTo>
                  <a:pt x="9140825" y="0"/>
                </a:lnTo>
                <a:lnTo>
                  <a:pt x="9140825" y="6850062"/>
                </a:lnTo>
                <a:lnTo>
                  <a:pt x="0" y="6850062"/>
                </a:lnTo>
                <a:lnTo>
                  <a:pt x="0" y="0"/>
                </a:lnTo>
                <a:close/>
              </a:path>
            </a:pathLst>
          </a:custGeom>
          <a:ln w="19050">
            <a:solidFill>
              <a:srgbClr val="98A4AF"/>
            </a:solidFill>
          </a:ln>
        </p:spPr>
        <p:txBody>
          <a:bodyPr wrap="square" lIns="0" tIns="0" rIns="0" bIns="0" rtlCol="0"/>
          <a:lstStyle/>
          <a:p>
            <a:endParaRPr/>
          </a:p>
        </p:txBody>
      </p:sp>
      <p:sp>
        <p:nvSpPr>
          <p:cNvPr id="5" name="object 5"/>
          <p:cNvSpPr txBox="1">
            <a:spLocks noGrp="1"/>
          </p:cNvSpPr>
          <p:nvPr>
            <p:ph type="title"/>
          </p:nvPr>
        </p:nvSpPr>
        <p:spPr>
          <a:xfrm>
            <a:off x="447929" y="290893"/>
            <a:ext cx="7336790" cy="513080"/>
          </a:xfrm>
          <a:prstGeom prst="rect">
            <a:avLst/>
          </a:prstGeom>
        </p:spPr>
        <p:txBody>
          <a:bodyPr vert="horz" wrap="square" lIns="0" tIns="12065" rIns="0" bIns="0" rtlCol="0">
            <a:spAutoFit/>
          </a:bodyPr>
          <a:lstStyle/>
          <a:p>
            <a:pPr marL="12700">
              <a:lnSpc>
                <a:spcPct val="100000"/>
              </a:lnSpc>
              <a:spcBef>
                <a:spcPts val="95"/>
              </a:spcBef>
            </a:pPr>
            <a:r>
              <a:rPr spc="-114" dirty="0"/>
              <a:t>Scenario </a:t>
            </a:r>
            <a:r>
              <a:rPr spc="-5" dirty="0"/>
              <a:t>3 - </a:t>
            </a:r>
            <a:r>
              <a:rPr spc="-135" dirty="0"/>
              <a:t>Possible Textbook</a:t>
            </a:r>
            <a:r>
              <a:rPr spc="275" dirty="0"/>
              <a:t> </a:t>
            </a:r>
            <a:r>
              <a:rPr spc="-155" dirty="0"/>
              <a:t>Answers</a:t>
            </a: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12700">
              <a:lnSpc>
                <a:spcPts val="1645"/>
              </a:lnSpc>
            </a:pPr>
            <a:r>
              <a:rPr spc="-10" dirty="0"/>
              <a:t>Visual</a:t>
            </a:r>
            <a:r>
              <a:rPr spc="-60" dirty="0"/>
              <a:t> </a:t>
            </a:r>
            <a:r>
              <a:rPr spc="-5" dirty="0"/>
              <a:t>8-</a:t>
            </a:r>
            <a:fld id="{81D60167-4931-47E6-BA6A-407CBD079E47}" type="slidenum">
              <a:rPr spc="-5" dirty="0"/>
              <a:t>9</a:t>
            </a:fld>
            <a:endParaRPr spc="-5" dirty="0"/>
          </a:p>
        </p:txBody>
      </p:sp>
      <p:sp>
        <p:nvSpPr>
          <p:cNvPr id="6" name="object 6"/>
          <p:cNvSpPr txBox="1"/>
          <p:nvPr/>
        </p:nvSpPr>
        <p:spPr>
          <a:xfrm>
            <a:off x="459740" y="1092962"/>
            <a:ext cx="7717155" cy="4353560"/>
          </a:xfrm>
          <a:prstGeom prst="rect">
            <a:avLst/>
          </a:prstGeom>
        </p:spPr>
        <p:txBody>
          <a:bodyPr vert="horz" wrap="square" lIns="0" tIns="12065" rIns="0" bIns="0" rtlCol="0">
            <a:spAutoFit/>
          </a:bodyPr>
          <a:lstStyle/>
          <a:p>
            <a:pPr marL="350520" marR="591820" indent="-337820">
              <a:lnSpc>
                <a:spcPct val="100000"/>
              </a:lnSpc>
              <a:spcBef>
                <a:spcPts val="95"/>
              </a:spcBef>
              <a:buFont typeface="Arial Black"/>
              <a:buChar char="■"/>
              <a:tabLst>
                <a:tab pos="350520" algn="l"/>
                <a:tab pos="351155" algn="l"/>
              </a:tabLst>
            </a:pPr>
            <a:r>
              <a:rPr sz="2000" b="1" spc="-5" dirty="0">
                <a:solidFill>
                  <a:srgbClr val="003366"/>
                </a:solidFill>
                <a:latin typeface="Arial"/>
                <a:cs typeface="Arial"/>
              </a:rPr>
              <a:t>Obtain as much information as you can from the farmer,  including contact</a:t>
            </a:r>
            <a:r>
              <a:rPr sz="2000" b="1" spc="10" dirty="0">
                <a:solidFill>
                  <a:srgbClr val="003366"/>
                </a:solidFill>
                <a:latin typeface="Arial"/>
                <a:cs typeface="Arial"/>
              </a:rPr>
              <a:t> </a:t>
            </a:r>
            <a:r>
              <a:rPr sz="2000" b="1" spc="-5" dirty="0">
                <a:solidFill>
                  <a:srgbClr val="003366"/>
                </a:solidFill>
                <a:latin typeface="Arial"/>
                <a:cs typeface="Arial"/>
              </a:rPr>
              <a:t>info</a:t>
            </a:r>
            <a:endParaRPr sz="2000">
              <a:latin typeface="Arial"/>
              <a:cs typeface="Arial"/>
            </a:endParaRPr>
          </a:p>
          <a:p>
            <a:pPr marL="350520" indent="-337820">
              <a:lnSpc>
                <a:spcPct val="100000"/>
              </a:lnSpc>
              <a:spcBef>
                <a:spcPts val="960"/>
              </a:spcBef>
              <a:buFont typeface="Arial Black"/>
              <a:buChar char="■"/>
              <a:tabLst>
                <a:tab pos="350520" algn="l"/>
                <a:tab pos="351155" algn="l"/>
              </a:tabLst>
            </a:pPr>
            <a:r>
              <a:rPr sz="2000" b="1" spc="-5" dirty="0">
                <a:solidFill>
                  <a:srgbClr val="003366"/>
                </a:solidFill>
                <a:latin typeface="Arial"/>
                <a:cs typeface="Arial"/>
              </a:rPr>
              <a:t>Inform the following IMT</a:t>
            </a:r>
            <a:r>
              <a:rPr sz="2000" b="1" spc="-35" dirty="0">
                <a:solidFill>
                  <a:srgbClr val="003366"/>
                </a:solidFill>
                <a:latin typeface="Arial"/>
                <a:cs typeface="Arial"/>
              </a:rPr>
              <a:t> </a:t>
            </a:r>
            <a:r>
              <a:rPr sz="2000" b="1" spc="-5" dirty="0">
                <a:solidFill>
                  <a:srgbClr val="003366"/>
                </a:solidFill>
                <a:latin typeface="Arial"/>
                <a:cs typeface="Arial"/>
              </a:rPr>
              <a:t>members:</a:t>
            </a:r>
            <a:endParaRPr sz="2000">
              <a:latin typeface="Arial"/>
              <a:cs typeface="Arial"/>
            </a:endParaRPr>
          </a:p>
          <a:p>
            <a:pPr marL="810895" lvl="1" indent="-346075">
              <a:lnSpc>
                <a:spcPct val="100000"/>
              </a:lnSpc>
              <a:spcBef>
                <a:spcPts val="960"/>
              </a:spcBef>
              <a:buFont typeface="Arial Black"/>
              <a:buChar char="■"/>
              <a:tabLst>
                <a:tab pos="810895" algn="l"/>
                <a:tab pos="811530" algn="l"/>
              </a:tabLst>
            </a:pPr>
            <a:r>
              <a:rPr sz="2000" b="1" spc="-5" dirty="0">
                <a:solidFill>
                  <a:srgbClr val="003366"/>
                </a:solidFill>
                <a:latin typeface="Arial"/>
                <a:cs typeface="Arial"/>
              </a:rPr>
              <a:t>IC</a:t>
            </a:r>
            <a:endParaRPr sz="2000">
              <a:latin typeface="Arial"/>
              <a:cs typeface="Arial"/>
            </a:endParaRPr>
          </a:p>
          <a:p>
            <a:pPr marL="810895" lvl="1" indent="-346075">
              <a:lnSpc>
                <a:spcPct val="100000"/>
              </a:lnSpc>
              <a:spcBef>
                <a:spcPts val="960"/>
              </a:spcBef>
              <a:buFont typeface="Arial Black"/>
              <a:buChar char="■"/>
              <a:tabLst>
                <a:tab pos="810895" algn="l"/>
                <a:tab pos="811530" algn="l"/>
              </a:tabLst>
            </a:pPr>
            <a:r>
              <a:rPr sz="2000" b="1" spc="-5" dirty="0">
                <a:solidFill>
                  <a:srgbClr val="003366"/>
                </a:solidFill>
                <a:latin typeface="Arial"/>
                <a:cs typeface="Arial"/>
              </a:rPr>
              <a:t>OSC</a:t>
            </a:r>
            <a:endParaRPr sz="2000">
              <a:latin typeface="Arial"/>
              <a:cs typeface="Arial"/>
            </a:endParaRPr>
          </a:p>
          <a:p>
            <a:pPr marL="810895" lvl="1" indent="-346075">
              <a:lnSpc>
                <a:spcPct val="100000"/>
              </a:lnSpc>
              <a:spcBef>
                <a:spcPts val="960"/>
              </a:spcBef>
              <a:buFont typeface="Arial Black"/>
              <a:buChar char="■"/>
              <a:tabLst>
                <a:tab pos="810895" algn="l"/>
                <a:tab pos="811530" algn="l"/>
              </a:tabLst>
            </a:pPr>
            <a:r>
              <a:rPr sz="2000" b="1" spc="-5" dirty="0">
                <a:solidFill>
                  <a:srgbClr val="003366"/>
                </a:solidFill>
                <a:latin typeface="Arial"/>
                <a:cs typeface="Arial"/>
              </a:rPr>
              <a:t>Plans (situation</a:t>
            </a:r>
            <a:r>
              <a:rPr sz="2000" b="1" spc="-10" dirty="0">
                <a:solidFill>
                  <a:srgbClr val="003366"/>
                </a:solidFill>
                <a:latin typeface="Arial"/>
                <a:cs typeface="Arial"/>
              </a:rPr>
              <a:t> </a:t>
            </a:r>
            <a:r>
              <a:rPr sz="2000" b="1" spc="-5" dirty="0">
                <a:solidFill>
                  <a:srgbClr val="003366"/>
                </a:solidFill>
                <a:latin typeface="Arial"/>
                <a:cs typeface="Arial"/>
              </a:rPr>
              <a:t>unit)</a:t>
            </a:r>
            <a:endParaRPr sz="2000">
              <a:latin typeface="Arial"/>
              <a:cs typeface="Arial"/>
            </a:endParaRPr>
          </a:p>
          <a:p>
            <a:pPr marL="810895" lvl="1" indent="-346075">
              <a:lnSpc>
                <a:spcPct val="100000"/>
              </a:lnSpc>
              <a:spcBef>
                <a:spcPts val="960"/>
              </a:spcBef>
              <a:buFont typeface="Arial Black"/>
              <a:buChar char="■"/>
              <a:tabLst>
                <a:tab pos="810895" algn="l"/>
                <a:tab pos="811530" algn="l"/>
              </a:tabLst>
            </a:pPr>
            <a:r>
              <a:rPr sz="2000" b="1" spc="-5" dirty="0">
                <a:solidFill>
                  <a:srgbClr val="003366"/>
                </a:solidFill>
                <a:latin typeface="Arial"/>
                <a:cs typeface="Arial"/>
              </a:rPr>
              <a:t>Finance/Administration (comp/claims unit)</a:t>
            </a:r>
            <a:endParaRPr sz="2000">
              <a:latin typeface="Arial"/>
              <a:cs typeface="Arial"/>
            </a:endParaRPr>
          </a:p>
          <a:p>
            <a:pPr marL="810895" lvl="1" indent="-346075">
              <a:lnSpc>
                <a:spcPct val="100000"/>
              </a:lnSpc>
              <a:spcBef>
                <a:spcPts val="960"/>
              </a:spcBef>
              <a:buFont typeface="Arial Black"/>
              <a:buChar char="■"/>
              <a:tabLst>
                <a:tab pos="810895" algn="l"/>
                <a:tab pos="811530" algn="l"/>
              </a:tabLst>
            </a:pPr>
            <a:r>
              <a:rPr sz="2000" b="1" spc="-5" dirty="0">
                <a:solidFill>
                  <a:srgbClr val="003366"/>
                </a:solidFill>
                <a:latin typeface="Arial"/>
                <a:cs typeface="Arial"/>
              </a:rPr>
              <a:t>PIO</a:t>
            </a:r>
            <a:r>
              <a:rPr sz="2000" b="1" spc="-20" dirty="0">
                <a:solidFill>
                  <a:srgbClr val="003366"/>
                </a:solidFill>
                <a:latin typeface="Arial"/>
                <a:cs typeface="Arial"/>
              </a:rPr>
              <a:t> </a:t>
            </a:r>
            <a:r>
              <a:rPr sz="2000" b="1" spc="-5" dirty="0">
                <a:solidFill>
                  <a:srgbClr val="003366"/>
                </a:solidFill>
                <a:latin typeface="Arial"/>
                <a:cs typeface="Arial"/>
              </a:rPr>
              <a:t>(FYI)</a:t>
            </a:r>
            <a:endParaRPr sz="2000">
              <a:latin typeface="Arial"/>
              <a:cs typeface="Arial"/>
            </a:endParaRPr>
          </a:p>
          <a:p>
            <a:pPr marL="350520" marR="198755" indent="-337820">
              <a:lnSpc>
                <a:spcPct val="100000"/>
              </a:lnSpc>
              <a:spcBef>
                <a:spcPts val="960"/>
              </a:spcBef>
              <a:buFont typeface="Arial Black"/>
              <a:buChar char="■"/>
              <a:tabLst>
                <a:tab pos="350520" algn="l"/>
                <a:tab pos="351155" algn="l"/>
              </a:tabLst>
            </a:pPr>
            <a:r>
              <a:rPr sz="2000" b="1" spc="-5" dirty="0">
                <a:solidFill>
                  <a:srgbClr val="003366"/>
                </a:solidFill>
                <a:latin typeface="Arial"/>
                <a:cs typeface="Arial"/>
              </a:rPr>
              <a:t>Determine what actions the IMT plans to take and notify the  farmer</a:t>
            </a:r>
            <a:endParaRPr sz="2000">
              <a:latin typeface="Arial"/>
              <a:cs typeface="Arial"/>
            </a:endParaRPr>
          </a:p>
          <a:p>
            <a:pPr marL="350520" indent="-337820">
              <a:lnSpc>
                <a:spcPct val="100000"/>
              </a:lnSpc>
              <a:spcBef>
                <a:spcPts val="960"/>
              </a:spcBef>
              <a:buFont typeface="Arial Black"/>
              <a:buChar char="■"/>
              <a:tabLst>
                <a:tab pos="350520" algn="l"/>
                <a:tab pos="351155" algn="l"/>
              </a:tabLst>
            </a:pPr>
            <a:r>
              <a:rPr sz="2000" b="1" spc="-5" dirty="0">
                <a:solidFill>
                  <a:srgbClr val="003366"/>
                </a:solidFill>
                <a:latin typeface="Arial"/>
                <a:cs typeface="Arial"/>
              </a:rPr>
              <a:t>Continue follow-up with the farmer until the issue is</a:t>
            </a:r>
            <a:r>
              <a:rPr sz="2000" b="1" spc="5" dirty="0">
                <a:solidFill>
                  <a:srgbClr val="003366"/>
                </a:solidFill>
                <a:latin typeface="Arial"/>
                <a:cs typeface="Arial"/>
              </a:rPr>
              <a:t> </a:t>
            </a:r>
            <a:r>
              <a:rPr sz="2000" b="1" spc="-5" dirty="0">
                <a:solidFill>
                  <a:srgbClr val="003366"/>
                </a:solidFill>
                <a:latin typeface="Arial"/>
                <a:cs typeface="Arial"/>
              </a:rPr>
              <a:t>resolved</a:t>
            </a:r>
            <a:endParaRPr sz="2000">
              <a:latin typeface="Arial"/>
              <a:cs typeface="Aria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462" y="17462"/>
            <a:ext cx="0" cy="6840855"/>
          </a:xfrm>
          <a:custGeom>
            <a:avLst/>
            <a:gdLst/>
            <a:ahLst/>
            <a:cxnLst/>
            <a:rect l="l" t="t" r="r" b="b"/>
            <a:pathLst>
              <a:path h="6840855">
                <a:moveTo>
                  <a:pt x="0" y="6840537"/>
                </a:moveTo>
                <a:lnTo>
                  <a:pt x="0" y="0"/>
                </a:lnTo>
              </a:path>
            </a:pathLst>
          </a:custGeom>
          <a:ln w="19050">
            <a:solidFill>
              <a:srgbClr val="4C4C4C"/>
            </a:solidFill>
          </a:ln>
        </p:spPr>
        <p:txBody>
          <a:bodyPr wrap="square" lIns="0" tIns="0" rIns="0" bIns="0" rtlCol="0"/>
          <a:lstStyle/>
          <a:p>
            <a:endParaRPr/>
          </a:p>
        </p:txBody>
      </p:sp>
      <p:sp>
        <p:nvSpPr>
          <p:cNvPr id="3" name="object 3"/>
          <p:cNvSpPr/>
          <p:nvPr/>
        </p:nvSpPr>
        <p:spPr>
          <a:xfrm>
            <a:off x="457200" y="914400"/>
            <a:ext cx="8229600" cy="0"/>
          </a:xfrm>
          <a:custGeom>
            <a:avLst/>
            <a:gdLst/>
            <a:ahLst/>
            <a:cxnLst/>
            <a:rect l="l" t="t" r="r" b="b"/>
            <a:pathLst>
              <a:path w="8229600">
                <a:moveTo>
                  <a:pt x="0" y="0"/>
                </a:moveTo>
                <a:lnTo>
                  <a:pt x="8229600" y="0"/>
                </a:lnTo>
              </a:path>
            </a:pathLst>
          </a:custGeom>
          <a:ln w="28575">
            <a:solidFill>
              <a:srgbClr val="1D3B59"/>
            </a:solidFill>
          </a:ln>
        </p:spPr>
        <p:txBody>
          <a:bodyPr wrap="square" lIns="0" tIns="0" rIns="0" bIns="0" rtlCol="0"/>
          <a:lstStyle/>
          <a:p>
            <a:endParaRPr/>
          </a:p>
        </p:txBody>
      </p:sp>
      <p:sp>
        <p:nvSpPr>
          <p:cNvPr id="4" name="object 4"/>
          <p:cNvSpPr/>
          <p:nvPr/>
        </p:nvSpPr>
        <p:spPr>
          <a:xfrm>
            <a:off x="0" y="0"/>
            <a:ext cx="9140825" cy="6850380"/>
          </a:xfrm>
          <a:custGeom>
            <a:avLst/>
            <a:gdLst/>
            <a:ahLst/>
            <a:cxnLst/>
            <a:rect l="l" t="t" r="r" b="b"/>
            <a:pathLst>
              <a:path w="9140825" h="6850380">
                <a:moveTo>
                  <a:pt x="0" y="0"/>
                </a:moveTo>
                <a:lnTo>
                  <a:pt x="9140825" y="0"/>
                </a:lnTo>
                <a:lnTo>
                  <a:pt x="9140825" y="6850062"/>
                </a:lnTo>
                <a:lnTo>
                  <a:pt x="0" y="6850062"/>
                </a:lnTo>
                <a:lnTo>
                  <a:pt x="0" y="0"/>
                </a:lnTo>
                <a:close/>
              </a:path>
            </a:pathLst>
          </a:custGeom>
          <a:ln w="19050">
            <a:solidFill>
              <a:srgbClr val="98A4AF"/>
            </a:solidFill>
          </a:ln>
        </p:spPr>
        <p:txBody>
          <a:bodyPr wrap="square" lIns="0" tIns="0" rIns="0" bIns="0" rtlCol="0"/>
          <a:lstStyle/>
          <a:p>
            <a:endParaRPr/>
          </a:p>
        </p:txBody>
      </p:sp>
      <p:sp>
        <p:nvSpPr>
          <p:cNvPr id="5" name="object 5"/>
          <p:cNvSpPr txBox="1">
            <a:spLocks noGrp="1"/>
          </p:cNvSpPr>
          <p:nvPr>
            <p:ph type="title"/>
          </p:nvPr>
        </p:nvSpPr>
        <p:spPr>
          <a:xfrm>
            <a:off x="447929" y="290893"/>
            <a:ext cx="1971675" cy="513080"/>
          </a:xfrm>
          <a:prstGeom prst="rect">
            <a:avLst/>
          </a:prstGeom>
        </p:spPr>
        <p:txBody>
          <a:bodyPr vert="horz" wrap="square" lIns="0" tIns="12065" rIns="0" bIns="0" rtlCol="0">
            <a:spAutoFit/>
          </a:bodyPr>
          <a:lstStyle/>
          <a:p>
            <a:pPr marL="12700">
              <a:lnSpc>
                <a:spcPct val="100000"/>
              </a:lnSpc>
              <a:spcBef>
                <a:spcPts val="95"/>
              </a:spcBef>
            </a:pPr>
            <a:r>
              <a:rPr spc="-114" dirty="0"/>
              <a:t>Scenario</a:t>
            </a:r>
            <a:r>
              <a:rPr spc="-55" dirty="0"/>
              <a:t> </a:t>
            </a:r>
            <a:r>
              <a:rPr spc="-5" dirty="0"/>
              <a:t>4</a:t>
            </a: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12700">
              <a:lnSpc>
                <a:spcPts val="1645"/>
              </a:lnSpc>
            </a:pPr>
            <a:r>
              <a:rPr spc="-10" dirty="0"/>
              <a:t>Visual</a:t>
            </a:r>
            <a:r>
              <a:rPr spc="-60" dirty="0"/>
              <a:t> </a:t>
            </a:r>
            <a:r>
              <a:rPr spc="-5" dirty="0"/>
              <a:t>8-</a:t>
            </a:r>
            <a:fld id="{81D60167-4931-47E6-BA6A-407CBD079E47}" type="slidenum">
              <a:rPr spc="-5" dirty="0"/>
              <a:t>10</a:t>
            </a:fld>
            <a:endParaRPr spc="-5" dirty="0"/>
          </a:p>
        </p:txBody>
      </p:sp>
      <p:sp>
        <p:nvSpPr>
          <p:cNvPr id="6" name="object 6"/>
          <p:cNvSpPr txBox="1"/>
          <p:nvPr/>
        </p:nvSpPr>
        <p:spPr>
          <a:xfrm>
            <a:off x="459740" y="1091438"/>
            <a:ext cx="8046084" cy="1488440"/>
          </a:xfrm>
          <a:prstGeom prst="rect">
            <a:avLst/>
          </a:prstGeom>
        </p:spPr>
        <p:txBody>
          <a:bodyPr vert="horz" wrap="square" lIns="0" tIns="12700" rIns="0" bIns="0" rtlCol="0">
            <a:spAutoFit/>
          </a:bodyPr>
          <a:lstStyle/>
          <a:p>
            <a:pPr marL="12700" marR="5080" algn="just">
              <a:lnSpc>
                <a:spcPct val="100000"/>
              </a:lnSpc>
              <a:spcBef>
                <a:spcPts val="100"/>
              </a:spcBef>
            </a:pPr>
            <a:r>
              <a:rPr sz="2400" b="1" spc="-5" dirty="0">
                <a:solidFill>
                  <a:srgbClr val="003366"/>
                </a:solidFill>
                <a:latin typeface="Arial"/>
                <a:cs typeface="Arial"/>
              </a:rPr>
              <a:t>A State Trooper contacts the Law Enforcement Agency  Representative and informs her that an incident vehicle  has been involved in an accident with a civilian vehicle.  There are injuries but the details are</a:t>
            </a:r>
            <a:r>
              <a:rPr sz="2400" b="1" dirty="0">
                <a:solidFill>
                  <a:srgbClr val="003366"/>
                </a:solidFill>
                <a:latin typeface="Arial"/>
                <a:cs typeface="Arial"/>
              </a:rPr>
              <a:t> </a:t>
            </a:r>
            <a:r>
              <a:rPr sz="2400" b="1" spc="-5" dirty="0">
                <a:solidFill>
                  <a:srgbClr val="003366"/>
                </a:solidFill>
                <a:latin typeface="Arial"/>
                <a:cs typeface="Arial"/>
              </a:rPr>
              <a:t>incomplete.</a:t>
            </a:r>
            <a:endParaRPr sz="2400">
              <a:latin typeface="Arial"/>
              <a:cs typeface="Aria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462" y="17462"/>
            <a:ext cx="0" cy="6840855"/>
          </a:xfrm>
          <a:custGeom>
            <a:avLst/>
            <a:gdLst/>
            <a:ahLst/>
            <a:cxnLst/>
            <a:rect l="l" t="t" r="r" b="b"/>
            <a:pathLst>
              <a:path h="6840855">
                <a:moveTo>
                  <a:pt x="0" y="6840537"/>
                </a:moveTo>
                <a:lnTo>
                  <a:pt x="0" y="0"/>
                </a:lnTo>
              </a:path>
            </a:pathLst>
          </a:custGeom>
          <a:ln w="19050">
            <a:solidFill>
              <a:srgbClr val="4C4C4C"/>
            </a:solidFill>
          </a:ln>
        </p:spPr>
        <p:txBody>
          <a:bodyPr wrap="square" lIns="0" tIns="0" rIns="0" bIns="0" rtlCol="0"/>
          <a:lstStyle/>
          <a:p>
            <a:endParaRPr/>
          </a:p>
        </p:txBody>
      </p:sp>
      <p:sp>
        <p:nvSpPr>
          <p:cNvPr id="3" name="object 3"/>
          <p:cNvSpPr/>
          <p:nvPr/>
        </p:nvSpPr>
        <p:spPr>
          <a:xfrm>
            <a:off x="457200" y="914400"/>
            <a:ext cx="8229600" cy="0"/>
          </a:xfrm>
          <a:custGeom>
            <a:avLst/>
            <a:gdLst/>
            <a:ahLst/>
            <a:cxnLst/>
            <a:rect l="l" t="t" r="r" b="b"/>
            <a:pathLst>
              <a:path w="8229600">
                <a:moveTo>
                  <a:pt x="0" y="0"/>
                </a:moveTo>
                <a:lnTo>
                  <a:pt x="8229600" y="0"/>
                </a:lnTo>
              </a:path>
            </a:pathLst>
          </a:custGeom>
          <a:ln w="28575">
            <a:solidFill>
              <a:srgbClr val="1D3B59"/>
            </a:solidFill>
          </a:ln>
        </p:spPr>
        <p:txBody>
          <a:bodyPr wrap="square" lIns="0" tIns="0" rIns="0" bIns="0" rtlCol="0"/>
          <a:lstStyle/>
          <a:p>
            <a:endParaRPr/>
          </a:p>
        </p:txBody>
      </p:sp>
      <p:sp>
        <p:nvSpPr>
          <p:cNvPr id="4" name="object 4"/>
          <p:cNvSpPr/>
          <p:nvPr/>
        </p:nvSpPr>
        <p:spPr>
          <a:xfrm>
            <a:off x="0" y="0"/>
            <a:ext cx="9140825" cy="6850380"/>
          </a:xfrm>
          <a:custGeom>
            <a:avLst/>
            <a:gdLst/>
            <a:ahLst/>
            <a:cxnLst/>
            <a:rect l="l" t="t" r="r" b="b"/>
            <a:pathLst>
              <a:path w="9140825" h="6850380">
                <a:moveTo>
                  <a:pt x="0" y="0"/>
                </a:moveTo>
                <a:lnTo>
                  <a:pt x="9140825" y="0"/>
                </a:lnTo>
                <a:lnTo>
                  <a:pt x="9140825" y="6850062"/>
                </a:lnTo>
                <a:lnTo>
                  <a:pt x="0" y="6850062"/>
                </a:lnTo>
                <a:lnTo>
                  <a:pt x="0" y="0"/>
                </a:lnTo>
                <a:close/>
              </a:path>
            </a:pathLst>
          </a:custGeom>
          <a:ln w="19050">
            <a:solidFill>
              <a:srgbClr val="98A4AF"/>
            </a:solidFill>
          </a:ln>
        </p:spPr>
        <p:txBody>
          <a:bodyPr wrap="square" lIns="0" tIns="0" rIns="0" bIns="0" rtlCol="0"/>
          <a:lstStyle/>
          <a:p>
            <a:endParaRPr/>
          </a:p>
        </p:txBody>
      </p:sp>
      <p:sp>
        <p:nvSpPr>
          <p:cNvPr id="5" name="object 5"/>
          <p:cNvSpPr txBox="1">
            <a:spLocks noGrp="1"/>
          </p:cNvSpPr>
          <p:nvPr>
            <p:ph type="title"/>
          </p:nvPr>
        </p:nvSpPr>
        <p:spPr>
          <a:xfrm>
            <a:off x="447929" y="290893"/>
            <a:ext cx="7111365" cy="513080"/>
          </a:xfrm>
          <a:prstGeom prst="rect">
            <a:avLst/>
          </a:prstGeom>
        </p:spPr>
        <p:txBody>
          <a:bodyPr vert="horz" wrap="square" lIns="0" tIns="12065" rIns="0" bIns="0" rtlCol="0">
            <a:spAutoFit/>
          </a:bodyPr>
          <a:lstStyle/>
          <a:p>
            <a:pPr marL="12700">
              <a:lnSpc>
                <a:spcPct val="100000"/>
              </a:lnSpc>
              <a:spcBef>
                <a:spcPts val="95"/>
              </a:spcBef>
            </a:pPr>
            <a:r>
              <a:rPr spc="-114" dirty="0"/>
              <a:t>Scenario </a:t>
            </a:r>
            <a:r>
              <a:rPr spc="-110" dirty="0"/>
              <a:t>4-Possible </a:t>
            </a:r>
            <a:r>
              <a:rPr spc="-135" dirty="0"/>
              <a:t>Textbook</a:t>
            </a:r>
            <a:r>
              <a:rPr spc="250" dirty="0"/>
              <a:t> </a:t>
            </a:r>
            <a:r>
              <a:rPr spc="-155" dirty="0"/>
              <a:t>Answers</a:t>
            </a: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12700">
              <a:lnSpc>
                <a:spcPts val="1645"/>
              </a:lnSpc>
            </a:pPr>
            <a:r>
              <a:rPr spc="-10" dirty="0"/>
              <a:t>Visual</a:t>
            </a:r>
            <a:r>
              <a:rPr spc="-60" dirty="0"/>
              <a:t> </a:t>
            </a:r>
            <a:r>
              <a:rPr spc="-5" dirty="0"/>
              <a:t>8-</a:t>
            </a:r>
            <a:fld id="{81D60167-4931-47E6-BA6A-407CBD079E47}" type="slidenum">
              <a:rPr spc="-5" dirty="0"/>
              <a:t>11</a:t>
            </a:fld>
            <a:endParaRPr spc="-5" dirty="0"/>
          </a:p>
        </p:txBody>
      </p:sp>
      <p:sp>
        <p:nvSpPr>
          <p:cNvPr id="6" name="object 6"/>
          <p:cNvSpPr txBox="1"/>
          <p:nvPr/>
        </p:nvSpPr>
        <p:spPr>
          <a:xfrm>
            <a:off x="459740" y="970737"/>
            <a:ext cx="6989445" cy="4780280"/>
          </a:xfrm>
          <a:prstGeom prst="rect">
            <a:avLst/>
          </a:prstGeom>
        </p:spPr>
        <p:txBody>
          <a:bodyPr vert="horz" wrap="square" lIns="0" tIns="104139" rIns="0" bIns="0" rtlCol="0">
            <a:spAutoFit/>
          </a:bodyPr>
          <a:lstStyle/>
          <a:p>
            <a:pPr marL="350520" indent="-337820">
              <a:lnSpc>
                <a:spcPct val="100000"/>
              </a:lnSpc>
              <a:spcBef>
                <a:spcPts val="819"/>
              </a:spcBef>
              <a:buFont typeface="Arial Black"/>
              <a:buChar char="■"/>
              <a:tabLst>
                <a:tab pos="350520" algn="l"/>
                <a:tab pos="351155" algn="l"/>
              </a:tabLst>
            </a:pPr>
            <a:r>
              <a:rPr sz="2000" b="1" spc="-5" dirty="0">
                <a:solidFill>
                  <a:srgbClr val="003366"/>
                </a:solidFill>
                <a:latin typeface="Arial"/>
                <a:cs typeface="Arial"/>
              </a:rPr>
              <a:t>Immediately notify the following IMT</a:t>
            </a:r>
            <a:r>
              <a:rPr sz="2000" b="1" spc="-45" dirty="0">
                <a:solidFill>
                  <a:srgbClr val="003366"/>
                </a:solidFill>
                <a:latin typeface="Arial"/>
                <a:cs typeface="Arial"/>
              </a:rPr>
              <a:t> </a:t>
            </a:r>
            <a:r>
              <a:rPr sz="2000" b="1" spc="-5" dirty="0">
                <a:solidFill>
                  <a:srgbClr val="003366"/>
                </a:solidFill>
                <a:latin typeface="Arial"/>
                <a:cs typeface="Arial"/>
              </a:rPr>
              <a:t>members:</a:t>
            </a:r>
            <a:endParaRPr sz="2000">
              <a:latin typeface="Arial"/>
              <a:cs typeface="Arial"/>
            </a:endParaRPr>
          </a:p>
          <a:p>
            <a:pPr marL="810895" lvl="1" indent="-346075">
              <a:lnSpc>
                <a:spcPct val="100000"/>
              </a:lnSpc>
              <a:spcBef>
                <a:spcPts val="720"/>
              </a:spcBef>
              <a:buFont typeface="Arial Black"/>
              <a:buChar char="■"/>
              <a:tabLst>
                <a:tab pos="810895" algn="l"/>
                <a:tab pos="811530" algn="l"/>
              </a:tabLst>
            </a:pPr>
            <a:r>
              <a:rPr sz="2000" b="1" spc="-5" dirty="0">
                <a:solidFill>
                  <a:srgbClr val="003366"/>
                </a:solidFill>
                <a:latin typeface="Arial"/>
                <a:cs typeface="Arial"/>
              </a:rPr>
              <a:t>Safety Officer</a:t>
            </a:r>
            <a:endParaRPr sz="2000">
              <a:latin typeface="Arial"/>
              <a:cs typeface="Arial"/>
            </a:endParaRPr>
          </a:p>
          <a:p>
            <a:pPr marL="810895" lvl="1" indent="-346075">
              <a:lnSpc>
                <a:spcPct val="100000"/>
              </a:lnSpc>
              <a:spcBef>
                <a:spcPts val="720"/>
              </a:spcBef>
              <a:buFont typeface="Arial Black"/>
              <a:buChar char="■"/>
              <a:tabLst>
                <a:tab pos="810895" algn="l"/>
                <a:tab pos="811530" algn="l"/>
              </a:tabLst>
            </a:pPr>
            <a:r>
              <a:rPr sz="2000" b="1" spc="-5" dirty="0">
                <a:solidFill>
                  <a:srgbClr val="003366"/>
                </a:solidFill>
                <a:latin typeface="Arial"/>
                <a:cs typeface="Arial"/>
              </a:rPr>
              <a:t>Finance/Administration (compensation and</a:t>
            </a:r>
            <a:r>
              <a:rPr sz="2000" b="1" spc="45" dirty="0">
                <a:solidFill>
                  <a:srgbClr val="003366"/>
                </a:solidFill>
                <a:latin typeface="Arial"/>
                <a:cs typeface="Arial"/>
              </a:rPr>
              <a:t> </a:t>
            </a:r>
            <a:r>
              <a:rPr sz="2000" b="1" spc="-5" dirty="0">
                <a:solidFill>
                  <a:srgbClr val="003366"/>
                </a:solidFill>
                <a:latin typeface="Arial"/>
                <a:cs typeface="Arial"/>
              </a:rPr>
              <a:t>claims)</a:t>
            </a:r>
            <a:endParaRPr sz="2000">
              <a:latin typeface="Arial"/>
              <a:cs typeface="Arial"/>
            </a:endParaRPr>
          </a:p>
          <a:p>
            <a:pPr marL="810895" lvl="1" indent="-346075">
              <a:lnSpc>
                <a:spcPct val="100000"/>
              </a:lnSpc>
              <a:spcBef>
                <a:spcPts val="720"/>
              </a:spcBef>
              <a:buFont typeface="Arial Black"/>
              <a:buChar char="■"/>
              <a:tabLst>
                <a:tab pos="810895" algn="l"/>
                <a:tab pos="811530" algn="l"/>
              </a:tabLst>
            </a:pPr>
            <a:r>
              <a:rPr sz="2000" b="1" spc="-5" dirty="0">
                <a:solidFill>
                  <a:srgbClr val="003366"/>
                </a:solidFill>
                <a:latin typeface="Arial"/>
                <a:cs typeface="Arial"/>
              </a:rPr>
              <a:t>Logistics</a:t>
            </a:r>
            <a:endParaRPr sz="2000">
              <a:latin typeface="Arial"/>
              <a:cs typeface="Arial"/>
            </a:endParaRPr>
          </a:p>
          <a:p>
            <a:pPr marL="1264920" lvl="2" indent="-339725">
              <a:lnSpc>
                <a:spcPct val="100000"/>
              </a:lnSpc>
              <a:spcBef>
                <a:spcPts val="720"/>
              </a:spcBef>
              <a:buFont typeface="Arial Black"/>
              <a:buChar char="■"/>
              <a:tabLst>
                <a:tab pos="1264920" algn="l"/>
                <a:tab pos="1265555" algn="l"/>
              </a:tabLst>
            </a:pPr>
            <a:r>
              <a:rPr sz="2000" b="1" spc="-5" dirty="0">
                <a:solidFill>
                  <a:srgbClr val="003366"/>
                </a:solidFill>
                <a:latin typeface="Arial"/>
                <a:cs typeface="Arial"/>
              </a:rPr>
              <a:t>Medical Unit</a:t>
            </a:r>
            <a:r>
              <a:rPr sz="2000" b="1" spc="-10" dirty="0">
                <a:solidFill>
                  <a:srgbClr val="003366"/>
                </a:solidFill>
                <a:latin typeface="Arial"/>
                <a:cs typeface="Arial"/>
              </a:rPr>
              <a:t> </a:t>
            </a:r>
            <a:r>
              <a:rPr sz="2000" b="1" spc="-5" dirty="0">
                <a:solidFill>
                  <a:srgbClr val="003366"/>
                </a:solidFill>
                <a:latin typeface="Arial"/>
                <a:cs typeface="Arial"/>
              </a:rPr>
              <a:t>(FYI)</a:t>
            </a:r>
            <a:endParaRPr sz="2000">
              <a:latin typeface="Arial"/>
              <a:cs typeface="Arial"/>
            </a:endParaRPr>
          </a:p>
          <a:p>
            <a:pPr marL="1264920" lvl="2" indent="-339725">
              <a:lnSpc>
                <a:spcPct val="100000"/>
              </a:lnSpc>
              <a:spcBef>
                <a:spcPts val="720"/>
              </a:spcBef>
              <a:buFont typeface="Arial Black"/>
              <a:buChar char="■"/>
              <a:tabLst>
                <a:tab pos="1264920" algn="l"/>
                <a:tab pos="1265555" algn="l"/>
              </a:tabLst>
            </a:pPr>
            <a:r>
              <a:rPr sz="2000" b="1" spc="-5" dirty="0">
                <a:solidFill>
                  <a:srgbClr val="003366"/>
                </a:solidFill>
                <a:latin typeface="Arial"/>
                <a:cs typeface="Arial"/>
              </a:rPr>
              <a:t>Ground Support</a:t>
            </a:r>
            <a:r>
              <a:rPr sz="2000" b="1" spc="25" dirty="0">
                <a:solidFill>
                  <a:srgbClr val="003366"/>
                </a:solidFill>
                <a:latin typeface="Arial"/>
                <a:cs typeface="Arial"/>
              </a:rPr>
              <a:t> </a:t>
            </a:r>
            <a:r>
              <a:rPr sz="2000" b="1" spc="-5" dirty="0">
                <a:solidFill>
                  <a:srgbClr val="003366"/>
                </a:solidFill>
                <a:latin typeface="Arial"/>
                <a:cs typeface="Arial"/>
              </a:rPr>
              <a:t>Unit</a:t>
            </a:r>
            <a:endParaRPr sz="2000">
              <a:latin typeface="Arial"/>
              <a:cs typeface="Arial"/>
            </a:endParaRPr>
          </a:p>
          <a:p>
            <a:pPr marL="810895" lvl="1" indent="-346075">
              <a:lnSpc>
                <a:spcPct val="100000"/>
              </a:lnSpc>
              <a:spcBef>
                <a:spcPts val="720"/>
              </a:spcBef>
              <a:buFont typeface="Arial Black"/>
              <a:buChar char="■"/>
              <a:tabLst>
                <a:tab pos="810895" algn="l"/>
                <a:tab pos="811530" algn="l"/>
              </a:tabLst>
            </a:pPr>
            <a:r>
              <a:rPr sz="2000" b="1" spc="-5" dirty="0">
                <a:solidFill>
                  <a:srgbClr val="003366"/>
                </a:solidFill>
                <a:latin typeface="Arial"/>
                <a:cs typeface="Arial"/>
              </a:rPr>
              <a:t>IC</a:t>
            </a:r>
            <a:endParaRPr sz="2000">
              <a:latin typeface="Arial"/>
              <a:cs typeface="Arial"/>
            </a:endParaRPr>
          </a:p>
          <a:p>
            <a:pPr marL="810895" lvl="1" indent="-346075">
              <a:lnSpc>
                <a:spcPct val="100000"/>
              </a:lnSpc>
              <a:spcBef>
                <a:spcPts val="720"/>
              </a:spcBef>
              <a:buFont typeface="Arial Black"/>
              <a:buChar char="■"/>
              <a:tabLst>
                <a:tab pos="810895" algn="l"/>
                <a:tab pos="811530" algn="l"/>
              </a:tabLst>
            </a:pPr>
            <a:r>
              <a:rPr sz="2000" b="1" spc="-5" dirty="0">
                <a:solidFill>
                  <a:srgbClr val="003366"/>
                </a:solidFill>
                <a:latin typeface="Arial"/>
                <a:cs typeface="Arial"/>
              </a:rPr>
              <a:t>PIO</a:t>
            </a:r>
            <a:r>
              <a:rPr sz="2000" b="1" spc="-20" dirty="0">
                <a:solidFill>
                  <a:srgbClr val="003366"/>
                </a:solidFill>
                <a:latin typeface="Arial"/>
                <a:cs typeface="Arial"/>
              </a:rPr>
              <a:t> </a:t>
            </a:r>
            <a:r>
              <a:rPr sz="2000" b="1" spc="-5" dirty="0">
                <a:solidFill>
                  <a:srgbClr val="003366"/>
                </a:solidFill>
                <a:latin typeface="Arial"/>
                <a:cs typeface="Arial"/>
              </a:rPr>
              <a:t>(FYI)</a:t>
            </a:r>
            <a:endParaRPr sz="2000">
              <a:latin typeface="Arial"/>
              <a:cs typeface="Arial"/>
            </a:endParaRPr>
          </a:p>
          <a:p>
            <a:pPr marL="350520" indent="-337820">
              <a:lnSpc>
                <a:spcPct val="100000"/>
              </a:lnSpc>
              <a:spcBef>
                <a:spcPts val="720"/>
              </a:spcBef>
              <a:buFont typeface="Arial Black"/>
              <a:buChar char="■"/>
              <a:tabLst>
                <a:tab pos="350520" algn="l"/>
                <a:tab pos="351155" algn="l"/>
              </a:tabLst>
            </a:pPr>
            <a:r>
              <a:rPr sz="2000" b="1" spc="-5" dirty="0">
                <a:solidFill>
                  <a:srgbClr val="003366"/>
                </a:solidFill>
                <a:latin typeface="Arial"/>
                <a:cs typeface="Arial"/>
              </a:rPr>
              <a:t>Provide liaison as needed, with the following:</a:t>
            </a:r>
            <a:endParaRPr sz="2000">
              <a:latin typeface="Arial"/>
              <a:cs typeface="Arial"/>
            </a:endParaRPr>
          </a:p>
          <a:p>
            <a:pPr marL="810895" lvl="1" indent="-346075">
              <a:lnSpc>
                <a:spcPct val="100000"/>
              </a:lnSpc>
              <a:spcBef>
                <a:spcPts val="720"/>
              </a:spcBef>
              <a:buFont typeface="Arial Black"/>
              <a:buChar char="■"/>
              <a:tabLst>
                <a:tab pos="810895" algn="l"/>
                <a:tab pos="811530" algn="l"/>
              </a:tabLst>
            </a:pPr>
            <a:r>
              <a:rPr sz="2000" b="1" spc="-5" dirty="0">
                <a:solidFill>
                  <a:srgbClr val="003366"/>
                </a:solidFill>
                <a:latin typeface="Arial"/>
                <a:cs typeface="Arial"/>
              </a:rPr>
              <a:t>Investigation</a:t>
            </a:r>
            <a:r>
              <a:rPr sz="2000" b="1" spc="-10" dirty="0">
                <a:solidFill>
                  <a:srgbClr val="003366"/>
                </a:solidFill>
                <a:latin typeface="Arial"/>
                <a:cs typeface="Arial"/>
              </a:rPr>
              <a:t> </a:t>
            </a:r>
            <a:r>
              <a:rPr sz="2000" b="1" spc="-5" dirty="0">
                <a:solidFill>
                  <a:srgbClr val="003366"/>
                </a:solidFill>
                <a:latin typeface="Arial"/>
                <a:cs typeface="Arial"/>
              </a:rPr>
              <a:t>Team</a:t>
            </a:r>
            <a:endParaRPr sz="2000">
              <a:latin typeface="Arial"/>
              <a:cs typeface="Arial"/>
            </a:endParaRPr>
          </a:p>
          <a:p>
            <a:pPr marL="810895" lvl="1" indent="-346075">
              <a:lnSpc>
                <a:spcPct val="100000"/>
              </a:lnSpc>
              <a:spcBef>
                <a:spcPts val="720"/>
              </a:spcBef>
              <a:buFont typeface="Arial Black"/>
              <a:buChar char="■"/>
              <a:tabLst>
                <a:tab pos="810895" algn="l"/>
                <a:tab pos="811530" algn="l"/>
              </a:tabLst>
            </a:pPr>
            <a:r>
              <a:rPr sz="2000" b="1" spc="-5" dirty="0">
                <a:solidFill>
                  <a:srgbClr val="003366"/>
                </a:solidFill>
                <a:latin typeface="Arial"/>
                <a:cs typeface="Arial"/>
              </a:rPr>
              <a:t>State</a:t>
            </a:r>
            <a:r>
              <a:rPr sz="2000" b="1" spc="-10" dirty="0">
                <a:solidFill>
                  <a:srgbClr val="003366"/>
                </a:solidFill>
                <a:latin typeface="Arial"/>
                <a:cs typeface="Arial"/>
              </a:rPr>
              <a:t> </a:t>
            </a:r>
            <a:r>
              <a:rPr sz="2000" b="1" spc="-5" dirty="0">
                <a:solidFill>
                  <a:srgbClr val="003366"/>
                </a:solidFill>
                <a:latin typeface="Arial"/>
                <a:cs typeface="Arial"/>
              </a:rPr>
              <a:t>Police</a:t>
            </a:r>
            <a:endParaRPr sz="2000">
              <a:latin typeface="Arial"/>
              <a:cs typeface="Arial"/>
            </a:endParaRPr>
          </a:p>
          <a:p>
            <a:pPr marL="810895" lvl="1" indent="-346075">
              <a:lnSpc>
                <a:spcPct val="100000"/>
              </a:lnSpc>
              <a:spcBef>
                <a:spcPts val="720"/>
              </a:spcBef>
              <a:buFont typeface="Arial Black"/>
              <a:buChar char="■"/>
              <a:tabLst>
                <a:tab pos="810895" algn="l"/>
                <a:tab pos="811530" algn="l"/>
              </a:tabLst>
            </a:pPr>
            <a:r>
              <a:rPr sz="2000" b="1" spc="-5" dirty="0">
                <a:solidFill>
                  <a:srgbClr val="003366"/>
                </a:solidFill>
                <a:latin typeface="Arial"/>
                <a:cs typeface="Arial"/>
              </a:rPr>
              <a:t>Possibly the involved</a:t>
            </a:r>
            <a:r>
              <a:rPr sz="2000" b="1" spc="10" dirty="0">
                <a:solidFill>
                  <a:srgbClr val="003366"/>
                </a:solidFill>
                <a:latin typeface="Arial"/>
                <a:cs typeface="Arial"/>
              </a:rPr>
              <a:t> </a:t>
            </a:r>
            <a:r>
              <a:rPr sz="2000" b="1" spc="-5" dirty="0">
                <a:solidFill>
                  <a:srgbClr val="003366"/>
                </a:solidFill>
                <a:latin typeface="Arial"/>
                <a:cs typeface="Arial"/>
              </a:rPr>
              <a:t>civilians</a:t>
            </a:r>
            <a:endParaRPr sz="2000">
              <a:latin typeface="Arial"/>
              <a:cs typeface="Aria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47929" y="290893"/>
            <a:ext cx="3169920" cy="513080"/>
          </a:xfrm>
          <a:prstGeom prst="rect">
            <a:avLst/>
          </a:prstGeom>
        </p:spPr>
        <p:txBody>
          <a:bodyPr vert="horz" wrap="square" lIns="0" tIns="12065" rIns="0" bIns="0" rtlCol="0">
            <a:spAutoFit/>
          </a:bodyPr>
          <a:lstStyle/>
          <a:p>
            <a:pPr marL="12700">
              <a:lnSpc>
                <a:spcPct val="100000"/>
              </a:lnSpc>
              <a:spcBef>
                <a:spcPts val="95"/>
              </a:spcBef>
            </a:pPr>
            <a:r>
              <a:rPr sz="3200" b="1" spc="-120" dirty="0">
                <a:solidFill>
                  <a:srgbClr val="003366"/>
                </a:solidFill>
                <a:latin typeface="Arial"/>
                <a:cs typeface="Arial"/>
              </a:rPr>
              <a:t>Objective</a:t>
            </a:r>
            <a:r>
              <a:rPr sz="3200" b="1" spc="-80" dirty="0">
                <a:solidFill>
                  <a:srgbClr val="003366"/>
                </a:solidFill>
                <a:latin typeface="Arial"/>
                <a:cs typeface="Arial"/>
              </a:rPr>
              <a:t> </a:t>
            </a:r>
            <a:r>
              <a:rPr sz="3200" b="1" spc="-90" dirty="0">
                <a:solidFill>
                  <a:srgbClr val="003366"/>
                </a:solidFill>
                <a:latin typeface="Arial"/>
                <a:cs typeface="Arial"/>
              </a:rPr>
              <a:t>Review</a:t>
            </a:r>
            <a:endParaRPr sz="3200">
              <a:latin typeface="Arial"/>
              <a:cs typeface="Arial"/>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12700">
              <a:lnSpc>
                <a:spcPts val="1645"/>
              </a:lnSpc>
            </a:pPr>
            <a:r>
              <a:rPr spc="-10" dirty="0"/>
              <a:t>Visual</a:t>
            </a:r>
            <a:r>
              <a:rPr spc="-60" dirty="0"/>
              <a:t> </a:t>
            </a:r>
            <a:r>
              <a:rPr spc="-5" dirty="0"/>
              <a:t>8-</a:t>
            </a:r>
            <a:fld id="{81D60167-4931-47E6-BA6A-407CBD079E47}" type="slidenum">
              <a:rPr spc="-5" dirty="0"/>
              <a:t>12</a:t>
            </a:fld>
            <a:endParaRPr spc="-5" dirty="0"/>
          </a:p>
        </p:txBody>
      </p:sp>
      <p:sp>
        <p:nvSpPr>
          <p:cNvPr id="3" name="object 3"/>
          <p:cNvSpPr txBox="1"/>
          <p:nvPr/>
        </p:nvSpPr>
        <p:spPr>
          <a:xfrm>
            <a:off x="459740" y="1091438"/>
            <a:ext cx="7906384" cy="756920"/>
          </a:xfrm>
          <a:prstGeom prst="rect">
            <a:avLst/>
          </a:prstGeom>
        </p:spPr>
        <p:txBody>
          <a:bodyPr vert="horz" wrap="square" lIns="0" tIns="12700" rIns="0" bIns="0" rtlCol="0">
            <a:spAutoFit/>
          </a:bodyPr>
          <a:lstStyle/>
          <a:p>
            <a:pPr marL="469900" marR="5080" indent="-457200">
              <a:lnSpc>
                <a:spcPct val="100000"/>
              </a:lnSpc>
              <a:spcBef>
                <a:spcPts val="100"/>
              </a:spcBef>
              <a:tabLst>
                <a:tab pos="469265" algn="l"/>
              </a:tabLst>
            </a:pPr>
            <a:r>
              <a:rPr sz="2400" b="1" i="1" spc="-5" dirty="0">
                <a:solidFill>
                  <a:srgbClr val="003366"/>
                </a:solidFill>
                <a:latin typeface="Arial"/>
                <a:cs typeface="Arial"/>
              </a:rPr>
              <a:t>1.	How do you determine the proper steps to follow in  the event of a special</a:t>
            </a:r>
            <a:r>
              <a:rPr sz="2400" b="1" i="1" spc="10" dirty="0">
                <a:solidFill>
                  <a:srgbClr val="003366"/>
                </a:solidFill>
                <a:latin typeface="Arial"/>
                <a:cs typeface="Arial"/>
              </a:rPr>
              <a:t> </a:t>
            </a:r>
            <a:r>
              <a:rPr sz="2400" b="1" i="1" spc="-5" dirty="0">
                <a:solidFill>
                  <a:srgbClr val="003366"/>
                </a:solidFill>
                <a:latin typeface="Arial"/>
                <a:cs typeface="Arial"/>
              </a:rPr>
              <a:t>situation?</a:t>
            </a:r>
            <a:endParaRPr sz="2400">
              <a:latin typeface="Arial"/>
              <a:cs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462" y="17462"/>
            <a:ext cx="0" cy="4237355"/>
          </a:xfrm>
          <a:custGeom>
            <a:avLst/>
            <a:gdLst/>
            <a:ahLst/>
            <a:cxnLst/>
            <a:rect l="l" t="t" r="r" b="b"/>
            <a:pathLst>
              <a:path h="4237355">
                <a:moveTo>
                  <a:pt x="0" y="0"/>
                </a:moveTo>
                <a:lnTo>
                  <a:pt x="0" y="4237125"/>
                </a:lnTo>
              </a:path>
            </a:pathLst>
          </a:custGeom>
          <a:ln w="19050">
            <a:solidFill>
              <a:srgbClr val="4C4C4C"/>
            </a:solidFill>
          </a:ln>
        </p:spPr>
        <p:txBody>
          <a:bodyPr wrap="square" lIns="0" tIns="0" rIns="0" bIns="0" rtlCol="0"/>
          <a:lstStyle/>
          <a:p>
            <a:endParaRPr/>
          </a:p>
        </p:txBody>
      </p:sp>
      <p:sp>
        <p:nvSpPr>
          <p:cNvPr id="3" name="object 3"/>
          <p:cNvSpPr/>
          <p:nvPr/>
        </p:nvSpPr>
        <p:spPr>
          <a:xfrm>
            <a:off x="17462" y="4521145"/>
            <a:ext cx="0" cy="1218565"/>
          </a:xfrm>
          <a:custGeom>
            <a:avLst/>
            <a:gdLst/>
            <a:ahLst/>
            <a:cxnLst/>
            <a:rect l="l" t="t" r="r" b="b"/>
            <a:pathLst>
              <a:path h="1218564">
                <a:moveTo>
                  <a:pt x="0" y="0"/>
                </a:moveTo>
                <a:lnTo>
                  <a:pt x="0" y="1218555"/>
                </a:lnTo>
              </a:path>
            </a:pathLst>
          </a:custGeom>
          <a:ln w="19050">
            <a:solidFill>
              <a:srgbClr val="4C4C4C"/>
            </a:solidFill>
          </a:ln>
        </p:spPr>
        <p:txBody>
          <a:bodyPr wrap="square" lIns="0" tIns="0" rIns="0" bIns="0" rtlCol="0"/>
          <a:lstStyle/>
          <a:p>
            <a:endParaRPr/>
          </a:p>
        </p:txBody>
      </p:sp>
      <p:sp>
        <p:nvSpPr>
          <p:cNvPr id="4" name="object 4"/>
          <p:cNvSpPr/>
          <p:nvPr/>
        </p:nvSpPr>
        <p:spPr>
          <a:xfrm>
            <a:off x="17462" y="6006260"/>
            <a:ext cx="0" cy="852169"/>
          </a:xfrm>
          <a:custGeom>
            <a:avLst/>
            <a:gdLst/>
            <a:ahLst/>
            <a:cxnLst/>
            <a:rect l="l" t="t" r="r" b="b"/>
            <a:pathLst>
              <a:path h="852170">
                <a:moveTo>
                  <a:pt x="0" y="0"/>
                </a:moveTo>
                <a:lnTo>
                  <a:pt x="0" y="851740"/>
                </a:lnTo>
              </a:path>
            </a:pathLst>
          </a:custGeom>
          <a:ln w="19050">
            <a:solidFill>
              <a:srgbClr val="4C4C4C"/>
            </a:solidFill>
          </a:ln>
        </p:spPr>
        <p:txBody>
          <a:bodyPr wrap="square" lIns="0" tIns="0" rIns="0" bIns="0" rtlCol="0"/>
          <a:lstStyle/>
          <a:p>
            <a:endParaRPr/>
          </a:p>
        </p:txBody>
      </p:sp>
      <p:sp>
        <p:nvSpPr>
          <p:cNvPr id="5" name="object 5"/>
          <p:cNvSpPr/>
          <p:nvPr/>
        </p:nvSpPr>
        <p:spPr>
          <a:xfrm>
            <a:off x="457200" y="914400"/>
            <a:ext cx="8229600" cy="0"/>
          </a:xfrm>
          <a:custGeom>
            <a:avLst/>
            <a:gdLst/>
            <a:ahLst/>
            <a:cxnLst/>
            <a:rect l="l" t="t" r="r" b="b"/>
            <a:pathLst>
              <a:path w="8229600">
                <a:moveTo>
                  <a:pt x="0" y="0"/>
                </a:moveTo>
                <a:lnTo>
                  <a:pt x="8229600" y="0"/>
                </a:lnTo>
              </a:path>
            </a:pathLst>
          </a:custGeom>
          <a:ln w="28575">
            <a:solidFill>
              <a:srgbClr val="1D3B59"/>
            </a:solidFill>
          </a:ln>
        </p:spPr>
        <p:txBody>
          <a:bodyPr wrap="square" lIns="0" tIns="0" rIns="0" bIns="0" rtlCol="0"/>
          <a:lstStyle/>
          <a:p>
            <a:endParaRPr/>
          </a:p>
        </p:txBody>
      </p:sp>
      <p:sp>
        <p:nvSpPr>
          <p:cNvPr id="6" name="object 6"/>
          <p:cNvSpPr/>
          <p:nvPr/>
        </p:nvSpPr>
        <p:spPr>
          <a:xfrm>
            <a:off x="0" y="0"/>
            <a:ext cx="9140825" cy="6850380"/>
          </a:xfrm>
          <a:custGeom>
            <a:avLst/>
            <a:gdLst/>
            <a:ahLst/>
            <a:cxnLst/>
            <a:rect l="l" t="t" r="r" b="b"/>
            <a:pathLst>
              <a:path w="9140825" h="6850380">
                <a:moveTo>
                  <a:pt x="0" y="0"/>
                </a:moveTo>
                <a:lnTo>
                  <a:pt x="9140825" y="0"/>
                </a:lnTo>
                <a:lnTo>
                  <a:pt x="9140825" y="6850062"/>
                </a:lnTo>
                <a:lnTo>
                  <a:pt x="0" y="6850062"/>
                </a:lnTo>
                <a:lnTo>
                  <a:pt x="0" y="0"/>
                </a:lnTo>
                <a:close/>
              </a:path>
            </a:pathLst>
          </a:custGeom>
          <a:ln w="19050">
            <a:solidFill>
              <a:srgbClr val="98A4AF"/>
            </a:solidFill>
          </a:ln>
        </p:spPr>
        <p:txBody>
          <a:bodyPr wrap="square" lIns="0" tIns="0" rIns="0" bIns="0" rtlCol="0"/>
          <a:lstStyle/>
          <a:p>
            <a:endParaRPr/>
          </a:p>
        </p:txBody>
      </p:sp>
      <p:sp>
        <p:nvSpPr>
          <p:cNvPr id="7" name="object 7"/>
          <p:cNvSpPr txBox="1"/>
          <p:nvPr/>
        </p:nvSpPr>
        <p:spPr>
          <a:xfrm>
            <a:off x="1190371" y="1472438"/>
            <a:ext cx="6761480" cy="756920"/>
          </a:xfrm>
          <a:prstGeom prst="rect">
            <a:avLst/>
          </a:prstGeom>
        </p:spPr>
        <p:txBody>
          <a:bodyPr vert="horz" wrap="square" lIns="0" tIns="12700" rIns="0" bIns="0" rtlCol="0">
            <a:spAutoFit/>
          </a:bodyPr>
          <a:lstStyle/>
          <a:p>
            <a:pPr marL="464184" marR="5080" indent="-452120">
              <a:lnSpc>
                <a:spcPct val="100000"/>
              </a:lnSpc>
              <a:spcBef>
                <a:spcPts val="100"/>
              </a:spcBef>
            </a:pPr>
            <a:r>
              <a:rPr sz="2400" b="1" spc="-5" dirty="0">
                <a:solidFill>
                  <a:srgbClr val="003366"/>
                </a:solidFill>
                <a:latin typeface="Arial"/>
                <a:cs typeface="Arial"/>
              </a:rPr>
              <a:t>Describe how to determine the proper steps </a:t>
            </a:r>
            <a:r>
              <a:rPr sz="2400" b="1" dirty="0">
                <a:solidFill>
                  <a:srgbClr val="003366"/>
                </a:solidFill>
                <a:latin typeface="Arial"/>
                <a:cs typeface="Arial"/>
              </a:rPr>
              <a:t>to  </a:t>
            </a:r>
            <a:r>
              <a:rPr sz="2400" b="1" spc="-5" dirty="0">
                <a:solidFill>
                  <a:srgbClr val="003366"/>
                </a:solidFill>
                <a:latin typeface="Arial"/>
                <a:cs typeface="Arial"/>
              </a:rPr>
              <a:t>follow </a:t>
            </a:r>
            <a:r>
              <a:rPr sz="2400" b="1" dirty="0">
                <a:solidFill>
                  <a:srgbClr val="003366"/>
                </a:solidFill>
                <a:latin typeface="Arial"/>
                <a:cs typeface="Arial"/>
              </a:rPr>
              <a:t>in </a:t>
            </a:r>
            <a:r>
              <a:rPr sz="2400" b="1" spc="-5" dirty="0">
                <a:solidFill>
                  <a:srgbClr val="003366"/>
                </a:solidFill>
                <a:latin typeface="Arial"/>
                <a:cs typeface="Arial"/>
              </a:rPr>
              <a:t>the event of a special</a:t>
            </a:r>
            <a:r>
              <a:rPr sz="2400" b="1" spc="-60" dirty="0">
                <a:solidFill>
                  <a:srgbClr val="003366"/>
                </a:solidFill>
                <a:latin typeface="Arial"/>
                <a:cs typeface="Arial"/>
              </a:rPr>
              <a:t> </a:t>
            </a:r>
            <a:r>
              <a:rPr sz="2400" b="1" spc="-5" dirty="0">
                <a:solidFill>
                  <a:srgbClr val="003366"/>
                </a:solidFill>
                <a:latin typeface="Arial"/>
                <a:cs typeface="Arial"/>
              </a:rPr>
              <a:t>situation.</a:t>
            </a:r>
            <a:endParaRPr sz="2400">
              <a:latin typeface="Arial"/>
              <a:cs typeface="Arial"/>
            </a:endParaRPr>
          </a:p>
        </p:txBody>
      </p:sp>
      <p:sp>
        <p:nvSpPr>
          <p:cNvPr id="8" name="object 8"/>
          <p:cNvSpPr txBox="1">
            <a:spLocks noGrp="1"/>
          </p:cNvSpPr>
          <p:nvPr>
            <p:ph type="title"/>
          </p:nvPr>
        </p:nvSpPr>
        <p:spPr>
          <a:xfrm>
            <a:off x="447929" y="290893"/>
            <a:ext cx="4255770" cy="513080"/>
          </a:xfrm>
          <a:prstGeom prst="rect">
            <a:avLst/>
          </a:prstGeom>
        </p:spPr>
        <p:txBody>
          <a:bodyPr vert="horz" wrap="square" lIns="0" tIns="12065" rIns="0" bIns="0" rtlCol="0">
            <a:spAutoFit/>
          </a:bodyPr>
          <a:lstStyle/>
          <a:p>
            <a:pPr marL="12700">
              <a:lnSpc>
                <a:spcPct val="100000"/>
              </a:lnSpc>
              <a:spcBef>
                <a:spcPts val="95"/>
              </a:spcBef>
            </a:pPr>
            <a:r>
              <a:rPr spc="-135" dirty="0"/>
              <a:t>Unit </a:t>
            </a:r>
            <a:r>
              <a:rPr spc="-114" dirty="0"/>
              <a:t>Terminal</a:t>
            </a:r>
            <a:r>
              <a:rPr spc="90" dirty="0"/>
              <a:t> </a:t>
            </a:r>
            <a:r>
              <a:rPr spc="-120" dirty="0"/>
              <a:t>Objective</a:t>
            </a:r>
          </a:p>
        </p:txBody>
      </p:sp>
      <p:sp>
        <p:nvSpPr>
          <p:cNvPr id="9" name="object 9"/>
          <p:cNvSpPr/>
          <p:nvPr/>
        </p:nvSpPr>
        <p:spPr>
          <a:xfrm>
            <a:off x="5485982" y="4414189"/>
            <a:ext cx="1904807" cy="1499387"/>
          </a:xfrm>
          <a:prstGeom prst="rect">
            <a:avLst/>
          </a:prstGeom>
          <a:blipFill>
            <a:blip r:embed="rId2" cstate="print"/>
            <a:stretch>
              <a:fillRect/>
            </a:stretch>
          </a:blipFill>
        </p:spPr>
        <p:txBody>
          <a:bodyPr wrap="square" lIns="0" tIns="0" rIns="0" bIns="0" rtlCol="0"/>
          <a:lstStyle/>
          <a:p>
            <a:endParaRPr/>
          </a:p>
        </p:txBody>
      </p:sp>
      <p:sp>
        <p:nvSpPr>
          <p:cNvPr id="10" name="object 10"/>
          <p:cNvSpPr/>
          <p:nvPr/>
        </p:nvSpPr>
        <p:spPr>
          <a:xfrm>
            <a:off x="1823923" y="4408804"/>
            <a:ext cx="3734383" cy="1523193"/>
          </a:xfrm>
          <a:prstGeom prst="rect">
            <a:avLst/>
          </a:prstGeom>
          <a:blipFill>
            <a:blip r:embed="rId3" cstate="print"/>
            <a:stretch>
              <a:fillRect/>
            </a:stretch>
          </a:blipFill>
        </p:spPr>
        <p:txBody>
          <a:bodyPr wrap="square" lIns="0" tIns="0" rIns="0" bIns="0" rtlCol="0"/>
          <a:lstStyle/>
          <a:p>
            <a:endParaRPr/>
          </a:p>
        </p:txBody>
      </p:sp>
      <p:sp>
        <p:nvSpPr>
          <p:cNvPr id="11" name="object 11"/>
          <p:cNvSpPr/>
          <p:nvPr/>
        </p:nvSpPr>
        <p:spPr>
          <a:xfrm>
            <a:off x="0" y="4417352"/>
            <a:ext cx="1824507" cy="1447033"/>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7386866" y="4417839"/>
            <a:ext cx="1752422" cy="1447033"/>
          </a:xfrm>
          <a:prstGeom prst="rect">
            <a:avLst/>
          </a:prstGeom>
          <a:blipFill>
            <a:blip r:embed="rId5" cstate="print"/>
            <a:stretch>
              <a:fillRect/>
            </a:stretch>
          </a:blipFill>
        </p:spPr>
        <p:txBody>
          <a:bodyPr wrap="square" lIns="0" tIns="0" rIns="0" bIns="0" rtlCol="0"/>
          <a:lstStyle/>
          <a:p>
            <a:endParaRPr/>
          </a:p>
        </p:txBody>
      </p:sp>
      <p:sp>
        <p:nvSpPr>
          <p:cNvPr id="13" name="object 13"/>
          <p:cNvSpPr/>
          <p:nvPr/>
        </p:nvSpPr>
        <p:spPr>
          <a:xfrm>
            <a:off x="5485982" y="4414189"/>
            <a:ext cx="1904807" cy="1499387"/>
          </a:xfrm>
          <a:prstGeom prst="rect">
            <a:avLst/>
          </a:prstGeom>
          <a:blipFill>
            <a:blip r:embed="rId2" cstate="print"/>
            <a:stretch>
              <a:fillRect/>
            </a:stretch>
          </a:blipFill>
        </p:spPr>
        <p:txBody>
          <a:bodyPr wrap="square" lIns="0" tIns="0" rIns="0" bIns="0" rtlCol="0"/>
          <a:lstStyle/>
          <a:p>
            <a:endParaRPr/>
          </a:p>
        </p:txBody>
      </p:sp>
      <p:sp>
        <p:nvSpPr>
          <p:cNvPr id="14" name="object 14"/>
          <p:cNvSpPr/>
          <p:nvPr/>
        </p:nvSpPr>
        <p:spPr>
          <a:xfrm>
            <a:off x="1823923" y="4408804"/>
            <a:ext cx="3734383" cy="1523193"/>
          </a:xfrm>
          <a:prstGeom prst="rect">
            <a:avLst/>
          </a:prstGeom>
          <a:blipFill>
            <a:blip r:embed="rId3" cstate="print"/>
            <a:stretch>
              <a:fillRect/>
            </a:stretch>
          </a:blipFill>
        </p:spPr>
        <p:txBody>
          <a:bodyPr wrap="square" lIns="0" tIns="0" rIns="0" bIns="0" rtlCol="0"/>
          <a:lstStyle/>
          <a:p>
            <a:endParaRPr/>
          </a:p>
        </p:txBody>
      </p:sp>
      <p:sp>
        <p:nvSpPr>
          <p:cNvPr id="15" name="object 15"/>
          <p:cNvSpPr/>
          <p:nvPr/>
        </p:nvSpPr>
        <p:spPr>
          <a:xfrm>
            <a:off x="0" y="4417352"/>
            <a:ext cx="1824507" cy="1447033"/>
          </a:xfrm>
          <a:prstGeom prst="rect">
            <a:avLst/>
          </a:prstGeom>
          <a:blipFill>
            <a:blip r:embed="rId4" cstate="print"/>
            <a:stretch>
              <a:fillRect/>
            </a:stretch>
          </a:blipFill>
        </p:spPr>
        <p:txBody>
          <a:bodyPr wrap="square" lIns="0" tIns="0" rIns="0" bIns="0" rtlCol="0"/>
          <a:lstStyle/>
          <a:p>
            <a:endParaRPr/>
          </a:p>
        </p:txBody>
      </p:sp>
      <p:sp>
        <p:nvSpPr>
          <p:cNvPr id="16" name="object 16"/>
          <p:cNvSpPr/>
          <p:nvPr/>
        </p:nvSpPr>
        <p:spPr>
          <a:xfrm>
            <a:off x="7386866" y="4417839"/>
            <a:ext cx="1752422" cy="1447033"/>
          </a:xfrm>
          <a:prstGeom prst="rect">
            <a:avLst/>
          </a:prstGeom>
          <a:blipFill>
            <a:blip r:embed="rId5" cstate="print"/>
            <a:stretch>
              <a:fillRect/>
            </a:stretch>
          </a:blipFill>
        </p:spPr>
        <p:txBody>
          <a:bodyPr wrap="square" lIns="0" tIns="0" rIns="0" bIns="0" rtlCol="0"/>
          <a:lstStyle/>
          <a:p>
            <a:endParaRPr/>
          </a:p>
        </p:txBody>
      </p:sp>
      <p:sp>
        <p:nvSpPr>
          <p:cNvPr id="17" name="object 17"/>
          <p:cNvSpPr/>
          <p:nvPr/>
        </p:nvSpPr>
        <p:spPr>
          <a:xfrm>
            <a:off x="5485982" y="4414189"/>
            <a:ext cx="1904807" cy="1499387"/>
          </a:xfrm>
          <a:prstGeom prst="rect">
            <a:avLst/>
          </a:prstGeom>
          <a:blipFill>
            <a:blip r:embed="rId2" cstate="print"/>
            <a:stretch>
              <a:fillRect/>
            </a:stretch>
          </a:blipFill>
        </p:spPr>
        <p:txBody>
          <a:bodyPr wrap="square" lIns="0" tIns="0" rIns="0" bIns="0" rtlCol="0"/>
          <a:lstStyle/>
          <a:p>
            <a:endParaRPr/>
          </a:p>
        </p:txBody>
      </p:sp>
      <p:sp>
        <p:nvSpPr>
          <p:cNvPr id="18" name="object 18"/>
          <p:cNvSpPr/>
          <p:nvPr/>
        </p:nvSpPr>
        <p:spPr>
          <a:xfrm>
            <a:off x="1823923" y="4408804"/>
            <a:ext cx="3734383" cy="1523193"/>
          </a:xfrm>
          <a:prstGeom prst="rect">
            <a:avLst/>
          </a:prstGeom>
          <a:blipFill>
            <a:blip r:embed="rId3" cstate="print"/>
            <a:stretch>
              <a:fillRect/>
            </a:stretch>
          </a:blipFill>
        </p:spPr>
        <p:txBody>
          <a:bodyPr wrap="square" lIns="0" tIns="0" rIns="0" bIns="0" rtlCol="0"/>
          <a:lstStyle/>
          <a:p>
            <a:endParaRPr/>
          </a:p>
        </p:txBody>
      </p:sp>
      <p:sp>
        <p:nvSpPr>
          <p:cNvPr id="19" name="object 19"/>
          <p:cNvSpPr/>
          <p:nvPr/>
        </p:nvSpPr>
        <p:spPr>
          <a:xfrm>
            <a:off x="0" y="4417352"/>
            <a:ext cx="1824507" cy="1447033"/>
          </a:xfrm>
          <a:prstGeom prst="rect">
            <a:avLst/>
          </a:prstGeom>
          <a:blipFill>
            <a:blip r:embed="rId4" cstate="print"/>
            <a:stretch>
              <a:fillRect/>
            </a:stretch>
          </a:blipFill>
        </p:spPr>
        <p:txBody>
          <a:bodyPr wrap="square" lIns="0" tIns="0" rIns="0" bIns="0" rtlCol="0"/>
          <a:lstStyle/>
          <a:p>
            <a:endParaRPr/>
          </a:p>
        </p:txBody>
      </p:sp>
      <p:sp>
        <p:nvSpPr>
          <p:cNvPr id="20" name="object 20"/>
          <p:cNvSpPr/>
          <p:nvPr/>
        </p:nvSpPr>
        <p:spPr>
          <a:xfrm>
            <a:off x="7386866" y="4417839"/>
            <a:ext cx="1752422" cy="1447033"/>
          </a:xfrm>
          <a:prstGeom prst="rect">
            <a:avLst/>
          </a:prstGeom>
          <a:blipFill>
            <a:blip r:embed="rId5" cstate="print"/>
            <a:stretch>
              <a:fillRect/>
            </a:stretch>
          </a:blipFill>
        </p:spPr>
        <p:txBody>
          <a:bodyPr wrap="square" lIns="0" tIns="0" rIns="0" bIns="0" rtlCol="0"/>
          <a:lstStyle/>
          <a:p>
            <a:endParaRPr/>
          </a:p>
        </p:txBody>
      </p:sp>
      <p:sp>
        <p:nvSpPr>
          <p:cNvPr id="21" name="object 21"/>
          <p:cNvSpPr/>
          <p:nvPr/>
        </p:nvSpPr>
        <p:spPr>
          <a:xfrm>
            <a:off x="0" y="4254587"/>
            <a:ext cx="9137015" cy="190500"/>
          </a:xfrm>
          <a:custGeom>
            <a:avLst/>
            <a:gdLst/>
            <a:ahLst/>
            <a:cxnLst/>
            <a:rect l="l" t="t" r="r" b="b"/>
            <a:pathLst>
              <a:path w="9137015" h="190500">
                <a:moveTo>
                  <a:pt x="0" y="190398"/>
                </a:moveTo>
                <a:lnTo>
                  <a:pt x="9136877" y="190398"/>
                </a:lnTo>
                <a:lnTo>
                  <a:pt x="9136877" y="0"/>
                </a:lnTo>
                <a:lnTo>
                  <a:pt x="0" y="0"/>
                </a:lnTo>
                <a:lnTo>
                  <a:pt x="0" y="190398"/>
                </a:lnTo>
                <a:close/>
              </a:path>
            </a:pathLst>
          </a:custGeom>
          <a:solidFill>
            <a:srgbClr val="161616"/>
          </a:solidFill>
        </p:spPr>
        <p:txBody>
          <a:bodyPr wrap="square" lIns="0" tIns="0" rIns="0" bIns="0" rtlCol="0"/>
          <a:lstStyle/>
          <a:p>
            <a:endParaRPr/>
          </a:p>
        </p:txBody>
      </p:sp>
      <p:sp>
        <p:nvSpPr>
          <p:cNvPr id="22" name="object 22"/>
          <p:cNvSpPr/>
          <p:nvPr/>
        </p:nvSpPr>
        <p:spPr>
          <a:xfrm>
            <a:off x="0" y="5815860"/>
            <a:ext cx="9137015" cy="190500"/>
          </a:xfrm>
          <a:custGeom>
            <a:avLst/>
            <a:gdLst/>
            <a:ahLst/>
            <a:cxnLst/>
            <a:rect l="l" t="t" r="r" b="b"/>
            <a:pathLst>
              <a:path w="9137015" h="190500">
                <a:moveTo>
                  <a:pt x="0" y="190398"/>
                </a:moveTo>
                <a:lnTo>
                  <a:pt x="9136877" y="190398"/>
                </a:lnTo>
                <a:lnTo>
                  <a:pt x="9136877" y="0"/>
                </a:lnTo>
                <a:lnTo>
                  <a:pt x="0" y="0"/>
                </a:lnTo>
                <a:lnTo>
                  <a:pt x="0" y="190398"/>
                </a:lnTo>
                <a:close/>
              </a:path>
            </a:pathLst>
          </a:custGeom>
          <a:solidFill>
            <a:srgbClr val="161616"/>
          </a:solidFill>
        </p:spPr>
        <p:txBody>
          <a:bodyPr wrap="square" lIns="0" tIns="0" rIns="0" bIns="0" rtlCol="0"/>
          <a:lstStyle/>
          <a:p>
            <a:endParaRPr/>
          </a:p>
        </p:txBody>
      </p:sp>
      <p:sp>
        <p:nvSpPr>
          <p:cNvPr id="23" name="object 23"/>
          <p:cNvSpPr/>
          <p:nvPr/>
        </p:nvSpPr>
        <p:spPr>
          <a:xfrm>
            <a:off x="0" y="4444985"/>
            <a:ext cx="9137015" cy="76200"/>
          </a:xfrm>
          <a:custGeom>
            <a:avLst/>
            <a:gdLst/>
            <a:ahLst/>
            <a:cxnLst/>
            <a:rect l="l" t="t" r="r" b="b"/>
            <a:pathLst>
              <a:path w="9137015" h="76200">
                <a:moveTo>
                  <a:pt x="0" y="76159"/>
                </a:moveTo>
                <a:lnTo>
                  <a:pt x="9136876" y="76159"/>
                </a:lnTo>
                <a:lnTo>
                  <a:pt x="9136876" y="0"/>
                </a:lnTo>
                <a:lnTo>
                  <a:pt x="0" y="0"/>
                </a:lnTo>
                <a:lnTo>
                  <a:pt x="0" y="76159"/>
                </a:lnTo>
                <a:close/>
              </a:path>
            </a:pathLst>
          </a:custGeom>
          <a:solidFill>
            <a:srgbClr val="FFFFFF"/>
          </a:solidFill>
        </p:spPr>
        <p:txBody>
          <a:bodyPr wrap="square" lIns="0" tIns="0" rIns="0" bIns="0" rtlCol="0"/>
          <a:lstStyle/>
          <a:p>
            <a:endParaRPr/>
          </a:p>
        </p:txBody>
      </p:sp>
      <p:sp>
        <p:nvSpPr>
          <p:cNvPr id="24" name="object 24"/>
          <p:cNvSpPr/>
          <p:nvPr/>
        </p:nvSpPr>
        <p:spPr>
          <a:xfrm>
            <a:off x="0" y="5739701"/>
            <a:ext cx="9137015" cy="76200"/>
          </a:xfrm>
          <a:custGeom>
            <a:avLst/>
            <a:gdLst/>
            <a:ahLst/>
            <a:cxnLst/>
            <a:rect l="l" t="t" r="r" b="b"/>
            <a:pathLst>
              <a:path w="9137015" h="76200">
                <a:moveTo>
                  <a:pt x="0" y="76159"/>
                </a:moveTo>
                <a:lnTo>
                  <a:pt x="9136876" y="76159"/>
                </a:lnTo>
                <a:lnTo>
                  <a:pt x="9136876" y="0"/>
                </a:lnTo>
                <a:lnTo>
                  <a:pt x="0" y="0"/>
                </a:lnTo>
                <a:lnTo>
                  <a:pt x="0" y="76159"/>
                </a:lnTo>
                <a:close/>
              </a:path>
            </a:pathLst>
          </a:custGeom>
          <a:solidFill>
            <a:srgbClr val="FFFFFF"/>
          </a:solidFill>
        </p:spPr>
        <p:txBody>
          <a:bodyPr wrap="square" lIns="0" tIns="0" rIns="0" bIns="0" rtlCol="0"/>
          <a:lstStyle/>
          <a:p>
            <a:endParaRPr/>
          </a:p>
        </p:txBody>
      </p:sp>
      <p:sp>
        <p:nvSpPr>
          <p:cNvPr id="25" name="object 25"/>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26" name="object 26"/>
          <p:cNvSpPr txBox="1">
            <a:spLocks noGrp="1"/>
          </p:cNvSpPr>
          <p:nvPr>
            <p:ph type="sldNum" sz="quarter" idx="7"/>
          </p:nvPr>
        </p:nvSpPr>
        <p:spPr>
          <a:prstGeom prst="rect">
            <a:avLst/>
          </a:prstGeom>
        </p:spPr>
        <p:txBody>
          <a:bodyPr vert="horz" wrap="square" lIns="0" tIns="0" rIns="0" bIns="0" rtlCol="0">
            <a:spAutoFit/>
          </a:bodyPr>
          <a:lstStyle/>
          <a:p>
            <a:pPr marL="12700">
              <a:lnSpc>
                <a:spcPts val="1645"/>
              </a:lnSpc>
            </a:pPr>
            <a:r>
              <a:rPr spc="-10" dirty="0"/>
              <a:t>Visual</a:t>
            </a:r>
            <a:r>
              <a:rPr spc="-60" dirty="0"/>
              <a:t> </a:t>
            </a:r>
            <a:r>
              <a:rPr spc="-5" dirty="0"/>
              <a:t>8-</a:t>
            </a:r>
            <a:fld id="{81D60167-4931-47E6-BA6A-407CBD079E47}" type="slidenum">
              <a:rPr spc="-5" dirty="0"/>
              <a:t>1</a:t>
            </a:fld>
            <a:endParaRPr spc="-5"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81000"/>
            <a:ext cx="8248141" cy="492443"/>
          </a:xfrm>
        </p:spPr>
        <p:txBody>
          <a:bodyPr/>
          <a:lstStyle/>
          <a:p>
            <a:r>
              <a:rPr lang="en-US" dirty="0"/>
              <a:t>Unit Enabling Objectives</a:t>
            </a:r>
          </a:p>
        </p:txBody>
      </p:sp>
      <p:sp>
        <p:nvSpPr>
          <p:cNvPr id="3" name="Text Placeholder 2"/>
          <p:cNvSpPr>
            <a:spLocks noGrp="1"/>
          </p:cNvSpPr>
          <p:nvPr>
            <p:ph type="body" idx="1"/>
          </p:nvPr>
        </p:nvSpPr>
        <p:spPr>
          <a:xfrm>
            <a:off x="406399" y="1091438"/>
            <a:ext cx="8331200" cy="1846659"/>
          </a:xfrm>
        </p:spPr>
        <p:txBody>
          <a:bodyPr/>
          <a:lstStyle/>
          <a:p>
            <a:pPr marL="342900" indent="-342900">
              <a:buFont typeface="Wingdings" panose="05000000000000000000" pitchFamily="2" charset="2"/>
              <a:buChar char="Ø"/>
            </a:pPr>
            <a:r>
              <a:rPr lang="en-US" dirty="0"/>
              <a:t>Provide three examples of special situations </a:t>
            </a:r>
          </a:p>
          <a:p>
            <a:endParaRPr lang="en-US" dirty="0"/>
          </a:p>
          <a:p>
            <a:pPr marL="342900" indent="-342900">
              <a:buFont typeface="Wingdings" panose="05000000000000000000" pitchFamily="2" charset="2"/>
              <a:buChar char="Ø"/>
            </a:pPr>
            <a:r>
              <a:rPr lang="en-US" dirty="0"/>
              <a:t>Describe appropriate actions for the Liaison Officer to take in response to a special situation in a given scenario</a:t>
            </a:r>
          </a:p>
        </p:txBody>
      </p:sp>
    </p:spTree>
    <p:extLst>
      <p:ext uri="{BB962C8B-B14F-4D97-AF65-F5344CB8AC3E}">
        <p14:creationId xmlns:p14="http://schemas.microsoft.com/office/powerpoint/2010/main" val="23671654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462" y="17462"/>
            <a:ext cx="0" cy="6840855"/>
          </a:xfrm>
          <a:custGeom>
            <a:avLst/>
            <a:gdLst/>
            <a:ahLst/>
            <a:cxnLst/>
            <a:rect l="l" t="t" r="r" b="b"/>
            <a:pathLst>
              <a:path h="6840855">
                <a:moveTo>
                  <a:pt x="0" y="6840537"/>
                </a:moveTo>
                <a:lnTo>
                  <a:pt x="0" y="0"/>
                </a:lnTo>
              </a:path>
            </a:pathLst>
          </a:custGeom>
          <a:ln w="19050">
            <a:solidFill>
              <a:srgbClr val="4C4C4C"/>
            </a:solidFill>
          </a:ln>
        </p:spPr>
        <p:txBody>
          <a:bodyPr wrap="square" lIns="0" tIns="0" rIns="0" bIns="0" rtlCol="0"/>
          <a:lstStyle/>
          <a:p>
            <a:endParaRPr/>
          </a:p>
        </p:txBody>
      </p:sp>
      <p:sp>
        <p:nvSpPr>
          <p:cNvPr id="3" name="object 3"/>
          <p:cNvSpPr/>
          <p:nvPr/>
        </p:nvSpPr>
        <p:spPr>
          <a:xfrm>
            <a:off x="457200" y="914400"/>
            <a:ext cx="8229600" cy="0"/>
          </a:xfrm>
          <a:custGeom>
            <a:avLst/>
            <a:gdLst/>
            <a:ahLst/>
            <a:cxnLst/>
            <a:rect l="l" t="t" r="r" b="b"/>
            <a:pathLst>
              <a:path w="8229600">
                <a:moveTo>
                  <a:pt x="0" y="0"/>
                </a:moveTo>
                <a:lnTo>
                  <a:pt x="8229600" y="0"/>
                </a:lnTo>
              </a:path>
            </a:pathLst>
          </a:custGeom>
          <a:ln w="28575">
            <a:solidFill>
              <a:srgbClr val="1D3B59"/>
            </a:solidFill>
          </a:ln>
        </p:spPr>
        <p:txBody>
          <a:bodyPr wrap="square" lIns="0" tIns="0" rIns="0" bIns="0" rtlCol="0"/>
          <a:lstStyle/>
          <a:p>
            <a:endParaRPr/>
          </a:p>
        </p:txBody>
      </p:sp>
      <p:sp>
        <p:nvSpPr>
          <p:cNvPr id="4" name="object 4"/>
          <p:cNvSpPr/>
          <p:nvPr/>
        </p:nvSpPr>
        <p:spPr>
          <a:xfrm>
            <a:off x="0" y="0"/>
            <a:ext cx="9140825" cy="6850380"/>
          </a:xfrm>
          <a:custGeom>
            <a:avLst/>
            <a:gdLst/>
            <a:ahLst/>
            <a:cxnLst/>
            <a:rect l="l" t="t" r="r" b="b"/>
            <a:pathLst>
              <a:path w="9140825" h="6850380">
                <a:moveTo>
                  <a:pt x="0" y="0"/>
                </a:moveTo>
                <a:lnTo>
                  <a:pt x="9140825" y="0"/>
                </a:lnTo>
                <a:lnTo>
                  <a:pt x="9140825" y="6850062"/>
                </a:lnTo>
                <a:lnTo>
                  <a:pt x="0" y="6850062"/>
                </a:lnTo>
                <a:lnTo>
                  <a:pt x="0" y="0"/>
                </a:lnTo>
                <a:close/>
              </a:path>
            </a:pathLst>
          </a:custGeom>
          <a:ln w="19050">
            <a:solidFill>
              <a:srgbClr val="98A4AF"/>
            </a:solidFill>
          </a:ln>
        </p:spPr>
        <p:txBody>
          <a:bodyPr wrap="square" lIns="0" tIns="0" rIns="0" bIns="0" rtlCol="0"/>
          <a:lstStyle/>
          <a:p>
            <a:endParaRPr/>
          </a:p>
        </p:txBody>
      </p:sp>
      <p:sp>
        <p:nvSpPr>
          <p:cNvPr id="5" name="object 5"/>
          <p:cNvSpPr txBox="1">
            <a:spLocks noGrp="1"/>
          </p:cNvSpPr>
          <p:nvPr>
            <p:ph type="title"/>
          </p:nvPr>
        </p:nvSpPr>
        <p:spPr>
          <a:xfrm>
            <a:off x="447929" y="290893"/>
            <a:ext cx="5299710" cy="513080"/>
          </a:xfrm>
          <a:prstGeom prst="rect">
            <a:avLst/>
          </a:prstGeom>
        </p:spPr>
        <p:txBody>
          <a:bodyPr vert="horz" wrap="square" lIns="0" tIns="12065" rIns="0" bIns="0" rtlCol="0">
            <a:spAutoFit/>
          </a:bodyPr>
          <a:lstStyle/>
          <a:p>
            <a:pPr marL="12700">
              <a:lnSpc>
                <a:spcPct val="100000"/>
              </a:lnSpc>
              <a:spcBef>
                <a:spcPts val="95"/>
              </a:spcBef>
            </a:pPr>
            <a:r>
              <a:rPr spc="-90" dirty="0"/>
              <a:t>What </a:t>
            </a:r>
            <a:r>
              <a:rPr spc="-120" dirty="0"/>
              <a:t>Are </a:t>
            </a:r>
            <a:r>
              <a:rPr spc="-105" dirty="0"/>
              <a:t>Special</a:t>
            </a:r>
            <a:r>
              <a:rPr spc="170" dirty="0"/>
              <a:t> </a:t>
            </a:r>
            <a:r>
              <a:rPr spc="-145" dirty="0"/>
              <a:t>Situations?</a:t>
            </a: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12700">
              <a:lnSpc>
                <a:spcPts val="1645"/>
              </a:lnSpc>
            </a:pPr>
            <a:r>
              <a:rPr spc="-10" dirty="0"/>
              <a:t>Visual</a:t>
            </a:r>
            <a:r>
              <a:rPr spc="-60" dirty="0"/>
              <a:t> </a:t>
            </a:r>
            <a:r>
              <a:rPr spc="-5" dirty="0"/>
              <a:t>8-</a:t>
            </a:r>
            <a:fld id="{81D60167-4931-47E6-BA6A-407CBD079E47}" type="slidenum">
              <a:rPr spc="-5" dirty="0"/>
              <a:t>3</a:t>
            </a:fld>
            <a:endParaRPr spc="-5" dirty="0"/>
          </a:p>
        </p:txBody>
      </p:sp>
      <p:sp>
        <p:nvSpPr>
          <p:cNvPr id="6" name="object 6"/>
          <p:cNvSpPr txBox="1"/>
          <p:nvPr/>
        </p:nvSpPr>
        <p:spPr>
          <a:xfrm>
            <a:off x="459740" y="908557"/>
            <a:ext cx="6945630" cy="3683000"/>
          </a:xfrm>
          <a:prstGeom prst="rect">
            <a:avLst/>
          </a:prstGeom>
        </p:spPr>
        <p:txBody>
          <a:bodyPr vert="horz" wrap="square" lIns="0" tIns="195580" rIns="0" bIns="0" rtlCol="0">
            <a:spAutoFit/>
          </a:bodyPr>
          <a:lstStyle/>
          <a:p>
            <a:pPr marL="350520" indent="-337820">
              <a:lnSpc>
                <a:spcPct val="100000"/>
              </a:lnSpc>
              <a:spcBef>
                <a:spcPts val="1540"/>
              </a:spcBef>
              <a:buFont typeface="Arial Black"/>
              <a:buChar char="■"/>
              <a:tabLst>
                <a:tab pos="350520" algn="l"/>
                <a:tab pos="351155" algn="l"/>
              </a:tabLst>
            </a:pPr>
            <a:r>
              <a:rPr sz="2400" b="1" spc="-5" dirty="0">
                <a:solidFill>
                  <a:srgbClr val="003366"/>
                </a:solidFill>
                <a:latin typeface="Arial"/>
                <a:cs typeface="Arial"/>
              </a:rPr>
              <a:t>Accidents or</a:t>
            </a:r>
            <a:r>
              <a:rPr sz="2400" b="1" spc="5" dirty="0">
                <a:solidFill>
                  <a:srgbClr val="003366"/>
                </a:solidFill>
                <a:latin typeface="Arial"/>
                <a:cs typeface="Arial"/>
              </a:rPr>
              <a:t> </a:t>
            </a:r>
            <a:r>
              <a:rPr sz="2400" b="1" spc="-5" dirty="0">
                <a:solidFill>
                  <a:srgbClr val="003366"/>
                </a:solidFill>
                <a:latin typeface="Arial"/>
                <a:cs typeface="Arial"/>
              </a:rPr>
              <a:t>injuries</a:t>
            </a:r>
            <a:endParaRPr sz="2400" dirty="0">
              <a:latin typeface="Arial"/>
              <a:cs typeface="Arial"/>
            </a:endParaRPr>
          </a:p>
          <a:p>
            <a:pPr marL="350520" marR="5080" indent="-337820">
              <a:lnSpc>
                <a:spcPct val="100000"/>
              </a:lnSpc>
              <a:spcBef>
                <a:spcPts val="1440"/>
              </a:spcBef>
              <a:buFont typeface="Arial Black"/>
              <a:buChar char="■"/>
              <a:tabLst>
                <a:tab pos="350520" algn="l"/>
                <a:tab pos="351155" algn="l"/>
              </a:tabLst>
            </a:pPr>
            <a:r>
              <a:rPr sz="2400" b="1" spc="-5" dirty="0">
                <a:solidFill>
                  <a:srgbClr val="003366"/>
                </a:solidFill>
                <a:latin typeface="Arial"/>
                <a:cs typeface="Arial"/>
              </a:rPr>
              <a:t>Unexpected problems involving other agency  personnel</a:t>
            </a:r>
            <a:endParaRPr sz="2400" dirty="0">
              <a:latin typeface="Arial"/>
              <a:cs typeface="Arial"/>
            </a:endParaRPr>
          </a:p>
          <a:p>
            <a:pPr marL="350520" indent="-337820">
              <a:lnSpc>
                <a:spcPct val="100000"/>
              </a:lnSpc>
              <a:spcBef>
                <a:spcPts val="1440"/>
              </a:spcBef>
              <a:buFont typeface="Arial Black"/>
              <a:buChar char="■"/>
              <a:tabLst>
                <a:tab pos="350520" algn="l"/>
                <a:tab pos="351155" algn="l"/>
              </a:tabLst>
            </a:pPr>
            <a:r>
              <a:rPr sz="2400" b="1" spc="-5" dirty="0">
                <a:solidFill>
                  <a:srgbClr val="003366"/>
                </a:solidFill>
                <a:latin typeface="Arial"/>
                <a:cs typeface="Arial"/>
              </a:rPr>
              <a:t>Problems back</a:t>
            </a:r>
            <a:r>
              <a:rPr sz="2400" b="1" dirty="0">
                <a:solidFill>
                  <a:srgbClr val="003366"/>
                </a:solidFill>
                <a:latin typeface="Arial"/>
                <a:cs typeface="Arial"/>
              </a:rPr>
              <a:t> </a:t>
            </a:r>
            <a:r>
              <a:rPr sz="2400" b="1" spc="-5" dirty="0">
                <a:solidFill>
                  <a:srgbClr val="003366"/>
                </a:solidFill>
                <a:latin typeface="Arial"/>
                <a:cs typeface="Arial"/>
              </a:rPr>
              <a:t>home</a:t>
            </a:r>
            <a:endParaRPr sz="2400" dirty="0">
              <a:latin typeface="Arial"/>
              <a:cs typeface="Arial"/>
            </a:endParaRPr>
          </a:p>
          <a:p>
            <a:pPr marL="350520" indent="-337820">
              <a:lnSpc>
                <a:spcPct val="100000"/>
              </a:lnSpc>
              <a:spcBef>
                <a:spcPts val="1440"/>
              </a:spcBef>
              <a:buFont typeface="Arial Black"/>
              <a:buChar char="■"/>
              <a:tabLst>
                <a:tab pos="350520" algn="l"/>
                <a:tab pos="351155" algn="l"/>
              </a:tabLst>
            </a:pPr>
            <a:r>
              <a:rPr sz="2400" b="1" spc="-5" dirty="0">
                <a:solidFill>
                  <a:srgbClr val="003366"/>
                </a:solidFill>
                <a:latin typeface="Arial"/>
                <a:cs typeface="Arial"/>
              </a:rPr>
              <a:t>VIP</a:t>
            </a:r>
            <a:r>
              <a:rPr sz="2400" b="1" spc="-20" dirty="0">
                <a:solidFill>
                  <a:srgbClr val="003366"/>
                </a:solidFill>
                <a:latin typeface="Arial"/>
                <a:cs typeface="Arial"/>
              </a:rPr>
              <a:t> </a:t>
            </a:r>
            <a:r>
              <a:rPr sz="2400" b="1" spc="-5" dirty="0">
                <a:solidFill>
                  <a:srgbClr val="003366"/>
                </a:solidFill>
                <a:latin typeface="Arial"/>
                <a:cs typeface="Arial"/>
              </a:rPr>
              <a:t>visits</a:t>
            </a:r>
            <a:endParaRPr sz="2400" dirty="0">
              <a:latin typeface="Arial"/>
              <a:cs typeface="Arial"/>
            </a:endParaRPr>
          </a:p>
          <a:p>
            <a:pPr marL="350520" indent="-337820">
              <a:lnSpc>
                <a:spcPct val="100000"/>
              </a:lnSpc>
              <a:spcBef>
                <a:spcPts val="1440"/>
              </a:spcBef>
              <a:buFont typeface="Arial Black"/>
              <a:buChar char="■"/>
              <a:tabLst>
                <a:tab pos="350520" algn="l"/>
                <a:tab pos="351155" algn="l"/>
              </a:tabLst>
            </a:pPr>
            <a:r>
              <a:rPr sz="2400" b="1" spc="-5" dirty="0">
                <a:solidFill>
                  <a:srgbClr val="003366"/>
                </a:solidFill>
                <a:latin typeface="Arial"/>
                <a:cs typeface="Arial"/>
              </a:rPr>
              <a:t>Issues or problems with</a:t>
            </a:r>
            <a:r>
              <a:rPr sz="2400" b="1" spc="-20" dirty="0">
                <a:solidFill>
                  <a:srgbClr val="003366"/>
                </a:solidFill>
                <a:latin typeface="Arial"/>
                <a:cs typeface="Arial"/>
              </a:rPr>
              <a:t> </a:t>
            </a:r>
            <a:r>
              <a:rPr sz="2400" b="1" spc="-5" dirty="0">
                <a:solidFill>
                  <a:srgbClr val="003366"/>
                </a:solidFill>
                <a:latin typeface="Arial"/>
                <a:cs typeface="Arial"/>
              </a:rPr>
              <a:t>stakeholders</a:t>
            </a:r>
            <a:endParaRPr sz="2400" dirty="0">
              <a:latin typeface="Arial"/>
              <a:cs typeface="Arial"/>
            </a:endParaRPr>
          </a:p>
          <a:p>
            <a:pPr marL="350520" indent="-337820">
              <a:lnSpc>
                <a:spcPct val="100000"/>
              </a:lnSpc>
              <a:spcBef>
                <a:spcPts val="1440"/>
              </a:spcBef>
              <a:buFont typeface="Arial Black"/>
              <a:buChar char="■"/>
              <a:tabLst>
                <a:tab pos="350520" algn="l"/>
                <a:tab pos="351155" algn="l"/>
              </a:tabLst>
            </a:pPr>
            <a:r>
              <a:rPr sz="2400" b="1" spc="-5" dirty="0">
                <a:solidFill>
                  <a:srgbClr val="003366"/>
                </a:solidFill>
                <a:latin typeface="Arial"/>
                <a:cs typeface="Arial"/>
              </a:rPr>
              <a:t>Other</a:t>
            </a:r>
            <a:endParaRPr sz="2400" dirty="0">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1000"/>
                                        <p:tgtEl>
                                          <p:spTgt spid="6">
                                            <p:txEl>
                                              <p:pRg st="1" end="1"/>
                                            </p:txEl>
                                          </p:spTgt>
                                        </p:tgtEl>
                                      </p:cBhvr>
                                    </p:animEffect>
                                    <p:anim calcmode="lin" valueType="num">
                                      <p:cBhvr>
                                        <p:cTn id="14"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500"/>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wipe(down)">
                                      <p:cBhvr>
                                        <p:cTn id="25" dur="500"/>
                                        <p:tgtEl>
                                          <p:spTgt spid="6">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fade">
                                      <p:cBhvr>
                                        <p:cTn id="30" dur="500"/>
                                        <p:tgtEl>
                                          <p:spTgt spid="6">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462" y="17462"/>
            <a:ext cx="0" cy="6840855"/>
          </a:xfrm>
          <a:custGeom>
            <a:avLst/>
            <a:gdLst/>
            <a:ahLst/>
            <a:cxnLst/>
            <a:rect l="l" t="t" r="r" b="b"/>
            <a:pathLst>
              <a:path h="6840855">
                <a:moveTo>
                  <a:pt x="0" y="6840537"/>
                </a:moveTo>
                <a:lnTo>
                  <a:pt x="0" y="0"/>
                </a:lnTo>
              </a:path>
            </a:pathLst>
          </a:custGeom>
          <a:ln w="19050">
            <a:solidFill>
              <a:srgbClr val="4C4C4C"/>
            </a:solidFill>
          </a:ln>
        </p:spPr>
        <p:txBody>
          <a:bodyPr wrap="square" lIns="0" tIns="0" rIns="0" bIns="0" rtlCol="0"/>
          <a:lstStyle/>
          <a:p>
            <a:endParaRPr/>
          </a:p>
        </p:txBody>
      </p:sp>
      <p:sp>
        <p:nvSpPr>
          <p:cNvPr id="3" name="object 3"/>
          <p:cNvSpPr/>
          <p:nvPr/>
        </p:nvSpPr>
        <p:spPr>
          <a:xfrm>
            <a:off x="457200" y="914400"/>
            <a:ext cx="8229600" cy="0"/>
          </a:xfrm>
          <a:custGeom>
            <a:avLst/>
            <a:gdLst/>
            <a:ahLst/>
            <a:cxnLst/>
            <a:rect l="l" t="t" r="r" b="b"/>
            <a:pathLst>
              <a:path w="8229600">
                <a:moveTo>
                  <a:pt x="0" y="0"/>
                </a:moveTo>
                <a:lnTo>
                  <a:pt x="8229600" y="0"/>
                </a:lnTo>
              </a:path>
            </a:pathLst>
          </a:custGeom>
          <a:ln w="28575">
            <a:solidFill>
              <a:srgbClr val="1D3B59"/>
            </a:solidFill>
          </a:ln>
        </p:spPr>
        <p:txBody>
          <a:bodyPr wrap="square" lIns="0" tIns="0" rIns="0" bIns="0" rtlCol="0"/>
          <a:lstStyle/>
          <a:p>
            <a:endParaRPr/>
          </a:p>
        </p:txBody>
      </p:sp>
      <p:sp>
        <p:nvSpPr>
          <p:cNvPr id="4" name="object 4"/>
          <p:cNvSpPr/>
          <p:nvPr/>
        </p:nvSpPr>
        <p:spPr>
          <a:xfrm>
            <a:off x="0" y="0"/>
            <a:ext cx="9140825" cy="6850380"/>
          </a:xfrm>
          <a:custGeom>
            <a:avLst/>
            <a:gdLst/>
            <a:ahLst/>
            <a:cxnLst/>
            <a:rect l="l" t="t" r="r" b="b"/>
            <a:pathLst>
              <a:path w="9140825" h="6850380">
                <a:moveTo>
                  <a:pt x="0" y="0"/>
                </a:moveTo>
                <a:lnTo>
                  <a:pt x="9140825" y="0"/>
                </a:lnTo>
                <a:lnTo>
                  <a:pt x="9140825" y="6850062"/>
                </a:lnTo>
                <a:lnTo>
                  <a:pt x="0" y="6850062"/>
                </a:lnTo>
                <a:lnTo>
                  <a:pt x="0" y="0"/>
                </a:lnTo>
                <a:close/>
              </a:path>
            </a:pathLst>
          </a:custGeom>
          <a:ln w="19050">
            <a:solidFill>
              <a:srgbClr val="98A4AF"/>
            </a:solidFill>
          </a:ln>
        </p:spPr>
        <p:txBody>
          <a:bodyPr wrap="square" lIns="0" tIns="0" rIns="0" bIns="0" rtlCol="0"/>
          <a:lstStyle/>
          <a:p>
            <a:endParaRPr/>
          </a:p>
        </p:txBody>
      </p:sp>
      <p:sp>
        <p:nvSpPr>
          <p:cNvPr id="5" name="object 5"/>
          <p:cNvSpPr txBox="1">
            <a:spLocks noGrp="1"/>
          </p:cNvSpPr>
          <p:nvPr>
            <p:ph type="title"/>
          </p:nvPr>
        </p:nvSpPr>
        <p:spPr>
          <a:xfrm>
            <a:off x="447929" y="290893"/>
            <a:ext cx="1971675" cy="513080"/>
          </a:xfrm>
          <a:prstGeom prst="rect">
            <a:avLst/>
          </a:prstGeom>
        </p:spPr>
        <p:txBody>
          <a:bodyPr vert="horz" wrap="square" lIns="0" tIns="12065" rIns="0" bIns="0" rtlCol="0">
            <a:spAutoFit/>
          </a:bodyPr>
          <a:lstStyle/>
          <a:p>
            <a:pPr marL="12700">
              <a:lnSpc>
                <a:spcPct val="100000"/>
              </a:lnSpc>
              <a:spcBef>
                <a:spcPts val="95"/>
              </a:spcBef>
            </a:pPr>
            <a:r>
              <a:rPr spc="-114" dirty="0"/>
              <a:t>Scenario</a:t>
            </a:r>
            <a:r>
              <a:rPr spc="-55" dirty="0"/>
              <a:t> </a:t>
            </a:r>
            <a:r>
              <a:rPr spc="-5" dirty="0"/>
              <a:t>1</a:t>
            </a: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12700">
              <a:lnSpc>
                <a:spcPts val="1645"/>
              </a:lnSpc>
            </a:pPr>
            <a:r>
              <a:rPr spc="-10" dirty="0"/>
              <a:t>Visual</a:t>
            </a:r>
            <a:r>
              <a:rPr spc="-60" dirty="0"/>
              <a:t> </a:t>
            </a:r>
            <a:r>
              <a:rPr spc="-5" dirty="0"/>
              <a:t>8-</a:t>
            </a:r>
            <a:fld id="{81D60167-4931-47E6-BA6A-407CBD079E47}" type="slidenum">
              <a:rPr spc="-5" dirty="0"/>
              <a:t>4</a:t>
            </a:fld>
            <a:endParaRPr spc="-5" dirty="0"/>
          </a:p>
        </p:txBody>
      </p:sp>
      <p:sp>
        <p:nvSpPr>
          <p:cNvPr id="6" name="object 6"/>
          <p:cNvSpPr txBox="1">
            <a:spLocks noGrp="1"/>
          </p:cNvSpPr>
          <p:nvPr>
            <p:ph type="body" idx="1"/>
          </p:nvPr>
        </p:nvSpPr>
        <p:spPr>
          <a:prstGeom prst="rect">
            <a:avLst/>
          </a:prstGeom>
        </p:spPr>
        <p:txBody>
          <a:bodyPr vert="horz" wrap="square" lIns="0" tIns="12700" rIns="0" bIns="0" rtlCol="0">
            <a:spAutoFit/>
          </a:bodyPr>
          <a:lstStyle/>
          <a:p>
            <a:pPr marL="66040" marR="5080">
              <a:lnSpc>
                <a:spcPct val="100000"/>
              </a:lnSpc>
              <a:spcBef>
                <a:spcPts val="100"/>
              </a:spcBef>
              <a:tabLst>
                <a:tab pos="7132320" algn="l"/>
              </a:tabLst>
            </a:pPr>
            <a:r>
              <a:rPr dirty="0"/>
              <a:t>An </a:t>
            </a:r>
            <a:r>
              <a:rPr spc="-5" dirty="0"/>
              <a:t>Agency Representative from the local fire department  reports that members of her USAR crew have been on  this incident for five days and need to</a:t>
            </a:r>
            <a:r>
              <a:rPr spc="50" dirty="0"/>
              <a:t> </a:t>
            </a:r>
            <a:r>
              <a:rPr spc="-5" dirty="0"/>
              <a:t>go home.	Their  employee union contract does not allow them to be </a:t>
            </a:r>
            <a:r>
              <a:rPr spc="-10" dirty="0"/>
              <a:t>away  </a:t>
            </a:r>
            <a:r>
              <a:rPr spc="-5" dirty="0"/>
              <a:t>from their normal work site for more than 5</a:t>
            </a:r>
            <a:r>
              <a:rPr spc="5" dirty="0"/>
              <a:t> </a:t>
            </a:r>
            <a:r>
              <a:rPr spc="-5" dirty="0"/>
              <a:t>days.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462" y="17462"/>
            <a:ext cx="0" cy="6840855"/>
          </a:xfrm>
          <a:custGeom>
            <a:avLst/>
            <a:gdLst/>
            <a:ahLst/>
            <a:cxnLst/>
            <a:rect l="l" t="t" r="r" b="b"/>
            <a:pathLst>
              <a:path h="6840855">
                <a:moveTo>
                  <a:pt x="0" y="6840537"/>
                </a:moveTo>
                <a:lnTo>
                  <a:pt x="0" y="0"/>
                </a:lnTo>
              </a:path>
            </a:pathLst>
          </a:custGeom>
          <a:ln w="19050">
            <a:solidFill>
              <a:srgbClr val="4C4C4C"/>
            </a:solidFill>
          </a:ln>
        </p:spPr>
        <p:txBody>
          <a:bodyPr wrap="square" lIns="0" tIns="0" rIns="0" bIns="0" rtlCol="0"/>
          <a:lstStyle/>
          <a:p>
            <a:endParaRPr/>
          </a:p>
        </p:txBody>
      </p:sp>
      <p:sp>
        <p:nvSpPr>
          <p:cNvPr id="3" name="object 3"/>
          <p:cNvSpPr/>
          <p:nvPr/>
        </p:nvSpPr>
        <p:spPr>
          <a:xfrm>
            <a:off x="457200" y="914400"/>
            <a:ext cx="8229600" cy="0"/>
          </a:xfrm>
          <a:custGeom>
            <a:avLst/>
            <a:gdLst/>
            <a:ahLst/>
            <a:cxnLst/>
            <a:rect l="l" t="t" r="r" b="b"/>
            <a:pathLst>
              <a:path w="8229600">
                <a:moveTo>
                  <a:pt x="0" y="0"/>
                </a:moveTo>
                <a:lnTo>
                  <a:pt x="8229600" y="0"/>
                </a:lnTo>
              </a:path>
            </a:pathLst>
          </a:custGeom>
          <a:ln w="28575">
            <a:solidFill>
              <a:srgbClr val="1D3B59"/>
            </a:solidFill>
          </a:ln>
        </p:spPr>
        <p:txBody>
          <a:bodyPr wrap="square" lIns="0" tIns="0" rIns="0" bIns="0" rtlCol="0"/>
          <a:lstStyle/>
          <a:p>
            <a:endParaRPr/>
          </a:p>
        </p:txBody>
      </p:sp>
      <p:sp>
        <p:nvSpPr>
          <p:cNvPr id="4" name="object 4"/>
          <p:cNvSpPr/>
          <p:nvPr/>
        </p:nvSpPr>
        <p:spPr>
          <a:xfrm>
            <a:off x="0" y="0"/>
            <a:ext cx="9140825" cy="6850380"/>
          </a:xfrm>
          <a:custGeom>
            <a:avLst/>
            <a:gdLst/>
            <a:ahLst/>
            <a:cxnLst/>
            <a:rect l="l" t="t" r="r" b="b"/>
            <a:pathLst>
              <a:path w="9140825" h="6850380">
                <a:moveTo>
                  <a:pt x="0" y="0"/>
                </a:moveTo>
                <a:lnTo>
                  <a:pt x="9140825" y="0"/>
                </a:lnTo>
                <a:lnTo>
                  <a:pt x="9140825" y="6850062"/>
                </a:lnTo>
                <a:lnTo>
                  <a:pt x="0" y="6850062"/>
                </a:lnTo>
                <a:lnTo>
                  <a:pt x="0" y="0"/>
                </a:lnTo>
                <a:close/>
              </a:path>
            </a:pathLst>
          </a:custGeom>
          <a:ln w="19050">
            <a:solidFill>
              <a:srgbClr val="98A4AF"/>
            </a:solidFill>
          </a:ln>
        </p:spPr>
        <p:txBody>
          <a:bodyPr wrap="square" lIns="0" tIns="0" rIns="0" bIns="0" rtlCol="0"/>
          <a:lstStyle/>
          <a:p>
            <a:endParaRPr/>
          </a:p>
        </p:txBody>
      </p:sp>
      <p:sp>
        <p:nvSpPr>
          <p:cNvPr id="5" name="object 5"/>
          <p:cNvSpPr txBox="1">
            <a:spLocks noGrp="1"/>
          </p:cNvSpPr>
          <p:nvPr>
            <p:ph type="title"/>
          </p:nvPr>
        </p:nvSpPr>
        <p:spPr>
          <a:xfrm>
            <a:off x="447929" y="290893"/>
            <a:ext cx="7336790" cy="513080"/>
          </a:xfrm>
          <a:prstGeom prst="rect">
            <a:avLst/>
          </a:prstGeom>
        </p:spPr>
        <p:txBody>
          <a:bodyPr vert="horz" wrap="square" lIns="0" tIns="12065" rIns="0" bIns="0" rtlCol="0">
            <a:spAutoFit/>
          </a:bodyPr>
          <a:lstStyle/>
          <a:p>
            <a:pPr marL="12700">
              <a:lnSpc>
                <a:spcPct val="100000"/>
              </a:lnSpc>
              <a:spcBef>
                <a:spcPts val="95"/>
              </a:spcBef>
            </a:pPr>
            <a:r>
              <a:rPr spc="-114" dirty="0"/>
              <a:t>Scenario </a:t>
            </a:r>
            <a:r>
              <a:rPr spc="-5" dirty="0"/>
              <a:t>1 - </a:t>
            </a:r>
            <a:r>
              <a:rPr spc="-135" dirty="0"/>
              <a:t>Possible Textbook</a:t>
            </a:r>
            <a:r>
              <a:rPr spc="275" dirty="0"/>
              <a:t> </a:t>
            </a:r>
            <a:r>
              <a:rPr spc="-155" dirty="0"/>
              <a:t>Answers</a:t>
            </a: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12700">
              <a:lnSpc>
                <a:spcPts val="1645"/>
              </a:lnSpc>
            </a:pPr>
            <a:r>
              <a:rPr spc="-10" dirty="0"/>
              <a:t>Visual</a:t>
            </a:r>
            <a:r>
              <a:rPr spc="-60" dirty="0"/>
              <a:t> </a:t>
            </a:r>
            <a:r>
              <a:rPr spc="-5" dirty="0"/>
              <a:t>8-</a:t>
            </a:r>
            <a:fld id="{81D60167-4931-47E6-BA6A-407CBD079E47}" type="slidenum">
              <a:rPr spc="-5" dirty="0"/>
              <a:t>5</a:t>
            </a:fld>
            <a:endParaRPr spc="-5" dirty="0"/>
          </a:p>
        </p:txBody>
      </p:sp>
      <p:sp>
        <p:nvSpPr>
          <p:cNvPr id="6" name="object 6"/>
          <p:cNvSpPr txBox="1"/>
          <p:nvPr/>
        </p:nvSpPr>
        <p:spPr>
          <a:xfrm>
            <a:off x="459740" y="1091438"/>
            <a:ext cx="8213725" cy="4414520"/>
          </a:xfrm>
          <a:prstGeom prst="rect">
            <a:avLst/>
          </a:prstGeom>
        </p:spPr>
        <p:txBody>
          <a:bodyPr vert="horz" wrap="square" lIns="0" tIns="12700" rIns="0" bIns="0" rtlCol="0">
            <a:spAutoFit/>
          </a:bodyPr>
          <a:lstStyle/>
          <a:p>
            <a:pPr marL="350520" indent="-337820">
              <a:lnSpc>
                <a:spcPct val="100000"/>
              </a:lnSpc>
              <a:spcBef>
                <a:spcPts val="100"/>
              </a:spcBef>
              <a:buFont typeface="Arial Black"/>
              <a:buChar char="■"/>
              <a:tabLst>
                <a:tab pos="350520" algn="l"/>
                <a:tab pos="351155" algn="l"/>
              </a:tabLst>
            </a:pPr>
            <a:r>
              <a:rPr sz="2400" b="1" spc="-5" dirty="0">
                <a:solidFill>
                  <a:srgbClr val="003366"/>
                </a:solidFill>
                <a:latin typeface="Arial"/>
                <a:cs typeface="Arial"/>
              </a:rPr>
              <a:t>Contact Plans-determine status of</a:t>
            </a:r>
            <a:r>
              <a:rPr sz="2400" b="1" spc="25" dirty="0">
                <a:solidFill>
                  <a:srgbClr val="003366"/>
                </a:solidFill>
                <a:latin typeface="Arial"/>
                <a:cs typeface="Arial"/>
              </a:rPr>
              <a:t> </a:t>
            </a:r>
            <a:r>
              <a:rPr sz="2400" b="1" spc="-5" dirty="0">
                <a:solidFill>
                  <a:srgbClr val="003366"/>
                </a:solidFill>
                <a:latin typeface="Arial"/>
                <a:cs typeface="Arial"/>
              </a:rPr>
              <a:t>crew.</a:t>
            </a:r>
            <a:endParaRPr sz="2400">
              <a:latin typeface="Arial"/>
              <a:cs typeface="Arial"/>
            </a:endParaRPr>
          </a:p>
          <a:p>
            <a:pPr>
              <a:lnSpc>
                <a:spcPct val="100000"/>
              </a:lnSpc>
              <a:spcBef>
                <a:spcPts val="5"/>
              </a:spcBef>
              <a:buClr>
                <a:srgbClr val="003366"/>
              </a:buClr>
              <a:buFont typeface="Arial Black"/>
              <a:buChar char="■"/>
            </a:pPr>
            <a:endParaRPr sz="2500">
              <a:latin typeface="Times New Roman"/>
              <a:cs typeface="Times New Roman"/>
            </a:endParaRPr>
          </a:p>
          <a:p>
            <a:pPr marL="350520" marR="136525" indent="-337820">
              <a:lnSpc>
                <a:spcPct val="100000"/>
              </a:lnSpc>
              <a:buFont typeface="Arial Black"/>
              <a:buChar char="■"/>
              <a:tabLst>
                <a:tab pos="350520" algn="l"/>
                <a:tab pos="351155" algn="l"/>
              </a:tabLst>
            </a:pPr>
            <a:r>
              <a:rPr sz="2400" b="1" spc="-5" dirty="0">
                <a:solidFill>
                  <a:srgbClr val="003366"/>
                </a:solidFill>
                <a:latin typeface="Arial"/>
                <a:cs typeface="Arial"/>
              </a:rPr>
              <a:t>Contact Finance to confirm number of days/hours  they have been on the assignment and the exact time  they need to be demobilized.</a:t>
            </a:r>
            <a:endParaRPr sz="2400">
              <a:latin typeface="Arial"/>
              <a:cs typeface="Arial"/>
            </a:endParaRPr>
          </a:p>
          <a:p>
            <a:pPr>
              <a:lnSpc>
                <a:spcPct val="100000"/>
              </a:lnSpc>
              <a:spcBef>
                <a:spcPts val="5"/>
              </a:spcBef>
              <a:buClr>
                <a:srgbClr val="003366"/>
              </a:buClr>
              <a:buFont typeface="Arial Black"/>
              <a:buChar char="■"/>
            </a:pPr>
            <a:endParaRPr sz="2500">
              <a:latin typeface="Times New Roman"/>
              <a:cs typeface="Times New Roman"/>
            </a:endParaRPr>
          </a:p>
          <a:p>
            <a:pPr marL="350520" indent="-337820">
              <a:lnSpc>
                <a:spcPct val="100000"/>
              </a:lnSpc>
              <a:buFont typeface="Arial Black"/>
              <a:buChar char="■"/>
              <a:tabLst>
                <a:tab pos="350520" algn="l"/>
                <a:tab pos="351155" algn="l"/>
              </a:tabLst>
            </a:pPr>
            <a:r>
              <a:rPr sz="2400" b="1" spc="-5" dirty="0">
                <a:solidFill>
                  <a:srgbClr val="003366"/>
                </a:solidFill>
                <a:latin typeface="Arial"/>
                <a:cs typeface="Arial"/>
              </a:rPr>
              <a:t>Find out if the fire dept has a replacement USAR</a:t>
            </a:r>
            <a:r>
              <a:rPr sz="2400" b="1" spc="-10" dirty="0">
                <a:solidFill>
                  <a:srgbClr val="003366"/>
                </a:solidFill>
                <a:latin typeface="Arial"/>
                <a:cs typeface="Arial"/>
              </a:rPr>
              <a:t> </a:t>
            </a:r>
            <a:r>
              <a:rPr sz="2400" b="1" spc="-5" dirty="0">
                <a:solidFill>
                  <a:srgbClr val="003366"/>
                </a:solidFill>
                <a:latin typeface="Arial"/>
                <a:cs typeface="Arial"/>
              </a:rPr>
              <a:t>crew.</a:t>
            </a:r>
            <a:endParaRPr sz="2400">
              <a:latin typeface="Arial"/>
              <a:cs typeface="Arial"/>
            </a:endParaRPr>
          </a:p>
          <a:p>
            <a:pPr>
              <a:lnSpc>
                <a:spcPct val="100000"/>
              </a:lnSpc>
              <a:spcBef>
                <a:spcPts val="5"/>
              </a:spcBef>
              <a:buClr>
                <a:srgbClr val="003366"/>
              </a:buClr>
              <a:buFont typeface="Arial Black"/>
              <a:buChar char="■"/>
            </a:pPr>
            <a:endParaRPr sz="2500">
              <a:latin typeface="Times New Roman"/>
              <a:cs typeface="Times New Roman"/>
            </a:endParaRPr>
          </a:p>
          <a:p>
            <a:pPr marL="350520" marR="737235" indent="-337820">
              <a:lnSpc>
                <a:spcPct val="100000"/>
              </a:lnSpc>
              <a:buFont typeface="Arial Black"/>
              <a:buChar char="■"/>
              <a:tabLst>
                <a:tab pos="350520" algn="l"/>
                <a:tab pos="351155" algn="l"/>
              </a:tabLst>
            </a:pPr>
            <a:r>
              <a:rPr sz="2400" b="1" spc="-5" dirty="0">
                <a:solidFill>
                  <a:srgbClr val="003366"/>
                </a:solidFill>
                <a:latin typeface="Arial"/>
                <a:cs typeface="Arial"/>
              </a:rPr>
              <a:t>Find out if it’s possible to extend this crew past 5  </a:t>
            </a:r>
            <a:r>
              <a:rPr sz="2400" b="1" spc="-10" dirty="0">
                <a:solidFill>
                  <a:srgbClr val="003366"/>
                </a:solidFill>
                <a:latin typeface="Arial"/>
                <a:cs typeface="Arial"/>
              </a:rPr>
              <a:t>days.</a:t>
            </a:r>
            <a:endParaRPr sz="2400">
              <a:latin typeface="Arial"/>
              <a:cs typeface="Arial"/>
            </a:endParaRPr>
          </a:p>
          <a:p>
            <a:pPr>
              <a:lnSpc>
                <a:spcPct val="100000"/>
              </a:lnSpc>
              <a:spcBef>
                <a:spcPts val="5"/>
              </a:spcBef>
              <a:buClr>
                <a:srgbClr val="003366"/>
              </a:buClr>
              <a:buFont typeface="Arial Black"/>
              <a:buChar char="■"/>
            </a:pPr>
            <a:endParaRPr sz="2500">
              <a:latin typeface="Times New Roman"/>
              <a:cs typeface="Times New Roman"/>
            </a:endParaRPr>
          </a:p>
          <a:p>
            <a:pPr marL="350520" indent="-337820">
              <a:lnSpc>
                <a:spcPct val="100000"/>
              </a:lnSpc>
              <a:buFont typeface="Arial Black"/>
              <a:buChar char="■"/>
              <a:tabLst>
                <a:tab pos="350520" algn="l"/>
                <a:tab pos="351155" algn="l"/>
              </a:tabLst>
            </a:pPr>
            <a:r>
              <a:rPr sz="2400" b="1" spc="-5" dirty="0">
                <a:solidFill>
                  <a:srgbClr val="003366"/>
                </a:solidFill>
                <a:latin typeface="Arial"/>
                <a:cs typeface="Arial"/>
              </a:rPr>
              <a:t>Inform OPS, Plans, Logistics, Finance of the</a:t>
            </a:r>
            <a:r>
              <a:rPr sz="2400" b="1" spc="-50" dirty="0">
                <a:solidFill>
                  <a:srgbClr val="003366"/>
                </a:solidFill>
                <a:latin typeface="Arial"/>
                <a:cs typeface="Arial"/>
              </a:rPr>
              <a:t> </a:t>
            </a:r>
            <a:r>
              <a:rPr sz="2400" b="1" spc="-5" dirty="0">
                <a:solidFill>
                  <a:srgbClr val="003366"/>
                </a:solidFill>
                <a:latin typeface="Arial"/>
                <a:cs typeface="Arial"/>
              </a:rPr>
              <a:t>outcome.</a:t>
            </a:r>
            <a:endParaRPr sz="2400">
              <a:latin typeface="Arial"/>
              <a:cs typeface="Aria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462" y="17462"/>
            <a:ext cx="0" cy="6840855"/>
          </a:xfrm>
          <a:custGeom>
            <a:avLst/>
            <a:gdLst/>
            <a:ahLst/>
            <a:cxnLst/>
            <a:rect l="l" t="t" r="r" b="b"/>
            <a:pathLst>
              <a:path h="6840855">
                <a:moveTo>
                  <a:pt x="0" y="6840537"/>
                </a:moveTo>
                <a:lnTo>
                  <a:pt x="0" y="0"/>
                </a:lnTo>
              </a:path>
            </a:pathLst>
          </a:custGeom>
          <a:ln w="19050">
            <a:solidFill>
              <a:srgbClr val="4C4C4C"/>
            </a:solidFill>
          </a:ln>
        </p:spPr>
        <p:txBody>
          <a:bodyPr wrap="square" lIns="0" tIns="0" rIns="0" bIns="0" rtlCol="0"/>
          <a:lstStyle/>
          <a:p>
            <a:endParaRPr/>
          </a:p>
        </p:txBody>
      </p:sp>
      <p:sp>
        <p:nvSpPr>
          <p:cNvPr id="3" name="object 3"/>
          <p:cNvSpPr/>
          <p:nvPr/>
        </p:nvSpPr>
        <p:spPr>
          <a:xfrm>
            <a:off x="457200" y="914400"/>
            <a:ext cx="8229600" cy="0"/>
          </a:xfrm>
          <a:custGeom>
            <a:avLst/>
            <a:gdLst/>
            <a:ahLst/>
            <a:cxnLst/>
            <a:rect l="l" t="t" r="r" b="b"/>
            <a:pathLst>
              <a:path w="8229600">
                <a:moveTo>
                  <a:pt x="0" y="0"/>
                </a:moveTo>
                <a:lnTo>
                  <a:pt x="8229600" y="0"/>
                </a:lnTo>
              </a:path>
            </a:pathLst>
          </a:custGeom>
          <a:ln w="28575">
            <a:solidFill>
              <a:srgbClr val="1D3B59"/>
            </a:solidFill>
          </a:ln>
        </p:spPr>
        <p:txBody>
          <a:bodyPr wrap="square" lIns="0" tIns="0" rIns="0" bIns="0" rtlCol="0"/>
          <a:lstStyle/>
          <a:p>
            <a:endParaRPr/>
          </a:p>
        </p:txBody>
      </p:sp>
      <p:sp>
        <p:nvSpPr>
          <p:cNvPr id="4" name="object 4"/>
          <p:cNvSpPr/>
          <p:nvPr/>
        </p:nvSpPr>
        <p:spPr>
          <a:xfrm>
            <a:off x="0" y="0"/>
            <a:ext cx="9140825" cy="6850380"/>
          </a:xfrm>
          <a:custGeom>
            <a:avLst/>
            <a:gdLst/>
            <a:ahLst/>
            <a:cxnLst/>
            <a:rect l="l" t="t" r="r" b="b"/>
            <a:pathLst>
              <a:path w="9140825" h="6850380">
                <a:moveTo>
                  <a:pt x="0" y="0"/>
                </a:moveTo>
                <a:lnTo>
                  <a:pt x="9140825" y="0"/>
                </a:lnTo>
                <a:lnTo>
                  <a:pt x="9140825" y="6850062"/>
                </a:lnTo>
                <a:lnTo>
                  <a:pt x="0" y="6850062"/>
                </a:lnTo>
                <a:lnTo>
                  <a:pt x="0" y="0"/>
                </a:lnTo>
                <a:close/>
              </a:path>
            </a:pathLst>
          </a:custGeom>
          <a:ln w="19050">
            <a:solidFill>
              <a:srgbClr val="98A4AF"/>
            </a:solidFill>
          </a:ln>
        </p:spPr>
        <p:txBody>
          <a:bodyPr wrap="square" lIns="0" tIns="0" rIns="0" bIns="0" rtlCol="0"/>
          <a:lstStyle/>
          <a:p>
            <a:endParaRPr/>
          </a:p>
        </p:txBody>
      </p:sp>
      <p:sp>
        <p:nvSpPr>
          <p:cNvPr id="5" name="object 5"/>
          <p:cNvSpPr txBox="1">
            <a:spLocks noGrp="1"/>
          </p:cNvSpPr>
          <p:nvPr>
            <p:ph type="title"/>
          </p:nvPr>
        </p:nvSpPr>
        <p:spPr>
          <a:xfrm>
            <a:off x="447929" y="290893"/>
            <a:ext cx="1971675" cy="513080"/>
          </a:xfrm>
          <a:prstGeom prst="rect">
            <a:avLst/>
          </a:prstGeom>
        </p:spPr>
        <p:txBody>
          <a:bodyPr vert="horz" wrap="square" lIns="0" tIns="12065" rIns="0" bIns="0" rtlCol="0">
            <a:spAutoFit/>
          </a:bodyPr>
          <a:lstStyle/>
          <a:p>
            <a:pPr marL="12700">
              <a:lnSpc>
                <a:spcPct val="100000"/>
              </a:lnSpc>
              <a:spcBef>
                <a:spcPts val="95"/>
              </a:spcBef>
            </a:pPr>
            <a:r>
              <a:rPr spc="-114" dirty="0"/>
              <a:t>Scenario</a:t>
            </a:r>
            <a:r>
              <a:rPr spc="-55" dirty="0"/>
              <a:t> </a:t>
            </a:r>
            <a:r>
              <a:rPr spc="-5" dirty="0"/>
              <a:t>2</a:t>
            </a: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12700">
              <a:lnSpc>
                <a:spcPts val="1645"/>
              </a:lnSpc>
            </a:pPr>
            <a:r>
              <a:rPr spc="-10" dirty="0"/>
              <a:t>Visual</a:t>
            </a:r>
            <a:r>
              <a:rPr spc="-60" dirty="0"/>
              <a:t> </a:t>
            </a:r>
            <a:r>
              <a:rPr spc="-5" dirty="0"/>
              <a:t>8-</a:t>
            </a:r>
            <a:fld id="{81D60167-4931-47E6-BA6A-407CBD079E47}" type="slidenum">
              <a:rPr spc="-5" dirty="0"/>
              <a:t>6</a:t>
            </a:fld>
            <a:endParaRPr spc="-5" dirty="0"/>
          </a:p>
        </p:txBody>
      </p:sp>
      <p:sp>
        <p:nvSpPr>
          <p:cNvPr id="6" name="object 6"/>
          <p:cNvSpPr txBox="1"/>
          <p:nvPr/>
        </p:nvSpPr>
        <p:spPr>
          <a:xfrm>
            <a:off x="459740" y="1091438"/>
            <a:ext cx="8186420" cy="1854200"/>
          </a:xfrm>
          <a:prstGeom prst="rect">
            <a:avLst/>
          </a:prstGeom>
        </p:spPr>
        <p:txBody>
          <a:bodyPr vert="horz" wrap="square" lIns="0" tIns="12700" rIns="0" bIns="0" rtlCol="0">
            <a:spAutoFit/>
          </a:bodyPr>
          <a:lstStyle/>
          <a:p>
            <a:pPr marL="12700" marR="5080">
              <a:lnSpc>
                <a:spcPct val="100000"/>
              </a:lnSpc>
              <a:spcBef>
                <a:spcPts val="100"/>
              </a:spcBef>
              <a:tabLst>
                <a:tab pos="2451100" algn="l"/>
              </a:tabLst>
            </a:pPr>
            <a:r>
              <a:rPr sz="2400" b="1" spc="-5" dirty="0">
                <a:solidFill>
                  <a:srgbClr val="003366"/>
                </a:solidFill>
                <a:latin typeface="Arial"/>
                <a:cs typeface="Arial"/>
              </a:rPr>
              <a:t>A strike team leader from an assisting agency stops you  and wants to know where he can find his Agency  Representative.	He has not seen him </a:t>
            </a:r>
            <a:r>
              <a:rPr sz="2400" b="1" dirty="0">
                <a:solidFill>
                  <a:srgbClr val="003366"/>
                </a:solidFill>
                <a:latin typeface="Arial"/>
                <a:cs typeface="Arial"/>
              </a:rPr>
              <a:t>in </a:t>
            </a:r>
            <a:r>
              <a:rPr sz="2400" b="1" spc="-5" dirty="0">
                <a:solidFill>
                  <a:srgbClr val="003366"/>
                </a:solidFill>
                <a:latin typeface="Arial"/>
                <a:cs typeface="Arial"/>
              </a:rPr>
              <a:t>two days and  wants to know when they are going to be released from  the</a:t>
            </a:r>
            <a:r>
              <a:rPr sz="2400" b="1" spc="-10" dirty="0">
                <a:solidFill>
                  <a:srgbClr val="003366"/>
                </a:solidFill>
                <a:latin typeface="Arial"/>
                <a:cs typeface="Arial"/>
              </a:rPr>
              <a:t> </a:t>
            </a:r>
            <a:r>
              <a:rPr sz="2400" b="1" spc="-5" dirty="0">
                <a:solidFill>
                  <a:srgbClr val="003366"/>
                </a:solidFill>
                <a:latin typeface="Arial"/>
                <a:cs typeface="Arial"/>
              </a:rPr>
              <a:t>incident.</a:t>
            </a:r>
            <a:endParaRPr sz="2400">
              <a:latin typeface="Arial"/>
              <a:cs typeface="Aria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462" y="17462"/>
            <a:ext cx="0" cy="6840855"/>
          </a:xfrm>
          <a:custGeom>
            <a:avLst/>
            <a:gdLst/>
            <a:ahLst/>
            <a:cxnLst/>
            <a:rect l="l" t="t" r="r" b="b"/>
            <a:pathLst>
              <a:path h="6840855">
                <a:moveTo>
                  <a:pt x="0" y="6840537"/>
                </a:moveTo>
                <a:lnTo>
                  <a:pt x="0" y="0"/>
                </a:lnTo>
              </a:path>
            </a:pathLst>
          </a:custGeom>
          <a:ln w="19050">
            <a:solidFill>
              <a:srgbClr val="4C4C4C"/>
            </a:solidFill>
          </a:ln>
        </p:spPr>
        <p:txBody>
          <a:bodyPr wrap="square" lIns="0" tIns="0" rIns="0" bIns="0" rtlCol="0"/>
          <a:lstStyle/>
          <a:p>
            <a:endParaRPr/>
          </a:p>
        </p:txBody>
      </p:sp>
      <p:sp>
        <p:nvSpPr>
          <p:cNvPr id="3" name="object 3"/>
          <p:cNvSpPr/>
          <p:nvPr/>
        </p:nvSpPr>
        <p:spPr>
          <a:xfrm>
            <a:off x="457200" y="914400"/>
            <a:ext cx="8229600" cy="0"/>
          </a:xfrm>
          <a:custGeom>
            <a:avLst/>
            <a:gdLst/>
            <a:ahLst/>
            <a:cxnLst/>
            <a:rect l="l" t="t" r="r" b="b"/>
            <a:pathLst>
              <a:path w="8229600">
                <a:moveTo>
                  <a:pt x="0" y="0"/>
                </a:moveTo>
                <a:lnTo>
                  <a:pt x="8229600" y="0"/>
                </a:lnTo>
              </a:path>
            </a:pathLst>
          </a:custGeom>
          <a:ln w="28575">
            <a:solidFill>
              <a:srgbClr val="1D3B59"/>
            </a:solidFill>
          </a:ln>
        </p:spPr>
        <p:txBody>
          <a:bodyPr wrap="square" lIns="0" tIns="0" rIns="0" bIns="0" rtlCol="0"/>
          <a:lstStyle/>
          <a:p>
            <a:endParaRPr/>
          </a:p>
        </p:txBody>
      </p:sp>
      <p:sp>
        <p:nvSpPr>
          <p:cNvPr id="4" name="object 4"/>
          <p:cNvSpPr/>
          <p:nvPr/>
        </p:nvSpPr>
        <p:spPr>
          <a:xfrm>
            <a:off x="0" y="0"/>
            <a:ext cx="9140825" cy="6850380"/>
          </a:xfrm>
          <a:custGeom>
            <a:avLst/>
            <a:gdLst/>
            <a:ahLst/>
            <a:cxnLst/>
            <a:rect l="l" t="t" r="r" b="b"/>
            <a:pathLst>
              <a:path w="9140825" h="6850380">
                <a:moveTo>
                  <a:pt x="0" y="0"/>
                </a:moveTo>
                <a:lnTo>
                  <a:pt x="9140825" y="0"/>
                </a:lnTo>
                <a:lnTo>
                  <a:pt x="9140825" y="6850062"/>
                </a:lnTo>
                <a:lnTo>
                  <a:pt x="0" y="6850062"/>
                </a:lnTo>
                <a:lnTo>
                  <a:pt x="0" y="0"/>
                </a:lnTo>
                <a:close/>
              </a:path>
            </a:pathLst>
          </a:custGeom>
          <a:ln w="19050">
            <a:solidFill>
              <a:srgbClr val="98A4AF"/>
            </a:solidFill>
          </a:ln>
        </p:spPr>
        <p:txBody>
          <a:bodyPr wrap="square" lIns="0" tIns="0" rIns="0" bIns="0" rtlCol="0"/>
          <a:lstStyle/>
          <a:p>
            <a:endParaRPr/>
          </a:p>
        </p:txBody>
      </p:sp>
      <p:sp>
        <p:nvSpPr>
          <p:cNvPr id="5" name="object 5"/>
          <p:cNvSpPr txBox="1">
            <a:spLocks noGrp="1"/>
          </p:cNvSpPr>
          <p:nvPr>
            <p:ph type="title"/>
          </p:nvPr>
        </p:nvSpPr>
        <p:spPr>
          <a:xfrm>
            <a:off x="447929" y="290893"/>
            <a:ext cx="7336790" cy="513080"/>
          </a:xfrm>
          <a:prstGeom prst="rect">
            <a:avLst/>
          </a:prstGeom>
        </p:spPr>
        <p:txBody>
          <a:bodyPr vert="horz" wrap="square" lIns="0" tIns="12065" rIns="0" bIns="0" rtlCol="0">
            <a:spAutoFit/>
          </a:bodyPr>
          <a:lstStyle/>
          <a:p>
            <a:pPr marL="12700">
              <a:lnSpc>
                <a:spcPct val="100000"/>
              </a:lnSpc>
              <a:spcBef>
                <a:spcPts val="95"/>
              </a:spcBef>
            </a:pPr>
            <a:r>
              <a:rPr spc="-114" dirty="0"/>
              <a:t>Scenario </a:t>
            </a:r>
            <a:r>
              <a:rPr spc="-5" dirty="0"/>
              <a:t>2 - </a:t>
            </a:r>
            <a:r>
              <a:rPr spc="-135" dirty="0"/>
              <a:t>Possible Textbook</a:t>
            </a:r>
            <a:r>
              <a:rPr spc="275" dirty="0"/>
              <a:t> </a:t>
            </a:r>
            <a:r>
              <a:rPr spc="-155" dirty="0"/>
              <a:t>Answers</a:t>
            </a: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12700">
              <a:lnSpc>
                <a:spcPts val="1645"/>
              </a:lnSpc>
            </a:pPr>
            <a:r>
              <a:rPr spc="-10" dirty="0"/>
              <a:t>Visual</a:t>
            </a:r>
            <a:r>
              <a:rPr spc="-60" dirty="0"/>
              <a:t> </a:t>
            </a:r>
            <a:r>
              <a:rPr spc="-5" dirty="0"/>
              <a:t>8-</a:t>
            </a:r>
            <a:fld id="{81D60167-4931-47E6-BA6A-407CBD079E47}" type="slidenum">
              <a:rPr spc="-5" dirty="0"/>
              <a:t>7</a:t>
            </a:fld>
            <a:endParaRPr spc="-5" dirty="0"/>
          </a:p>
        </p:txBody>
      </p:sp>
      <p:sp>
        <p:nvSpPr>
          <p:cNvPr id="6" name="object 6"/>
          <p:cNvSpPr txBox="1"/>
          <p:nvPr/>
        </p:nvSpPr>
        <p:spPr>
          <a:xfrm>
            <a:off x="459740" y="945133"/>
            <a:ext cx="8266430" cy="3171190"/>
          </a:xfrm>
          <a:prstGeom prst="rect">
            <a:avLst/>
          </a:prstGeom>
        </p:spPr>
        <p:txBody>
          <a:bodyPr vert="horz" wrap="square" lIns="0" tIns="158750" rIns="0" bIns="0" rtlCol="0">
            <a:spAutoFit/>
          </a:bodyPr>
          <a:lstStyle/>
          <a:p>
            <a:pPr marL="350520" indent="-337820">
              <a:lnSpc>
                <a:spcPct val="100000"/>
              </a:lnSpc>
              <a:spcBef>
                <a:spcPts val="1250"/>
              </a:spcBef>
              <a:buFont typeface="Arial Black"/>
              <a:buChar char="■"/>
              <a:tabLst>
                <a:tab pos="350520" algn="l"/>
                <a:tab pos="351155" algn="l"/>
              </a:tabLst>
            </a:pPr>
            <a:r>
              <a:rPr sz="2400" b="1" spc="-5" dirty="0">
                <a:solidFill>
                  <a:srgbClr val="003366"/>
                </a:solidFill>
                <a:latin typeface="Arial"/>
                <a:cs typeface="Arial"/>
              </a:rPr>
              <a:t>Obtain this strike team leader’s contact</a:t>
            </a:r>
            <a:r>
              <a:rPr sz="2400" b="1" spc="20" dirty="0">
                <a:solidFill>
                  <a:srgbClr val="003366"/>
                </a:solidFill>
                <a:latin typeface="Arial"/>
                <a:cs typeface="Arial"/>
              </a:rPr>
              <a:t> </a:t>
            </a:r>
            <a:r>
              <a:rPr sz="2400" b="1" spc="-5" dirty="0">
                <a:solidFill>
                  <a:srgbClr val="003366"/>
                </a:solidFill>
                <a:latin typeface="Arial"/>
                <a:cs typeface="Arial"/>
              </a:rPr>
              <a:t>info.</a:t>
            </a:r>
            <a:endParaRPr sz="2400">
              <a:latin typeface="Arial"/>
              <a:cs typeface="Arial"/>
            </a:endParaRPr>
          </a:p>
          <a:p>
            <a:pPr marL="350520" marR="851535" indent="-337820">
              <a:lnSpc>
                <a:spcPct val="100000"/>
              </a:lnSpc>
              <a:spcBef>
                <a:spcPts val="1155"/>
              </a:spcBef>
              <a:buFont typeface="Arial Black"/>
              <a:buChar char="■"/>
              <a:tabLst>
                <a:tab pos="350520" algn="l"/>
                <a:tab pos="351155" algn="l"/>
              </a:tabLst>
            </a:pPr>
            <a:r>
              <a:rPr sz="2400" b="1" spc="-5" dirty="0">
                <a:solidFill>
                  <a:srgbClr val="003366"/>
                </a:solidFill>
                <a:latin typeface="Arial"/>
                <a:cs typeface="Arial"/>
              </a:rPr>
              <a:t>Track down the AREP or give this supervisor the  AREPs contact</a:t>
            </a:r>
            <a:r>
              <a:rPr sz="2400" b="1" spc="5" dirty="0">
                <a:solidFill>
                  <a:srgbClr val="003366"/>
                </a:solidFill>
                <a:latin typeface="Arial"/>
                <a:cs typeface="Arial"/>
              </a:rPr>
              <a:t> </a:t>
            </a:r>
            <a:r>
              <a:rPr sz="2400" b="1" spc="-5" dirty="0">
                <a:solidFill>
                  <a:srgbClr val="003366"/>
                </a:solidFill>
                <a:latin typeface="Arial"/>
                <a:cs typeface="Arial"/>
              </a:rPr>
              <a:t>info.</a:t>
            </a:r>
            <a:endParaRPr sz="2400">
              <a:latin typeface="Arial"/>
              <a:cs typeface="Arial"/>
            </a:endParaRPr>
          </a:p>
          <a:p>
            <a:pPr marL="350520" marR="5080" indent="-337820">
              <a:lnSpc>
                <a:spcPct val="100000"/>
              </a:lnSpc>
              <a:spcBef>
                <a:spcPts val="1150"/>
              </a:spcBef>
              <a:buFont typeface="Arial Black"/>
              <a:buChar char="■"/>
              <a:tabLst>
                <a:tab pos="350520" algn="l"/>
                <a:tab pos="351155" algn="l"/>
              </a:tabLst>
            </a:pPr>
            <a:r>
              <a:rPr sz="2400" b="1" spc="-5" dirty="0">
                <a:solidFill>
                  <a:srgbClr val="003366"/>
                </a:solidFill>
                <a:latin typeface="Arial"/>
                <a:cs typeface="Arial"/>
              </a:rPr>
              <a:t>See if Plans or Operations knows the expected release  date and give the supervisor this</a:t>
            </a:r>
            <a:r>
              <a:rPr sz="2400" b="1" spc="5" dirty="0">
                <a:solidFill>
                  <a:srgbClr val="003366"/>
                </a:solidFill>
                <a:latin typeface="Arial"/>
                <a:cs typeface="Arial"/>
              </a:rPr>
              <a:t> </a:t>
            </a:r>
            <a:r>
              <a:rPr sz="2400" b="1" spc="-5" dirty="0">
                <a:solidFill>
                  <a:srgbClr val="003366"/>
                </a:solidFill>
                <a:latin typeface="Arial"/>
                <a:cs typeface="Arial"/>
              </a:rPr>
              <a:t>information.</a:t>
            </a:r>
            <a:endParaRPr sz="2400">
              <a:latin typeface="Arial"/>
              <a:cs typeface="Arial"/>
            </a:endParaRPr>
          </a:p>
          <a:p>
            <a:pPr marL="350520" marR="411480" indent="-337820">
              <a:lnSpc>
                <a:spcPct val="100000"/>
              </a:lnSpc>
              <a:spcBef>
                <a:spcPts val="1150"/>
              </a:spcBef>
              <a:buFont typeface="Arial Black"/>
              <a:buChar char="■"/>
              <a:tabLst>
                <a:tab pos="350520" algn="l"/>
                <a:tab pos="351155" algn="l"/>
              </a:tabLst>
            </a:pPr>
            <a:r>
              <a:rPr sz="2400" b="1" spc="-5" dirty="0">
                <a:solidFill>
                  <a:srgbClr val="003366"/>
                </a:solidFill>
                <a:latin typeface="Arial"/>
                <a:cs typeface="Arial"/>
              </a:rPr>
              <a:t>Consider advising the AREP to be more available to  his or her Agency</a:t>
            </a:r>
            <a:r>
              <a:rPr sz="2400" b="1" spc="5" dirty="0">
                <a:solidFill>
                  <a:srgbClr val="003366"/>
                </a:solidFill>
                <a:latin typeface="Arial"/>
                <a:cs typeface="Arial"/>
              </a:rPr>
              <a:t> </a:t>
            </a:r>
            <a:r>
              <a:rPr sz="2400" b="1" spc="-5" dirty="0">
                <a:solidFill>
                  <a:srgbClr val="003366"/>
                </a:solidFill>
                <a:latin typeface="Arial"/>
                <a:cs typeface="Arial"/>
              </a:rPr>
              <a:t>resources.</a:t>
            </a:r>
            <a:endParaRPr sz="2400">
              <a:latin typeface="Arial"/>
              <a:cs typeface="Aria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462" y="17462"/>
            <a:ext cx="0" cy="6840855"/>
          </a:xfrm>
          <a:custGeom>
            <a:avLst/>
            <a:gdLst/>
            <a:ahLst/>
            <a:cxnLst/>
            <a:rect l="l" t="t" r="r" b="b"/>
            <a:pathLst>
              <a:path h="6840855">
                <a:moveTo>
                  <a:pt x="0" y="6840537"/>
                </a:moveTo>
                <a:lnTo>
                  <a:pt x="0" y="0"/>
                </a:lnTo>
              </a:path>
            </a:pathLst>
          </a:custGeom>
          <a:ln w="19050">
            <a:solidFill>
              <a:srgbClr val="4C4C4C"/>
            </a:solidFill>
          </a:ln>
        </p:spPr>
        <p:txBody>
          <a:bodyPr wrap="square" lIns="0" tIns="0" rIns="0" bIns="0" rtlCol="0"/>
          <a:lstStyle/>
          <a:p>
            <a:endParaRPr/>
          </a:p>
        </p:txBody>
      </p:sp>
      <p:sp>
        <p:nvSpPr>
          <p:cNvPr id="3" name="object 3"/>
          <p:cNvSpPr/>
          <p:nvPr/>
        </p:nvSpPr>
        <p:spPr>
          <a:xfrm>
            <a:off x="457200" y="914400"/>
            <a:ext cx="8229600" cy="0"/>
          </a:xfrm>
          <a:custGeom>
            <a:avLst/>
            <a:gdLst/>
            <a:ahLst/>
            <a:cxnLst/>
            <a:rect l="l" t="t" r="r" b="b"/>
            <a:pathLst>
              <a:path w="8229600">
                <a:moveTo>
                  <a:pt x="0" y="0"/>
                </a:moveTo>
                <a:lnTo>
                  <a:pt x="8229600" y="0"/>
                </a:lnTo>
              </a:path>
            </a:pathLst>
          </a:custGeom>
          <a:ln w="28575">
            <a:solidFill>
              <a:srgbClr val="1D3B59"/>
            </a:solidFill>
          </a:ln>
        </p:spPr>
        <p:txBody>
          <a:bodyPr wrap="square" lIns="0" tIns="0" rIns="0" bIns="0" rtlCol="0"/>
          <a:lstStyle/>
          <a:p>
            <a:endParaRPr/>
          </a:p>
        </p:txBody>
      </p:sp>
      <p:sp>
        <p:nvSpPr>
          <p:cNvPr id="4" name="object 4"/>
          <p:cNvSpPr/>
          <p:nvPr/>
        </p:nvSpPr>
        <p:spPr>
          <a:xfrm>
            <a:off x="0" y="0"/>
            <a:ext cx="9140825" cy="6850380"/>
          </a:xfrm>
          <a:custGeom>
            <a:avLst/>
            <a:gdLst/>
            <a:ahLst/>
            <a:cxnLst/>
            <a:rect l="l" t="t" r="r" b="b"/>
            <a:pathLst>
              <a:path w="9140825" h="6850380">
                <a:moveTo>
                  <a:pt x="0" y="0"/>
                </a:moveTo>
                <a:lnTo>
                  <a:pt x="9140825" y="0"/>
                </a:lnTo>
                <a:lnTo>
                  <a:pt x="9140825" y="6850062"/>
                </a:lnTo>
                <a:lnTo>
                  <a:pt x="0" y="6850062"/>
                </a:lnTo>
                <a:lnTo>
                  <a:pt x="0" y="0"/>
                </a:lnTo>
                <a:close/>
              </a:path>
            </a:pathLst>
          </a:custGeom>
          <a:ln w="19050">
            <a:solidFill>
              <a:srgbClr val="98A4AF"/>
            </a:solidFill>
          </a:ln>
        </p:spPr>
        <p:txBody>
          <a:bodyPr wrap="square" lIns="0" tIns="0" rIns="0" bIns="0" rtlCol="0"/>
          <a:lstStyle/>
          <a:p>
            <a:endParaRPr/>
          </a:p>
        </p:txBody>
      </p:sp>
      <p:sp>
        <p:nvSpPr>
          <p:cNvPr id="5" name="object 5"/>
          <p:cNvSpPr txBox="1">
            <a:spLocks noGrp="1"/>
          </p:cNvSpPr>
          <p:nvPr>
            <p:ph type="title"/>
          </p:nvPr>
        </p:nvSpPr>
        <p:spPr>
          <a:xfrm>
            <a:off x="447929" y="290893"/>
            <a:ext cx="1971675" cy="513080"/>
          </a:xfrm>
          <a:prstGeom prst="rect">
            <a:avLst/>
          </a:prstGeom>
        </p:spPr>
        <p:txBody>
          <a:bodyPr vert="horz" wrap="square" lIns="0" tIns="12065" rIns="0" bIns="0" rtlCol="0">
            <a:spAutoFit/>
          </a:bodyPr>
          <a:lstStyle/>
          <a:p>
            <a:pPr marL="12700">
              <a:lnSpc>
                <a:spcPct val="100000"/>
              </a:lnSpc>
              <a:spcBef>
                <a:spcPts val="95"/>
              </a:spcBef>
            </a:pPr>
            <a:r>
              <a:rPr spc="-114" dirty="0"/>
              <a:t>Scenario</a:t>
            </a:r>
            <a:r>
              <a:rPr spc="-55" dirty="0"/>
              <a:t> </a:t>
            </a:r>
            <a:r>
              <a:rPr spc="-5" dirty="0"/>
              <a:t>3</a:t>
            </a: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8:</a:t>
            </a:r>
          </a:p>
          <a:p>
            <a:pPr marL="12700">
              <a:lnSpc>
                <a:spcPct val="100000"/>
              </a:lnSpc>
              <a:spcBef>
                <a:spcPts val="840"/>
              </a:spcBef>
            </a:pPr>
            <a:r>
              <a:rPr spc="-5" dirty="0"/>
              <a:t>Special</a:t>
            </a:r>
            <a:r>
              <a:rPr spc="-65" dirty="0"/>
              <a:t> </a:t>
            </a:r>
            <a:r>
              <a:rPr spc="-5" dirty="0"/>
              <a:t>Situations</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12700">
              <a:lnSpc>
                <a:spcPts val="1645"/>
              </a:lnSpc>
            </a:pPr>
            <a:r>
              <a:rPr spc="-10" dirty="0"/>
              <a:t>Visual</a:t>
            </a:r>
            <a:r>
              <a:rPr spc="-60" dirty="0"/>
              <a:t> </a:t>
            </a:r>
            <a:r>
              <a:rPr spc="-5" dirty="0"/>
              <a:t>8-</a:t>
            </a:r>
            <a:fld id="{81D60167-4931-47E6-BA6A-407CBD079E47}" type="slidenum">
              <a:rPr spc="-5" dirty="0"/>
              <a:t>8</a:t>
            </a:fld>
            <a:endParaRPr spc="-5" dirty="0"/>
          </a:p>
        </p:txBody>
      </p:sp>
      <p:sp>
        <p:nvSpPr>
          <p:cNvPr id="6" name="object 6"/>
          <p:cNvSpPr txBox="1"/>
          <p:nvPr/>
        </p:nvSpPr>
        <p:spPr>
          <a:xfrm>
            <a:off x="459740" y="1091438"/>
            <a:ext cx="8154670" cy="2585720"/>
          </a:xfrm>
          <a:prstGeom prst="rect">
            <a:avLst/>
          </a:prstGeom>
        </p:spPr>
        <p:txBody>
          <a:bodyPr vert="horz" wrap="square" lIns="0" tIns="12700" rIns="0" bIns="0" rtlCol="0">
            <a:spAutoFit/>
          </a:bodyPr>
          <a:lstStyle/>
          <a:p>
            <a:pPr marL="12700" marR="5080">
              <a:lnSpc>
                <a:spcPct val="100000"/>
              </a:lnSpc>
              <a:spcBef>
                <a:spcPts val="100"/>
              </a:spcBef>
              <a:tabLst>
                <a:tab pos="872490" algn="l"/>
              </a:tabLst>
            </a:pPr>
            <a:r>
              <a:rPr sz="2400" b="1" spc="-5" dirty="0">
                <a:solidFill>
                  <a:srgbClr val="003366"/>
                </a:solidFill>
                <a:latin typeface="Arial"/>
                <a:cs typeface="Arial"/>
              </a:rPr>
              <a:t>There has been an oil spill. A farmer arrives at the  Incident Command Post looking for someone in charge.  He tells you that a bulldozer has taken down 300 feet of  his new fence, and his cattle are scattered near the oil  spill.	He wants to know who is going to fix the fence,  round up his cattle, and when you are going to get off of  his</a:t>
            </a:r>
            <a:r>
              <a:rPr sz="2400" b="1" spc="-10" dirty="0">
                <a:solidFill>
                  <a:srgbClr val="003366"/>
                </a:solidFill>
                <a:latin typeface="Arial"/>
                <a:cs typeface="Arial"/>
              </a:rPr>
              <a:t> </a:t>
            </a:r>
            <a:r>
              <a:rPr sz="2400" b="1" spc="-5" dirty="0">
                <a:solidFill>
                  <a:srgbClr val="003366"/>
                </a:solidFill>
                <a:latin typeface="Arial"/>
                <a:cs typeface="Arial"/>
              </a:rPr>
              <a:t>land.</a:t>
            </a:r>
            <a:endParaRPr sz="2400">
              <a:latin typeface="Arial"/>
              <a:cs typeface="Aria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TotalTime>
  <Words>547</Words>
  <Application>Microsoft Office PowerPoint</Application>
  <PresentationFormat>On-screen Show (4:3)</PresentationFormat>
  <Paragraphs>97</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Arial Black</vt:lpstr>
      <vt:lpstr>Calibri</vt:lpstr>
      <vt:lpstr>Times New Roman</vt:lpstr>
      <vt:lpstr>Wingdings</vt:lpstr>
      <vt:lpstr>Office Theme</vt:lpstr>
      <vt:lpstr>Unit 8 Special Situations</vt:lpstr>
      <vt:lpstr>Unit Terminal Objective</vt:lpstr>
      <vt:lpstr>Unit Enabling Objectives</vt:lpstr>
      <vt:lpstr>What Are Special Situations?</vt:lpstr>
      <vt:lpstr>Scenario 1</vt:lpstr>
      <vt:lpstr>Scenario 1 - Possible Textbook Answers</vt:lpstr>
      <vt:lpstr>Scenario 2</vt:lpstr>
      <vt:lpstr>Scenario 2 - Possible Textbook Answers</vt:lpstr>
      <vt:lpstr>Scenario 3</vt:lpstr>
      <vt:lpstr>Scenario 3 - Possible Textbook Answers</vt:lpstr>
      <vt:lpstr>Scenario 4</vt:lpstr>
      <vt:lpstr>Scenario 4-Possible Textbook Answers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LOFRUnit08:SpecialSituations</dc:title>
  <dc:subject>LOFRUnit08:SpecialSituations</dc:subject>
  <dc:creator>FEMA</dc:creator>
  <cp:lastModifiedBy>Bob</cp:lastModifiedBy>
  <cp:revision>5</cp:revision>
  <dcterms:created xsi:type="dcterms:W3CDTF">2019-01-05T18:38:23Z</dcterms:created>
  <dcterms:modified xsi:type="dcterms:W3CDTF">2019-10-21T19:50:27Z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2012-09-26T00:00:00Z</vt:filetime>
  </property>
  <property fmtid="{D5CDD505-2E9C-101B-9397-08002B2CF9AE}" pid="3" name="Creator">
    <vt:lpwstr>Acrobat PDFMaker 10.1 for PowerPoint</vt:lpwstr>
  </property>
  <property fmtid="{D5CDD505-2E9C-101B-9397-08002B2CF9AE}" pid="4" name="LastSaved">
    <vt:filetime>2019-01-05T00:00:00Z</vt:filetime>
  </property>
</Properties>
</file>