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5" r:id="rId1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7" y="2142179"/>
            <a:ext cx="9140952" cy="1523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048" y="6002210"/>
            <a:ext cx="9140951" cy="855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0027" y="2147401"/>
            <a:ext cx="8703944" cy="974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9740" y="1604264"/>
            <a:ext cx="8224519" cy="2512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5112" y="6154420"/>
            <a:ext cx="1290320" cy="544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905339" y="6290231"/>
            <a:ext cx="864234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027" y="2147401"/>
            <a:ext cx="2552700" cy="97472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640"/>
              </a:spcBef>
            </a:pPr>
            <a:r>
              <a:rPr spc="-145" dirty="0"/>
              <a:t>Unit</a:t>
            </a:r>
            <a:r>
              <a:rPr spc="-60" dirty="0"/>
              <a:t> 9</a:t>
            </a: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800" spc="-5" dirty="0"/>
              <a:t>Demobilization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6708470" y="2136559"/>
            <a:ext cx="2247897" cy="15239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905339" y="6273341"/>
            <a:ext cx="8515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Visual</a:t>
            </a:r>
            <a:r>
              <a:rPr sz="14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9-1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1" y="11036"/>
            <a:ext cx="9135462" cy="20610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1" y="11036"/>
            <a:ext cx="9135462" cy="20610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97595" y="3738556"/>
            <a:ext cx="4646404" cy="22884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75" y="3739337"/>
            <a:ext cx="4571029" cy="22884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97595" y="3738556"/>
            <a:ext cx="4646404" cy="22884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5" y="3739337"/>
            <a:ext cx="4571029" cy="22884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20027" y="2147401"/>
            <a:ext cx="5323205" cy="97472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640"/>
              </a:spcBef>
            </a:pPr>
            <a:r>
              <a:rPr spc="-110" dirty="0"/>
              <a:t>FINAL</a:t>
            </a: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800" spc="-5" dirty="0"/>
              <a:t>Review </a:t>
            </a:r>
            <a:r>
              <a:rPr sz="2800" spc="-10" dirty="0"/>
              <a:t>of </a:t>
            </a:r>
            <a:r>
              <a:rPr sz="2800" spc="-5" dirty="0"/>
              <a:t>Course</a:t>
            </a:r>
            <a:r>
              <a:rPr sz="2800" spc="15" dirty="0"/>
              <a:t> </a:t>
            </a:r>
            <a:r>
              <a:rPr sz="2800" spc="-5" dirty="0"/>
              <a:t>Expectations</a:t>
            </a:r>
            <a:endParaRPr sz="280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514600"/>
            <a:ext cx="8703944" cy="492443"/>
          </a:xfrm>
        </p:spPr>
        <p:txBody>
          <a:bodyPr/>
          <a:lstStyle/>
          <a:p>
            <a:r>
              <a:rPr lang="en-US" sz="3200" dirty="0" smtClean="0"/>
              <a:t>After Action Review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98827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027" y="2147401"/>
            <a:ext cx="2179955" cy="97472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640"/>
              </a:spcBef>
            </a:pPr>
            <a:r>
              <a:rPr spc="-110" dirty="0"/>
              <a:t>FINAL</a:t>
            </a: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800" spc="-5" dirty="0"/>
              <a:t>Course</a:t>
            </a:r>
            <a:r>
              <a:rPr sz="2800" spc="-55" dirty="0"/>
              <a:t> </a:t>
            </a:r>
            <a:r>
              <a:rPr sz="2800" spc="-5" dirty="0"/>
              <a:t>Final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1171" y="11036"/>
            <a:ext cx="9135462" cy="20610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1" y="11036"/>
            <a:ext cx="9135462" cy="20610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97595" y="3738556"/>
            <a:ext cx="4646404" cy="22884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75" y="3739337"/>
            <a:ext cx="4571029" cy="22884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97595" y="3738556"/>
            <a:ext cx="4646404" cy="22884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75" y="3739337"/>
            <a:ext cx="4571029" cy="22884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806280" y="6290231"/>
            <a:ext cx="96393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Visual</a:t>
            </a:r>
            <a:r>
              <a:rPr sz="14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9-</a:t>
            </a:r>
            <a:fld id="{81D60167-4931-47E6-BA6A-407CBD079E47}" type="slidenum"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11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4237355"/>
          </a:xfrm>
          <a:custGeom>
            <a:avLst/>
            <a:gdLst/>
            <a:ahLst/>
            <a:cxnLst/>
            <a:rect l="l" t="t" r="r" b="b"/>
            <a:pathLst>
              <a:path h="4237355">
                <a:moveTo>
                  <a:pt x="0" y="0"/>
                </a:moveTo>
                <a:lnTo>
                  <a:pt x="0" y="4237034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462" y="4520956"/>
            <a:ext cx="0" cy="1219200"/>
          </a:xfrm>
          <a:custGeom>
            <a:avLst/>
            <a:gdLst/>
            <a:ahLst/>
            <a:cxnLst/>
            <a:rect l="l" t="t" r="r" b="b"/>
            <a:pathLst>
              <a:path h="1219200">
                <a:moveTo>
                  <a:pt x="0" y="0"/>
                </a:moveTo>
                <a:lnTo>
                  <a:pt x="0" y="1218599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62" y="6006124"/>
            <a:ext cx="0" cy="852169"/>
          </a:xfrm>
          <a:custGeom>
            <a:avLst/>
            <a:gdLst/>
            <a:ahLst/>
            <a:cxnLst/>
            <a:rect l="l" t="t" r="r" b="b"/>
            <a:pathLst>
              <a:path h="852170">
                <a:moveTo>
                  <a:pt x="0" y="0"/>
                </a:moveTo>
                <a:lnTo>
                  <a:pt x="0" y="851875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60241" y="1497012"/>
            <a:ext cx="78987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4335" marR="5080" indent="-165227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Understand the Demobilization process as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it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relates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to 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 duties of the Liaison</a:t>
            </a:r>
            <a:r>
              <a:rPr sz="2400" b="1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Officer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7929" y="289369"/>
            <a:ext cx="42614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spc="-125" dirty="0">
                <a:solidFill>
                  <a:srgbClr val="003366"/>
                </a:solidFill>
                <a:latin typeface="Arial"/>
                <a:cs typeface="Arial"/>
              </a:rPr>
              <a:t>Unit </a:t>
            </a:r>
            <a:r>
              <a:rPr sz="3200" i="0" spc="-105" dirty="0">
                <a:solidFill>
                  <a:srgbClr val="003366"/>
                </a:solidFill>
                <a:latin typeface="Arial"/>
                <a:cs typeface="Arial"/>
              </a:rPr>
              <a:t>Terminal</a:t>
            </a:r>
            <a:r>
              <a:rPr sz="3200" i="0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114" dirty="0">
                <a:solidFill>
                  <a:srgbClr val="003366"/>
                </a:solidFill>
                <a:latin typeface="Arial"/>
                <a:cs typeface="Arial"/>
              </a:rPr>
              <a:t>Objective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485828" y="4413991"/>
            <a:ext cx="1904763" cy="14994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23847" y="4408614"/>
            <a:ext cx="3734295" cy="1523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4417161"/>
            <a:ext cx="1824431" cy="14470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86663" y="4417648"/>
            <a:ext cx="1752383" cy="14470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85828" y="4413991"/>
            <a:ext cx="1904763" cy="14994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23847" y="4408614"/>
            <a:ext cx="3734295" cy="1523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4417161"/>
            <a:ext cx="1824431" cy="14470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386663" y="4417648"/>
            <a:ext cx="1752383" cy="14470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85828" y="4413991"/>
            <a:ext cx="1904763" cy="14994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23847" y="4408614"/>
            <a:ext cx="3734295" cy="1523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4417161"/>
            <a:ext cx="1824431" cy="14470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386663" y="4417648"/>
            <a:ext cx="1752383" cy="14470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0" y="4254497"/>
            <a:ext cx="9137015" cy="190500"/>
          </a:xfrm>
          <a:custGeom>
            <a:avLst/>
            <a:gdLst/>
            <a:ahLst/>
            <a:cxnLst/>
            <a:rect l="l" t="t" r="r" b="b"/>
            <a:pathLst>
              <a:path w="9137015" h="190500">
                <a:moveTo>
                  <a:pt x="0" y="190297"/>
                </a:moveTo>
                <a:lnTo>
                  <a:pt x="9136630" y="190297"/>
                </a:lnTo>
                <a:lnTo>
                  <a:pt x="9136630" y="0"/>
                </a:lnTo>
                <a:lnTo>
                  <a:pt x="0" y="0"/>
                </a:lnTo>
                <a:lnTo>
                  <a:pt x="0" y="190297"/>
                </a:lnTo>
                <a:close/>
              </a:path>
            </a:pathLst>
          </a:custGeom>
          <a:solidFill>
            <a:srgbClr val="16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5815719"/>
            <a:ext cx="9137015" cy="190500"/>
          </a:xfrm>
          <a:custGeom>
            <a:avLst/>
            <a:gdLst/>
            <a:ahLst/>
            <a:cxnLst/>
            <a:rect l="l" t="t" r="r" b="b"/>
            <a:pathLst>
              <a:path w="9137015" h="190500">
                <a:moveTo>
                  <a:pt x="0" y="190405"/>
                </a:moveTo>
                <a:lnTo>
                  <a:pt x="9136630" y="190405"/>
                </a:lnTo>
                <a:lnTo>
                  <a:pt x="9136630" y="0"/>
                </a:lnTo>
                <a:lnTo>
                  <a:pt x="0" y="0"/>
                </a:lnTo>
                <a:lnTo>
                  <a:pt x="0" y="190405"/>
                </a:lnTo>
                <a:close/>
              </a:path>
            </a:pathLst>
          </a:custGeom>
          <a:solidFill>
            <a:srgbClr val="16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0" y="4444794"/>
            <a:ext cx="9137015" cy="76200"/>
          </a:xfrm>
          <a:custGeom>
            <a:avLst/>
            <a:gdLst/>
            <a:ahLst/>
            <a:cxnLst/>
            <a:rect l="l" t="t" r="r" b="b"/>
            <a:pathLst>
              <a:path w="9137015" h="76200">
                <a:moveTo>
                  <a:pt x="0" y="76162"/>
                </a:moveTo>
                <a:lnTo>
                  <a:pt x="9136630" y="76162"/>
                </a:lnTo>
                <a:lnTo>
                  <a:pt x="9136630" y="0"/>
                </a:lnTo>
                <a:lnTo>
                  <a:pt x="0" y="0"/>
                </a:lnTo>
                <a:lnTo>
                  <a:pt x="0" y="761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5739556"/>
            <a:ext cx="9137015" cy="76200"/>
          </a:xfrm>
          <a:custGeom>
            <a:avLst/>
            <a:gdLst/>
            <a:ahLst/>
            <a:cxnLst/>
            <a:rect l="l" t="t" r="r" b="b"/>
            <a:pathLst>
              <a:path w="9137015" h="76200">
                <a:moveTo>
                  <a:pt x="0" y="76162"/>
                </a:moveTo>
                <a:lnTo>
                  <a:pt x="9136630" y="76162"/>
                </a:lnTo>
                <a:lnTo>
                  <a:pt x="9136630" y="0"/>
                </a:lnTo>
                <a:lnTo>
                  <a:pt x="0" y="0"/>
                </a:lnTo>
                <a:lnTo>
                  <a:pt x="0" y="761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703944" cy="492443"/>
          </a:xfrm>
        </p:spPr>
        <p:txBody>
          <a:bodyPr/>
          <a:lstStyle/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Unit Enabling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Objectives</a:t>
            </a: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9740" y="1604264"/>
            <a:ext cx="8224519" cy="2215991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Describe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the Liaison Officer’s responsibilities throughout the demobilization process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Identify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and list the information needed from Assisting and Cooperating agencies before and during incident demobilization </a:t>
            </a:r>
          </a:p>
        </p:txBody>
      </p:sp>
    </p:spTree>
    <p:extLst>
      <p:ext uri="{BB962C8B-B14F-4D97-AF65-F5344CB8AC3E}">
        <p14:creationId xmlns:p14="http://schemas.microsoft.com/office/powerpoint/2010/main" val="2336613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89369"/>
            <a:ext cx="69583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spc="-145" dirty="0">
                <a:solidFill>
                  <a:srgbClr val="003366"/>
                </a:solidFill>
                <a:latin typeface="Arial"/>
                <a:cs typeface="Arial"/>
              </a:rPr>
              <a:t>Responsibilities </a:t>
            </a:r>
            <a:r>
              <a:rPr sz="3200" i="0" spc="-140" dirty="0">
                <a:solidFill>
                  <a:srgbClr val="003366"/>
                </a:solidFill>
                <a:latin typeface="Arial"/>
                <a:cs typeface="Arial"/>
              </a:rPr>
              <a:t>During</a:t>
            </a:r>
            <a:r>
              <a:rPr sz="3200" i="0" spc="9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125" dirty="0">
                <a:solidFill>
                  <a:srgbClr val="003366"/>
                </a:solidFill>
                <a:latin typeface="Arial"/>
                <a:cs typeface="Arial"/>
              </a:rPr>
              <a:t>Demobilization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459740" y="945895"/>
            <a:ext cx="8249284" cy="441452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Maintain constant interaction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with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other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IMT</a:t>
            </a:r>
            <a:r>
              <a:rPr sz="2400" b="1" spc="-9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members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Give input for release priorities for Assisting</a:t>
            </a:r>
            <a:r>
              <a:rPr sz="2400" b="1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Agencies</a:t>
            </a:r>
            <a:endParaRPr sz="2400">
              <a:latin typeface="Arial"/>
              <a:cs typeface="Arial"/>
            </a:endParaRPr>
          </a:p>
          <a:p>
            <a:pPr marL="350520" marR="140335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Ensure documentation for Assisting and Cooperating  Agencies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is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complete and submitted before leaving  the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incident</a:t>
            </a:r>
            <a:endParaRPr sz="2400">
              <a:latin typeface="Arial"/>
              <a:cs typeface="Arial"/>
            </a:endParaRPr>
          </a:p>
          <a:p>
            <a:pPr marL="350520" marR="46355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Sign-off tasks completed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 Position Task Book  (PTB) for Liaison Officer</a:t>
            </a:r>
            <a:r>
              <a:rPr sz="2400" b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Trainees</a:t>
            </a:r>
            <a:endParaRPr sz="2400">
              <a:latin typeface="Arial"/>
              <a:cs typeface="Arial"/>
            </a:endParaRPr>
          </a:p>
          <a:p>
            <a:pPr marL="350520" marR="540385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Complete Performance Evaluations ICS Form 226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- 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Performance Evaluations on all Liaison Officer  Assistants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89369"/>
            <a:ext cx="65278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spc="-114" dirty="0">
                <a:solidFill>
                  <a:srgbClr val="003366"/>
                </a:solidFill>
                <a:latin typeface="Arial"/>
                <a:cs typeface="Arial"/>
              </a:rPr>
              <a:t>Personnel Performance</a:t>
            </a:r>
            <a:r>
              <a:rPr sz="3200" i="0" spc="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125" dirty="0">
                <a:solidFill>
                  <a:srgbClr val="003366"/>
                </a:solidFill>
                <a:latin typeface="Arial"/>
                <a:cs typeface="Arial"/>
              </a:rPr>
              <a:t>Evaluations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459740" y="945895"/>
            <a:ext cx="7561580" cy="243967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As required by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IMT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or agency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policy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Two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special target</a:t>
            </a:r>
            <a:r>
              <a:rPr sz="2400" b="1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groups: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Trainees</a:t>
            </a:r>
            <a:endParaRPr sz="2400">
              <a:latin typeface="Arial"/>
              <a:cs typeface="Arial"/>
            </a:endParaRPr>
          </a:p>
          <a:p>
            <a:pPr marL="810895" marR="5080" lvl="1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Exceptional performers (exceptionally good or  exceptionally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poor)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89369"/>
            <a:ext cx="77933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spc="-114" dirty="0">
                <a:solidFill>
                  <a:srgbClr val="003366"/>
                </a:solidFill>
                <a:latin typeface="Arial"/>
                <a:cs typeface="Arial"/>
              </a:rPr>
              <a:t>Personnel Performance </a:t>
            </a:r>
            <a:r>
              <a:rPr sz="3200" i="0" spc="-125" dirty="0">
                <a:solidFill>
                  <a:srgbClr val="003366"/>
                </a:solidFill>
                <a:latin typeface="Arial"/>
                <a:cs typeface="Arial"/>
              </a:rPr>
              <a:t>Evaluations</a:t>
            </a:r>
            <a:r>
              <a:rPr sz="3200" i="0" spc="1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100" dirty="0">
                <a:solidFill>
                  <a:srgbClr val="003366"/>
                </a:solidFill>
                <a:latin typeface="Arial"/>
                <a:cs typeface="Arial"/>
              </a:rPr>
              <a:t>(cont.)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459740" y="945895"/>
            <a:ext cx="7561580" cy="243967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As required by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IMT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or agency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policy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Two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special target</a:t>
            </a:r>
            <a:r>
              <a:rPr sz="2400" b="1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groups: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Trainees</a:t>
            </a:r>
            <a:endParaRPr sz="2400">
              <a:latin typeface="Arial"/>
              <a:cs typeface="Arial"/>
            </a:endParaRPr>
          </a:p>
          <a:p>
            <a:pPr marL="810895" marR="5080" lvl="1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Exceptional performers (exceptionally good or  exceptionally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poor)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89369"/>
            <a:ext cx="82473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spc="-85" dirty="0">
                <a:solidFill>
                  <a:srgbClr val="003366"/>
                </a:solidFill>
                <a:latin typeface="Arial"/>
                <a:cs typeface="Arial"/>
              </a:rPr>
              <a:t>Evaluate </a:t>
            </a:r>
            <a:r>
              <a:rPr sz="3200" i="0" spc="-114" dirty="0">
                <a:solidFill>
                  <a:srgbClr val="003366"/>
                </a:solidFill>
                <a:latin typeface="Arial"/>
                <a:cs typeface="Arial"/>
              </a:rPr>
              <a:t>Performance </a:t>
            </a:r>
            <a:r>
              <a:rPr sz="3200" i="0" spc="-175" dirty="0">
                <a:solidFill>
                  <a:srgbClr val="003366"/>
                </a:solidFill>
                <a:latin typeface="Arial"/>
                <a:cs typeface="Arial"/>
              </a:rPr>
              <a:t>of </a:t>
            </a:r>
            <a:r>
              <a:rPr sz="3200" i="0" spc="-150" dirty="0">
                <a:solidFill>
                  <a:srgbClr val="003366"/>
                </a:solidFill>
                <a:latin typeface="Arial"/>
                <a:cs typeface="Arial"/>
              </a:rPr>
              <a:t>Assigned</a:t>
            </a:r>
            <a:r>
              <a:rPr sz="3200" i="0" spc="27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114" dirty="0">
                <a:solidFill>
                  <a:srgbClr val="003366"/>
                </a:solidFill>
                <a:latin typeface="Arial"/>
                <a:cs typeface="Arial"/>
              </a:rPr>
              <a:t>Personnel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9740" y="945895"/>
            <a:ext cx="7559040" cy="192786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Evaluate individuals as required by agency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policy</a:t>
            </a:r>
            <a:endParaRPr sz="2400">
              <a:latin typeface="Arial"/>
              <a:cs typeface="Arial"/>
            </a:endParaRPr>
          </a:p>
          <a:p>
            <a:pPr marL="350520" marR="227329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Complete ICS Form 226 (Individual Performance  Rating) or equivalent agency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form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Discuss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with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</a:t>
            </a:r>
            <a:r>
              <a:rPr sz="2400" b="1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individual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31486" y="3474151"/>
            <a:ext cx="4038599" cy="24622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19290" y="1604915"/>
            <a:ext cx="4915185" cy="3687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7929" y="289369"/>
            <a:ext cx="19253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spc="-110" dirty="0">
                <a:solidFill>
                  <a:srgbClr val="003366"/>
                </a:solidFill>
                <a:latin typeface="Arial"/>
                <a:cs typeface="Arial"/>
              </a:rPr>
              <a:t>Exercise</a:t>
            </a:r>
            <a:r>
              <a:rPr sz="3200" i="0" spc="-11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dirty="0">
                <a:solidFill>
                  <a:srgbClr val="003366"/>
                </a:solidFill>
                <a:latin typeface="Arial"/>
                <a:cs typeface="Arial"/>
              </a:rPr>
              <a:t>5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2633598" y="1092200"/>
            <a:ext cx="3952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Demobilization</a:t>
            </a:r>
            <a:r>
              <a:rPr sz="2400" b="1" spc="-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Information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6212" y="5613527"/>
            <a:ext cx="68503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75" dirty="0">
                <a:latin typeface="Arial"/>
                <a:cs typeface="Arial"/>
              </a:rPr>
              <a:t>Handout </a:t>
            </a:r>
            <a:r>
              <a:rPr sz="2000" b="1" spc="-20" dirty="0">
                <a:latin typeface="Arial"/>
                <a:cs typeface="Arial"/>
              </a:rPr>
              <a:t>9-1: </a:t>
            </a:r>
            <a:r>
              <a:rPr sz="2000" b="1" spc="-60" dirty="0">
                <a:latin typeface="Arial"/>
                <a:cs typeface="Arial"/>
              </a:rPr>
              <a:t>Train </a:t>
            </a:r>
            <a:r>
              <a:rPr sz="2000" b="1" spc="-65" dirty="0">
                <a:latin typeface="Arial"/>
                <a:cs typeface="Arial"/>
              </a:rPr>
              <a:t>Derailment </a:t>
            </a:r>
            <a:r>
              <a:rPr sz="2000" b="1" spc="-70" dirty="0">
                <a:latin typeface="Arial"/>
                <a:cs typeface="Arial"/>
              </a:rPr>
              <a:t>Scenario </a:t>
            </a:r>
            <a:r>
              <a:rPr sz="2000" b="1" spc="-80" dirty="0">
                <a:latin typeface="Arial"/>
                <a:cs typeface="Arial"/>
              </a:rPr>
              <a:t>Demobilization</a:t>
            </a:r>
            <a:r>
              <a:rPr sz="2000" b="1" spc="110" dirty="0">
                <a:latin typeface="Arial"/>
                <a:cs typeface="Arial"/>
              </a:rPr>
              <a:t> </a:t>
            </a:r>
            <a:r>
              <a:rPr sz="2000" b="1" spc="-50" dirty="0">
                <a:latin typeface="Arial"/>
                <a:cs typeface="Arial"/>
              </a:rPr>
              <a:t>Plan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89369"/>
            <a:ext cx="33794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spc="-125" dirty="0">
                <a:solidFill>
                  <a:srgbClr val="003366"/>
                </a:solidFill>
                <a:latin typeface="Arial"/>
                <a:cs typeface="Arial"/>
              </a:rPr>
              <a:t>Objectives</a:t>
            </a:r>
            <a:r>
              <a:rPr sz="3200" i="0" spc="-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85" dirty="0">
                <a:solidFill>
                  <a:srgbClr val="003366"/>
                </a:solidFill>
                <a:latin typeface="Arial"/>
                <a:cs typeface="Arial"/>
              </a:rPr>
              <a:t>Review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30" dirty="0"/>
              <a:t> </a:t>
            </a:r>
            <a:r>
              <a:rPr dirty="0"/>
              <a:t>9: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Demobilization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9-</a:t>
            </a: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459740" y="1604264"/>
            <a:ext cx="8096250" cy="2512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What information does the Liaison Officer need from  assisting and cooperating agencies before and  during incident</a:t>
            </a:r>
            <a:r>
              <a:rPr sz="2400" b="1" i="1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demobilization?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3366"/>
              </a:buClr>
              <a:buFont typeface="Arial"/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 marL="469900" marR="997585" indent="-457200">
              <a:lnSpc>
                <a:spcPct val="100000"/>
              </a:lnSpc>
              <a:spcBef>
                <a:spcPts val="20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What are the Liaison Officer’s responsibilities  throughout the demobilization</a:t>
            </a:r>
            <a:r>
              <a:rPr sz="2400" b="1" i="1" spc="-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process?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294</Words>
  <Application>Microsoft Office PowerPoint</Application>
  <PresentationFormat>On-screen Show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Times New Roman</vt:lpstr>
      <vt:lpstr>Wingdings</vt:lpstr>
      <vt:lpstr>Office Theme</vt:lpstr>
      <vt:lpstr>Unit 9 Demobilization</vt:lpstr>
      <vt:lpstr>Unit Terminal Objective</vt:lpstr>
      <vt:lpstr>Unit Enabling Objectives</vt:lpstr>
      <vt:lpstr>Responsibilities During Demobilization</vt:lpstr>
      <vt:lpstr>Personnel Performance Evaluations</vt:lpstr>
      <vt:lpstr>Personnel Performance Evaluations (cont.)</vt:lpstr>
      <vt:lpstr>Evaluate Performance of Assigned Personnel</vt:lpstr>
      <vt:lpstr>Exercise 5</vt:lpstr>
      <vt:lpstr>Objectives Review</vt:lpstr>
      <vt:lpstr>FINAL Review of Course Expectations</vt:lpstr>
      <vt:lpstr>After Action Review</vt:lpstr>
      <vt:lpstr>FINAL Course Final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LOFR Unit 9:  Demobilization</dc:title>
  <dc:subject>Unit 9:  Demobilization</dc:subject>
  <dc:creator>FEMA</dc:creator>
  <cp:lastModifiedBy>Bob</cp:lastModifiedBy>
  <cp:revision>2</cp:revision>
  <dcterms:created xsi:type="dcterms:W3CDTF">2019-01-05T18:39:25Z</dcterms:created>
  <dcterms:modified xsi:type="dcterms:W3CDTF">2019-01-09T18:22:09Z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2012-10-16T00:00:00Z</vt:filetime>
  </property>
  <property fmtid="{D5CDD505-2E9C-101B-9397-08002B2CF9AE}" pid="3" name="Creator">
    <vt:lpwstr>Acrobat PDFMaker 10.1 for PowerPoint</vt:lpwstr>
  </property>
  <property fmtid="{D5CDD505-2E9C-101B-9397-08002B2CF9AE}" pid="4" name="LastSaved">
    <vt:filetime>2019-01-05T00:00:00Z</vt:filetime>
  </property>
</Properties>
</file>