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2" r:id="rId6"/>
    <p:sldId id="279" r:id="rId7"/>
    <p:sldId id="260" r:id="rId8"/>
    <p:sldId id="271" r:id="rId9"/>
    <p:sldId id="287" r:id="rId10"/>
    <p:sldId id="261" r:id="rId11"/>
    <p:sldId id="269" r:id="rId12"/>
    <p:sldId id="273" r:id="rId13"/>
    <p:sldId id="263" r:id="rId14"/>
    <p:sldId id="274" r:id="rId15"/>
    <p:sldId id="280" r:id="rId16"/>
    <p:sldId id="272" r:id="rId17"/>
    <p:sldId id="264" r:id="rId18"/>
    <p:sldId id="262" r:id="rId19"/>
    <p:sldId id="270" r:id="rId20"/>
    <p:sldId id="265" r:id="rId21"/>
    <p:sldId id="275" r:id="rId22"/>
    <p:sldId id="276" r:id="rId23"/>
    <p:sldId id="281" r:id="rId24"/>
    <p:sldId id="277" r:id="rId25"/>
    <p:sldId id="267" r:id="rId26"/>
    <p:sldId id="284" r:id="rId27"/>
    <p:sldId id="285" r:id="rId28"/>
    <p:sldId id="286" r:id="rId29"/>
    <p:sldId id="268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2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5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9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2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1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9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6C33-C981-437B-AC7A-4BD64B83555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480A-2F33-4AAF-8CF4-620CA529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6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668" y="115910"/>
            <a:ext cx="6765700" cy="1010992"/>
          </a:xfrm>
        </p:spPr>
        <p:txBody>
          <a:bodyPr>
            <a:normAutofit/>
          </a:bodyPr>
          <a:lstStyle/>
          <a:p>
            <a:r>
              <a:rPr lang="en-US" dirty="0" smtClean="0"/>
              <a:t>Sam’s Point Fire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7015" y="270456"/>
            <a:ext cx="4563414" cy="1030310"/>
          </a:xfrm>
        </p:spPr>
        <p:txBody>
          <a:bodyPr/>
          <a:lstStyle/>
          <a:p>
            <a:r>
              <a:rPr lang="en-US" dirty="0" smtClean="0"/>
              <a:t>April 22-May 01, 2016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Minnewaska</a:t>
            </a:r>
            <a:r>
              <a:rPr lang="en-US" dirty="0" smtClean="0"/>
              <a:t> State Park Preserve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037" y="2218758"/>
            <a:ext cx="5383369" cy="4037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4" y="2218758"/>
            <a:ext cx="5447763" cy="406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0515600" cy="612775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O</a:t>
            </a:r>
            <a:r>
              <a:rPr lang="en-US" sz="2800" dirty="0" smtClean="0"/>
              <a:t>n a Helicopter Recon Flight Monday 4/25 at 0900 NYSIMT OSC Panko saw the fire was already torching and everything was in alignment for a big run that day.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6501"/>
            <a:ext cx="10941493" cy="5270500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7543800" y="4533900"/>
            <a:ext cx="927100" cy="34943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69300" y="3454400"/>
            <a:ext cx="14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Single Trees Torching in this area at 0900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80100" y="2565400"/>
            <a:ext cx="927100" cy="34943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96100" y="1860729"/>
            <a:ext cx="264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Point Rd was </a:t>
            </a:r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A, and crews were brushing out road edge to widen firebreak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369300" y="4883330"/>
            <a:ext cx="901700" cy="958670"/>
          </a:xfrm>
          <a:prstGeom prst="straightConnector1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05400" y="2016215"/>
            <a:ext cx="927100" cy="24130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94000" y="1778180"/>
            <a:ext cx="23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Safety Zone had been established at N. end of </a:t>
            </a:r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on Sunday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1000" y="5308957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was out of 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0515600" cy="61277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By 1000 hours Fire activity was increasing and began to threaten Crews in </a:t>
            </a:r>
            <a:r>
              <a:rPr lang="en-US" sz="2800" dirty="0" err="1" smtClean="0"/>
              <a:t>Div</a:t>
            </a:r>
            <a:r>
              <a:rPr lang="en-US" sz="2800" dirty="0" smtClean="0"/>
              <a:t> A along the High Point Road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6501"/>
            <a:ext cx="10941493" cy="5270500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200900" y="3841752"/>
            <a:ext cx="762000" cy="97388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69300" y="3454400"/>
            <a:ext cx="237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Fire Activity increased by 1000 </a:t>
            </a:r>
            <a:r>
              <a:rPr lang="en-US" dirty="0" err="1" smtClean="0">
                <a:solidFill>
                  <a:schemeClr val="bg1"/>
                </a:solidFill>
              </a:rPr>
              <a:t>hrs</a:t>
            </a:r>
            <a:r>
              <a:rPr lang="en-US" dirty="0" smtClean="0">
                <a:solidFill>
                  <a:schemeClr val="bg1"/>
                </a:solidFill>
              </a:rPr>
              <a:t> and Air resources advised firefighters in </a:t>
            </a:r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to evacuate.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05400" y="2701510"/>
            <a:ext cx="1104900" cy="136249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10300" y="2150079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crews were directed by OPS to evacuate South &amp; NOT to the Safety Zone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369300" y="4883330"/>
            <a:ext cx="901700" cy="958670"/>
          </a:xfrm>
          <a:prstGeom prst="straightConnector1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65600" y="2006600"/>
            <a:ext cx="1866900" cy="9615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94000" y="177818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Safety Zone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1000" y="5308957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was out of 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0515600" cy="61277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Monday 1030 hours Strategy of NYSIMT OSC Panko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43391"/>
            <a:ext cx="10941493" cy="5270500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483352" y="3288909"/>
            <a:ext cx="706557" cy="48830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6886" y="3371166"/>
            <a:ext cx="2682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Fire Activity  continued to increase with multiple tree torching but fire created safe black east of old dozer line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00400" y="3841751"/>
            <a:ext cx="228600" cy="115175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86086" y="1610076"/>
            <a:ext cx="264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Panko’s Strategy was to hold the old Dozer line to protect the Tower Sites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that end NYS Ranger Field Ops Stratton &amp; Panko conducted a recon on foot.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369300" y="4883330"/>
            <a:ext cx="901700" cy="958670"/>
          </a:xfrm>
          <a:prstGeom prst="straightConnector1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54500" y="2165531"/>
            <a:ext cx="1496769" cy="517209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39137" y="1767324"/>
            <a:ext cx="23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resources were evacuated and back at </a:t>
            </a:r>
            <a:r>
              <a:rPr lang="en-US" dirty="0" err="1" smtClean="0">
                <a:solidFill>
                  <a:schemeClr val="bg1"/>
                </a:solidFill>
              </a:rPr>
              <a:t>Inc</a:t>
            </a:r>
            <a:r>
              <a:rPr lang="en-US" dirty="0" smtClean="0">
                <a:solidFill>
                  <a:schemeClr val="bg1"/>
                </a:solidFill>
              </a:rPr>
              <a:t> 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1000" y="5308957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was out of 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401994" y="3454400"/>
            <a:ext cx="1772441" cy="2250941"/>
          </a:xfrm>
          <a:custGeom>
            <a:avLst/>
            <a:gdLst>
              <a:gd name="connsiteX0" fmla="*/ 1004552 w 1585004"/>
              <a:gd name="connsiteY0" fmla="*/ 2202287 h 2202287"/>
              <a:gd name="connsiteX1" fmla="*/ 1326524 w 1585004"/>
              <a:gd name="connsiteY1" fmla="*/ 1777284 h 2202287"/>
              <a:gd name="connsiteX2" fmla="*/ 1584101 w 1585004"/>
              <a:gd name="connsiteY2" fmla="*/ 1339402 h 2202287"/>
              <a:gd name="connsiteX3" fmla="*/ 1236372 w 1585004"/>
              <a:gd name="connsiteY3" fmla="*/ 746974 h 2202287"/>
              <a:gd name="connsiteX4" fmla="*/ 334851 w 1585004"/>
              <a:gd name="connsiteY4" fmla="*/ 399245 h 2202287"/>
              <a:gd name="connsiteX5" fmla="*/ 231820 w 1585004"/>
              <a:gd name="connsiteY5" fmla="*/ 141667 h 2202287"/>
              <a:gd name="connsiteX6" fmla="*/ 0 w 1585004"/>
              <a:gd name="connsiteY6" fmla="*/ 0 h 220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004" h="2202287">
                <a:moveTo>
                  <a:pt x="1004552" y="2202287"/>
                </a:moveTo>
                <a:cubicBezTo>
                  <a:pt x="1117242" y="2061692"/>
                  <a:pt x="1229932" y="1921098"/>
                  <a:pt x="1326524" y="1777284"/>
                </a:cubicBezTo>
                <a:cubicBezTo>
                  <a:pt x="1423116" y="1633470"/>
                  <a:pt x="1599126" y="1511120"/>
                  <a:pt x="1584101" y="1339402"/>
                </a:cubicBezTo>
                <a:cubicBezTo>
                  <a:pt x="1569076" y="1167684"/>
                  <a:pt x="1444580" y="903667"/>
                  <a:pt x="1236372" y="746974"/>
                </a:cubicBezTo>
                <a:cubicBezTo>
                  <a:pt x="1028164" y="590281"/>
                  <a:pt x="502276" y="500129"/>
                  <a:pt x="334851" y="399245"/>
                </a:cubicBezTo>
                <a:cubicBezTo>
                  <a:pt x="167426" y="298361"/>
                  <a:pt x="287628" y="208208"/>
                  <a:pt x="231820" y="141667"/>
                </a:cubicBezTo>
                <a:cubicBezTo>
                  <a:pt x="176011" y="75126"/>
                  <a:pt x="88005" y="37563"/>
                  <a:pt x="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25238" y="34544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Towers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00400" y="3841751"/>
            <a:ext cx="1213637" cy="738119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141929" y="4336831"/>
            <a:ext cx="740124" cy="95939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207216" y="4960335"/>
            <a:ext cx="454466" cy="67178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554847" y="3628281"/>
            <a:ext cx="879057" cy="68246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94296" y="3429223"/>
            <a:ext cx="402734" cy="953255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3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06" y="4032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About 1100 hours Monday the fire was pushing against the old dozer line.  OPS Panko &amp; Ranger Eric were </a:t>
            </a:r>
            <a:r>
              <a:rPr lang="en-US" sz="2400" dirty="0" err="1" smtClean="0"/>
              <a:t>reconing</a:t>
            </a:r>
            <a:r>
              <a:rPr lang="en-US" sz="2400" dirty="0" smtClean="0"/>
              <a:t> the Dozer line to Anchor the flank and protect the Tower Farm</a:t>
            </a:r>
            <a:endParaRPr lang="en-US" sz="2400" dirty="0"/>
          </a:p>
        </p:txBody>
      </p:sp>
      <p:pic>
        <p:nvPicPr>
          <p:cNvPr id="4" name="april25 old dozer line Panko Eric told to evac cause of danger_xv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014" y="1308218"/>
            <a:ext cx="7400383" cy="5549782"/>
          </a:xfrm>
        </p:spPr>
      </p:pic>
    </p:spTree>
    <p:extLst>
      <p:ext uri="{BB962C8B-B14F-4D97-AF65-F5344CB8AC3E}">
        <p14:creationId xmlns:p14="http://schemas.microsoft.com/office/powerpoint/2010/main" val="16609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6501"/>
            <a:ext cx="10941493" cy="5270500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71025" y="4123711"/>
            <a:ext cx="863726" cy="254766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99352" y="4123711"/>
            <a:ext cx="268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Fire Activity  continued to </a:t>
            </a:r>
            <a:r>
              <a:rPr lang="en-US" dirty="0" err="1" smtClean="0">
                <a:solidFill>
                  <a:schemeClr val="bg1"/>
                </a:solidFill>
              </a:rPr>
              <a:t>increa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00400" y="3841751"/>
            <a:ext cx="228600" cy="1151750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90071" y="1421739"/>
            <a:ext cx="4054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 1300 Field Ops had a meeting with </a:t>
            </a:r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Supv</a:t>
            </a:r>
            <a:r>
              <a:rPr lang="en-US" dirty="0" smtClean="0">
                <a:solidFill>
                  <a:schemeClr val="bg1"/>
                </a:solidFill>
              </a:rPr>
              <a:t> &amp; other </a:t>
            </a:r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overhead and planned to re-engage resources to old dozer line…  </a:t>
            </a:r>
          </a:p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ut fire jumped High Point Rd at 1330 before we could engage, so we assigned resources to try to suppress spots on High Point Road N. of old Dozer line.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369300" y="4883330"/>
            <a:ext cx="901700" cy="958670"/>
          </a:xfrm>
          <a:prstGeom prst="straightConnector1">
            <a:avLst/>
          </a:prstGeom>
          <a:ln w="698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81450" y="2176885"/>
            <a:ext cx="1187450" cy="785127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7050" y="1807553"/>
            <a:ext cx="2374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Div</a:t>
            </a:r>
            <a:r>
              <a:rPr lang="en-US" dirty="0" smtClean="0">
                <a:solidFill>
                  <a:schemeClr val="bg1"/>
                </a:solidFill>
              </a:rPr>
              <a:t> A resources assigned to attempt suppressing spot fires west of High Point Rd to no avail.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1000" y="5308957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was out of 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401994" y="3454400"/>
            <a:ext cx="1772441" cy="2250941"/>
          </a:xfrm>
          <a:custGeom>
            <a:avLst/>
            <a:gdLst>
              <a:gd name="connsiteX0" fmla="*/ 1004552 w 1585004"/>
              <a:gd name="connsiteY0" fmla="*/ 2202287 h 2202287"/>
              <a:gd name="connsiteX1" fmla="*/ 1326524 w 1585004"/>
              <a:gd name="connsiteY1" fmla="*/ 1777284 h 2202287"/>
              <a:gd name="connsiteX2" fmla="*/ 1584101 w 1585004"/>
              <a:gd name="connsiteY2" fmla="*/ 1339402 h 2202287"/>
              <a:gd name="connsiteX3" fmla="*/ 1236372 w 1585004"/>
              <a:gd name="connsiteY3" fmla="*/ 746974 h 2202287"/>
              <a:gd name="connsiteX4" fmla="*/ 334851 w 1585004"/>
              <a:gd name="connsiteY4" fmla="*/ 399245 h 2202287"/>
              <a:gd name="connsiteX5" fmla="*/ 231820 w 1585004"/>
              <a:gd name="connsiteY5" fmla="*/ 141667 h 2202287"/>
              <a:gd name="connsiteX6" fmla="*/ 0 w 1585004"/>
              <a:gd name="connsiteY6" fmla="*/ 0 h 220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004" h="2202287">
                <a:moveTo>
                  <a:pt x="1004552" y="2202287"/>
                </a:moveTo>
                <a:cubicBezTo>
                  <a:pt x="1117242" y="2061692"/>
                  <a:pt x="1229932" y="1921098"/>
                  <a:pt x="1326524" y="1777284"/>
                </a:cubicBezTo>
                <a:cubicBezTo>
                  <a:pt x="1423116" y="1633470"/>
                  <a:pt x="1599126" y="1511120"/>
                  <a:pt x="1584101" y="1339402"/>
                </a:cubicBezTo>
                <a:cubicBezTo>
                  <a:pt x="1569076" y="1167684"/>
                  <a:pt x="1444580" y="903667"/>
                  <a:pt x="1236372" y="746974"/>
                </a:cubicBezTo>
                <a:cubicBezTo>
                  <a:pt x="1028164" y="590281"/>
                  <a:pt x="502276" y="500129"/>
                  <a:pt x="334851" y="399245"/>
                </a:cubicBezTo>
                <a:cubicBezTo>
                  <a:pt x="167426" y="298361"/>
                  <a:pt x="287628" y="208208"/>
                  <a:pt x="231820" y="141667"/>
                </a:cubicBezTo>
                <a:cubicBezTo>
                  <a:pt x="176011" y="75126"/>
                  <a:pt x="88005" y="37563"/>
                  <a:pt x="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25238" y="34544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Towers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00400" y="3841751"/>
            <a:ext cx="1213637" cy="738119"/>
          </a:xfrm>
          <a:prstGeom prst="straightConnector1">
            <a:avLst/>
          </a:prstGeom>
          <a:ln w="698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960817" y="3730063"/>
            <a:ext cx="925269" cy="286924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367305" y="3156884"/>
            <a:ext cx="920910" cy="42135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5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Fire Crossing High Point Rd in </a:t>
            </a:r>
            <a:r>
              <a:rPr lang="en-US" dirty="0" err="1" smtClean="0"/>
              <a:t>Div</a:t>
            </a:r>
            <a:r>
              <a:rPr lang="en-US" dirty="0" smtClean="0"/>
              <a:t> A &amp; heavy flank West of High Point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631" y="2028825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62" y="20288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736" y="772732"/>
            <a:ext cx="10808064" cy="60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275"/>
          </a:xfrm>
        </p:spPr>
        <p:txBody>
          <a:bodyPr>
            <a:noAutofit/>
          </a:bodyPr>
          <a:lstStyle/>
          <a:p>
            <a:r>
              <a:rPr lang="en-US" sz="2400" dirty="0" smtClean="0"/>
              <a:t>Before Actions Could be taken to engage the fire there with ground resources by 1300 the fire erupted.  The following private video captures the run very well</a:t>
            </a:r>
            <a:endParaRPr lang="en-US" sz="2400" dirty="0"/>
          </a:p>
        </p:txBody>
      </p:sp>
      <p:pic>
        <p:nvPicPr>
          <p:cNvPr id="4" name="Day 3 of the Sam-s Point wildfire - By Kelly Marsh_xv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2439" y="1161195"/>
            <a:ext cx="7117634" cy="5337740"/>
          </a:xfrm>
        </p:spPr>
      </p:pic>
    </p:spTree>
    <p:extLst>
      <p:ext uri="{BB962C8B-B14F-4D97-AF65-F5344CB8AC3E}">
        <p14:creationId xmlns:p14="http://schemas.microsoft.com/office/powerpoint/2010/main" val="21566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76225"/>
            <a:ext cx="10515600" cy="90487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On the S &amp; E flanks (while the fire was blowing up to the N &amp; W) great progress was made constructing </a:t>
            </a:r>
            <a:r>
              <a:rPr lang="en-US" sz="2400" dirty="0" err="1" smtClean="0"/>
              <a:t>handline</a:t>
            </a:r>
            <a:r>
              <a:rPr lang="en-US" sz="2400" dirty="0" smtClean="0"/>
              <a:t>, brushed line and dozer line.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2030" y="1181100"/>
            <a:ext cx="7682370" cy="550239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425700" y="4559300"/>
            <a:ext cx="228600" cy="97790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37370" y="4940300"/>
            <a:ext cx="623430" cy="38100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94500" y="5537200"/>
            <a:ext cx="901700" cy="695325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01730" y="5962650"/>
            <a:ext cx="2894470" cy="269875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47285" y="5515530"/>
            <a:ext cx="11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Handline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2285" y="4766230"/>
            <a:ext cx="1156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Brushed Trail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3114" y="6037262"/>
            <a:ext cx="145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Dozer 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76225"/>
            <a:ext cx="10515600" cy="904875"/>
          </a:xfrm>
        </p:spPr>
        <p:txBody>
          <a:bodyPr>
            <a:noAutofit/>
          </a:bodyPr>
          <a:lstStyle/>
          <a:p>
            <a:r>
              <a:rPr lang="en-US" sz="2400" dirty="0" smtClean="0"/>
              <a:t>With favorable SE upslope winds, resources in place and constructed lines completed a large burnout was conducted starting 1900 hours in these hardwoods litter fuels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530" y="1181101"/>
            <a:ext cx="7555370" cy="541143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425700" y="4559300"/>
            <a:ext cx="228600" cy="97790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94500" y="5537201"/>
            <a:ext cx="1192077" cy="599558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47285" y="5515530"/>
            <a:ext cx="1156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Burnout Secured </a:t>
            </a:r>
            <a:r>
              <a:rPr lang="en-US" dirty="0" err="1" smtClean="0">
                <a:solidFill>
                  <a:schemeClr val="bg1"/>
                </a:solidFill>
              </a:rPr>
              <a:t>Handline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2285" y="4766230"/>
            <a:ext cx="115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Burnout didn’t carry well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84114" y="5675094"/>
            <a:ext cx="1453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Burned out well from Dozer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6500" y="3054789"/>
            <a:ext cx="2868477" cy="1200329"/>
          </a:xfrm>
          <a:prstGeom prst="rect">
            <a:avLst/>
          </a:prstGeom>
          <a:solidFill>
            <a:schemeClr val="accent4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burnout was conducted simultaneously from the West and East moving to the center.  4 miles worth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4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Fire Began Saturday 4/23/16 Near the </a:t>
            </a:r>
            <a:r>
              <a:rPr lang="en-US" dirty="0" err="1" smtClean="0"/>
              <a:t>Icecaves</a:t>
            </a:r>
            <a:r>
              <a:rPr lang="en-US" dirty="0" smtClean="0"/>
              <a:t> Road – By Sunday it was nearly 200 acres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9" y="1506828"/>
            <a:ext cx="10480661" cy="5048518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6426200" y="2832100"/>
            <a:ext cx="2120900" cy="91440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Burnout was conducted based on forecast of rain overnight.  The burnout secured hundreds of homes and made for quite the traffic jam of “look-e-loos” &amp; jammed 911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690688"/>
            <a:ext cx="8432799" cy="5626688"/>
          </a:xfrm>
        </p:spPr>
      </p:pic>
    </p:spTree>
    <p:extLst>
      <p:ext uri="{BB962C8B-B14F-4D97-AF65-F5344CB8AC3E}">
        <p14:creationId xmlns:p14="http://schemas.microsoft.com/office/powerpoint/2010/main" val="21523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1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In hindsight Ops could have done a better job notifying PIO of the Burnout, but Ops was called from the SE flank of the fire to go to the Towers which appeared threatened by a “wind shift from the North”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29" y="1779821"/>
            <a:ext cx="7610741" cy="5078179"/>
          </a:xfrm>
        </p:spPr>
      </p:pic>
    </p:spTree>
    <p:extLst>
      <p:ext uri="{BB962C8B-B14F-4D97-AF65-F5344CB8AC3E}">
        <p14:creationId xmlns:p14="http://schemas.microsoft.com/office/powerpoint/2010/main" val="27290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1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In the long run OSC Panko suspects the folks in the helicopter were actually talking about the fingers of fire that crept &amp;/or spotted across the old dozer line and were threatening the Towers (there was in reality no prolonged wind shift)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38" y="1825625"/>
            <a:ext cx="9033324" cy="4351338"/>
          </a:xfrm>
          <a:solidFill>
            <a:schemeClr val="bg1"/>
          </a:solidFill>
        </p:spPr>
      </p:pic>
      <p:sp>
        <p:nvSpPr>
          <p:cNvPr id="9" name="Freeform 8"/>
          <p:cNvSpPr/>
          <p:nvPr/>
        </p:nvSpPr>
        <p:spPr>
          <a:xfrm>
            <a:off x="3181152" y="1698156"/>
            <a:ext cx="7962355" cy="2201603"/>
          </a:xfrm>
          <a:custGeom>
            <a:avLst/>
            <a:gdLst>
              <a:gd name="connsiteX0" fmla="*/ 363906 w 7962355"/>
              <a:gd name="connsiteY0" fmla="*/ 144712 h 2201603"/>
              <a:gd name="connsiteX1" fmla="*/ 1067291 w 7962355"/>
              <a:gd name="connsiteY1" fmla="*/ 623013 h 2201603"/>
              <a:gd name="connsiteX2" fmla="*/ 1503390 w 7962355"/>
              <a:gd name="connsiteY2" fmla="*/ 651149 h 2201603"/>
              <a:gd name="connsiteX3" fmla="*/ 2445925 w 7962355"/>
              <a:gd name="connsiteY3" fmla="*/ 735555 h 2201603"/>
              <a:gd name="connsiteX4" fmla="*/ 3557273 w 7962355"/>
              <a:gd name="connsiteY4" fmla="*/ 862164 h 2201603"/>
              <a:gd name="connsiteX5" fmla="*/ 4232522 w 7962355"/>
              <a:gd name="connsiteY5" fmla="*/ 960638 h 2201603"/>
              <a:gd name="connsiteX6" fmla="*/ 4513876 w 7962355"/>
              <a:gd name="connsiteY6" fmla="*/ 1016909 h 2201603"/>
              <a:gd name="connsiteX7" fmla="*/ 4035574 w 7962355"/>
              <a:gd name="connsiteY7" fmla="*/ 1101315 h 2201603"/>
              <a:gd name="connsiteX8" fmla="*/ 3627611 w 7962355"/>
              <a:gd name="connsiteY8" fmla="*/ 1101315 h 2201603"/>
              <a:gd name="connsiteX9" fmla="*/ 3416596 w 7962355"/>
              <a:gd name="connsiteY9" fmla="*/ 1284195 h 2201603"/>
              <a:gd name="connsiteX10" fmla="*/ 3993371 w 7962355"/>
              <a:gd name="connsiteY10" fmla="*/ 1438939 h 2201603"/>
              <a:gd name="connsiteX11" fmla="*/ 4387266 w 7962355"/>
              <a:gd name="connsiteY11" fmla="*/ 1340466 h 2201603"/>
              <a:gd name="connsiteX12" fmla="*/ 4738959 w 7962355"/>
              <a:gd name="connsiteY12" fmla="*/ 1171653 h 2201603"/>
              <a:gd name="connsiteX13" fmla="*/ 5090651 w 7962355"/>
              <a:gd name="connsiteY13" fmla="*/ 1185721 h 2201603"/>
              <a:gd name="connsiteX14" fmla="*/ 5765900 w 7962355"/>
              <a:gd name="connsiteY14" fmla="*/ 1481142 h 2201603"/>
              <a:gd name="connsiteX15" fmla="*/ 5794036 w 7962355"/>
              <a:gd name="connsiteY15" fmla="*/ 1607752 h 2201603"/>
              <a:gd name="connsiteX16" fmla="*/ 5104719 w 7962355"/>
              <a:gd name="connsiteY16" fmla="*/ 1706226 h 2201603"/>
              <a:gd name="connsiteX17" fmla="*/ 5020313 w 7962355"/>
              <a:gd name="connsiteY17" fmla="*/ 1917241 h 2201603"/>
              <a:gd name="connsiteX18" fmla="*/ 5287599 w 7962355"/>
              <a:gd name="connsiteY18" fmla="*/ 1959444 h 2201603"/>
              <a:gd name="connsiteX19" fmla="*/ 5695562 w 7962355"/>
              <a:gd name="connsiteY19" fmla="*/ 1889106 h 2201603"/>
              <a:gd name="connsiteX20" fmla="*/ 6159796 w 7962355"/>
              <a:gd name="connsiteY20" fmla="*/ 1917241 h 2201603"/>
              <a:gd name="connsiteX21" fmla="*/ 6384879 w 7962355"/>
              <a:gd name="connsiteY21" fmla="*/ 2114189 h 2201603"/>
              <a:gd name="connsiteX22" fmla="*/ 6891316 w 7962355"/>
              <a:gd name="connsiteY22" fmla="*/ 2198595 h 2201603"/>
              <a:gd name="connsiteX23" fmla="*/ 7017925 w 7962355"/>
              <a:gd name="connsiteY23" fmla="*/ 2015715 h 2201603"/>
              <a:gd name="connsiteX24" fmla="*/ 7425888 w 7962355"/>
              <a:gd name="connsiteY24" fmla="*/ 1860970 h 2201603"/>
              <a:gd name="connsiteX25" fmla="*/ 7425888 w 7962355"/>
              <a:gd name="connsiteY25" fmla="*/ 144712 h 2201603"/>
              <a:gd name="connsiteX26" fmla="*/ 363906 w 7962355"/>
              <a:gd name="connsiteY26" fmla="*/ 144712 h 220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62355" h="2201603">
                <a:moveTo>
                  <a:pt x="363906" y="144712"/>
                </a:moveTo>
                <a:cubicBezTo>
                  <a:pt x="-695860" y="224429"/>
                  <a:pt x="877377" y="538607"/>
                  <a:pt x="1067291" y="623013"/>
                </a:cubicBezTo>
                <a:cubicBezTo>
                  <a:pt x="1257205" y="707419"/>
                  <a:pt x="1503390" y="651149"/>
                  <a:pt x="1503390" y="651149"/>
                </a:cubicBezTo>
                <a:lnTo>
                  <a:pt x="2445925" y="735555"/>
                </a:lnTo>
                <a:cubicBezTo>
                  <a:pt x="2788239" y="770724"/>
                  <a:pt x="3259507" y="824650"/>
                  <a:pt x="3557273" y="862164"/>
                </a:cubicBezTo>
                <a:cubicBezTo>
                  <a:pt x="3855039" y="899678"/>
                  <a:pt x="4073088" y="934847"/>
                  <a:pt x="4232522" y="960638"/>
                </a:cubicBezTo>
                <a:cubicBezTo>
                  <a:pt x="4391956" y="986429"/>
                  <a:pt x="4546701" y="993463"/>
                  <a:pt x="4513876" y="1016909"/>
                </a:cubicBezTo>
                <a:cubicBezTo>
                  <a:pt x="4481051" y="1040355"/>
                  <a:pt x="4183285" y="1087247"/>
                  <a:pt x="4035574" y="1101315"/>
                </a:cubicBezTo>
                <a:cubicBezTo>
                  <a:pt x="3887863" y="1115383"/>
                  <a:pt x="3730774" y="1070835"/>
                  <a:pt x="3627611" y="1101315"/>
                </a:cubicBezTo>
                <a:cubicBezTo>
                  <a:pt x="3524448" y="1131795"/>
                  <a:pt x="3355636" y="1227924"/>
                  <a:pt x="3416596" y="1284195"/>
                </a:cubicBezTo>
                <a:cubicBezTo>
                  <a:pt x="3477556" y="1340466"/>
                  <a:pt x="3831593" y="1429561"/>
                  <a:pt x="3993371" y="1438939"/>
                </a:cubicBezTo>
                <a:cubicBezTo>
                  <a:pt x="4155149" y="1448318"/>
                  <a:pt x="4263001" y="1385014"/>
                  <a:pt x="4387266" y="1340466"/>
                </a:cubicBezTo>
                <a:cubicBezTo>
                  <a:pt x="4511531" y="1295918"/>
                  <a:pt x="4621728" y="1197444"/>
                  <a:pt x="4738959" y="1171653"/>
                </a:cubicBezTo>
                <a:cubicBezTo>
                  <a:pt x="4856190" y="1145862"/>
                  <a:pt x="4919494" y="1134140"/>
                  <a:pt x="5090651" y="1185721"/>
                </a:cubicBezTo>
                <a:cubicBezTo>
                  <a:pt x="5261808" y="1237302"/>
                  <a:pt x="5648669" y="1410804"/>
                  <a:pt x="5765900" y="1481142"/>
                </a:cubicBezTo>
                <a:cubicBezTo>
                  <a:pt x="5883131" y="1551480"/>
                  <a:pt x="5904233" y="1570238"/>
                  <a:pt x="5794036" y="1607752"/>
                </a:cubicBezTo>
                <a:cubicBezTo>
                  <a:pt x="5683839" y="1645266"/>
                  <a:pt x="5233673" y="1654644"/>
                  <a:pt x="5104719" y="1706226"/>
                </a:cubicBezTo>
                <a:cubicBezTo>
                  <a:pt x="4975765" y="1757808"/>
                  <a:pt x="4989833" y="1875038"/>
                  <a:pt x="5020313" y="1917241"/>
                </a:cubicBezTo>
                <a:cubicBezTo>
                  <a:pt x="5050793" y="1959444"/>
                  <a:pt x="5175058" y="1964133"/>
                  <a:pt x="5287599" y="1959444"/>
                </a:cubicBezTo>
                <a:cubicBezTo>
                  <a:pt x="5400140" y="1954755"/>
                  <a:pt x="5550196" y="1896140"/>
                  <a:pt x="5695562" y="1889106"/>
                </a:cubicBezTo>
                <a:cubicBezTo>
                  <a:pt x="5840928" y="1882072"/>
                  <a:pt x="6044910" y="1879727"/>
                  <a:pt x="6159796" y="1917241"/>
                </a:cubicBezTo>
                <a:cubicBezTo>
                  <a:pt x="6274682" y="1954755"/>
                  <a:pt x="6262959" y="2067297"/>
                  <a:pt x="6384879" y="2114189"/>
                </a:cubicBezTo>
                <a:cubicBezTo>
                  <a:pt x="6506799" y="2161081"/>
                  <a:pt x="6785808" y="2215007"/>
                  <a:pt x="6891316" y="2198595"/>
                </a:cubicBezTo>
                <a:cubicBezTo>
                  <a:pt x="6996824" y="2182183"/>
                  <a:pt x="6928830" y="2071986"/>
                  <a:pt x="7017925" y="2015715"/>
                </a:cubicBezTo>
                <a:cubicBezTo>
                  <a:pt x="7107020" y="1959444"/>
                  <a:pt x="7357894" y="2172804"/>
                  <a:pt x="7425888" y="1860970"/>
                </a:cubicBezTo>
                <a:cubicBezTo>
                  <a:pt x="7493882" y="1549136"/>
                  <a:pt x="8598196" y="426066"/>
                  <a:pt x="7425888" y="144712"/>
                </a:cubicBezTo>
                <a:cubicBezTo>
                  <a:pt x="6253580" y="-136642"/>
                  <a:pt x="1423672" y="64995"/>
                  <a:pt x="363906" y="144712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21200" y="3060700"/>
            <a:ext cx="1841500" cy="6350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241579" y="3606800"/>
            <a:ext cx="1841500" cy="6350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86" y="319313"/>
            <a:ext cx="5267213" cy="52672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319313"/>
            <a:ext cx="5277757" cy="52777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474200" y="1981199"/>
            <a:ext cx="1292678" cy="971719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12200" y="1435100"/>
            <a:ext cx="109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Old Dozer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3639" y="3219618"/>
            <a:ext cx="10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Spots across old Dozer line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1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Starting around 1930 the following actions were taken to help protect the Towers: dozer breaks inside fences of Tower Pads; 3 blade wide dozer scrape outside fences; 1 ½ mile hose lay; Type 1 CAFS Engine on site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6" y="1698156"/>
            <a:ext cx="9707530" cy="4676102"/>
          </a:xfrm>
          <a:solidFill>
            <a:schemeClr val="bg1"/>
          </a:solidFill>
        </p:spPr>
      </p:pic>
      <p:sp>
        <p:nvSpPr>
          <p:cNvPr id="9" name="Freeform 8"/>
          <p:cNvSpPr/>
          <p:nvPr/>
        </p:nvSpPr>
        <p:spPr>
          <a:xfrm>
            <a:off x="3181152" y="1698156"/>
            <a:ext cx="7962355" cy="2201603"/>
          </a:xfrm>
          <a:custGeom>
            <a:avLst/>
            <a:gdLst>
              <a:gd name="connsiteX0" fmla="*/ 363906 w 7962355"/>
              <a:gd name="connsiteY0" fmla="*/ 144712 h 2201603"/>
              <a:gd name="connsiteX1" fmla="*/ 1067291 w 7962355"/>
              <a:gd name="connsiteY1" fmla="*/ 623013 h 2201603"/>
              <a:gd name="connsiteX2" fmla="*/ 1503390 w 7962355"/>
              <a:gd name="connsiteY2" fmla="*/ 651149 h 2201603"/>
              <a:gd name="connsiteX3" fmla="*/ 2445925 w 7962355"/>
              <a:gd name="connsiteY3" fmla="*/ 735555 h 2201603"/>
              <a:gd name="connsiteX4" fmla="*/ 3557273 w 7962355"/>
              <a:gd name="connsiteY4" fmla="*/ 862164 h 2201603"/>
              <a:gd name="connsiteX5" fmla="*/ 4232522 w 7962355"/>
              <a:gd name="connsiteY5" fmla="*/ 960638 h 2201603"/>
              <a:gd name="connsiteX6" fmla="*/ 4513876 w 7962355"/>
              <a:gd name="connsiteY6" fmla="*/ 1016909 h 2201603"/>
              <a:gd name="connsiteX7" fmla="*/ 4035574 w 7962355"/>
              <a:gd name="connsiteY7" fmla="*/ 1101315 h 2201603"/>
              <a:gd name="connsiteX8" fmla="*/ 3627611 w 7962355"/>
              <a:gd name="connsiteY8" fmla="*/ 1101315 h 2201603"/>
              <a:gd name="connsiteX9" fmla="*/ 3416596 w 7962355"/>
              <a:gd name="connsiteY9" fmla="*/ 1284195 h 2201603"/>
              <a:gd name="connsiteX10" fmla="*/ 3993371 w 7962355"/>
              <a:gd name="connsiteY10" fmla="*/ 1438939 h 2201603"/>
              <a:gd name="connsiteX11" fmla="*/ 4387266 w 7962355"/>
              <a:gd name="connsiteY11" fmla="*/ 1340466 h 2201603"/>
              <a:gd name="connsiteX12" fmla="*/ 4738959 w 7962355"/>
              <a:gd name="connsiteY12" fmla="*/ 1171653 h 2201603"/>
              <a:gd name="connsiteX13" fmla="*/ 5090651 w 7962355"/>
              <a:gd name="connsiteY13" fmla="*/ 1185721 h 2201603"/>
              <a:gd name="connsiteX14" fmla="*/ 5765900 w 7962355"/>
              <a:gd name="connsiteY14" fmla="*/ 1481142 h 2201603"/>
              <a:gd name="connsiteX15" fmla="*/ 5794036 w 7962355"/>
              <a:gd name="connsiteY15" fmla="*/ 1607752 h 2201603"/>
              <a:gd name="connsiteX16" fmla="*/ 5104719 w 7962355"/>
              <a:gd name="connsiteY16" fmla="*/ 1706226 h 2201603"/>
              <a:gd name="connsiteX17" fmla="*/ 5020313 w 7962355"/>
              <a:gd name="connsiteY17" fmla="*/ 1917241 h 2201603"/>
              <a:gd name="connsiteX18" fmla="*/ 5287599 w 7962355"/>
              <a:gd name="connsiteY18" fmla="*/ 1959444 h 2201603"/>
              <a:gd name="connsiteX19" fmla="*/ 5695562 w 7962355"/>
              <a:gd name="connsiteY19" fmla="*/ 1889106 h 2201603"/>
              <a:gd name="connsiteX20" fmla="*/ 6159796 w 7962355"/>
              <a:gd name="connsiteY20" fmla="*/ 1917241 h 2201603"/>
              <a:gd name="connsiteX21" fmla="*/ 6384879 w 7962355"/>
              <a:gd name="connsiteY21" fmla="*/ 2114189 h 2201603"/>
              <a:gd name="connsiteX22" fmla="*/ 6891316 w 7962355"/>
              <a:gd name="connsiteY22" fmla="*/ 2198595 h 2201603"/>
              <a:gd name="connsiteX23" fmla="*/ 7017925 w 7962355"/>
              <a:gd name="connsiteY23" fmla="*/ 2015715 h 2201603"/>
              <a:gd name="connsiteX24" fmla="*/ 7425888 w 7962355"/>
              <a:gd name="connsiteY24" fmla="*/ 1860970 h 2201603"/>
              <a:gd name="connsiteX25" fmla="*/ 7425888 w 7962355"/>
              <a:gd name="connsiteY25" fmla="*/ 144712 h 2201603"/>
              <a:gd name="connsiteX26" fmla="*/ 363906 w 7962355"/>
              <a:gd name="connsiteY26" fmla="*/ 144712 h 220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62355" h="2201603">
                <a:moveTo>
                  <a:pt x="363906" y="144712"/>
                </a:moveTo>
                <a:cubicBezTo>
                  <a:pt x="-695860" y="224429"/>
                  <a:pt x="877377" y="538607"/>
                  <a:pt x="1067291" y="623013"/>
                </a:cubicBezTo>
                <a:cubicBezTo>
                  <a:pt x="1257205" y="707419"/>
                  <a:pt x="1503390" y="651149"/>
                  <a:pt x="1503390" y="651149"/>
                </a:cubicBezTo>
                <a:lnTo>
                  <a:pt x="2445925" y="735555"/>
                </a:lnTo>
                <a:cubicBezTo>
                  <a:pt x="2788239" y="770724"/>
                  <a:pt x="3259507" y="824650"/>
                  <a:pt x="3557273" y="862164"/>
                </a:cubicBezTo>
                <a:cubicBezTo>
                  <a:pt x="3855039" y="899678"/>
                  <a:pt x="4073088" y="934847"/>
                  <a:pt x="4232522" y="960638"/>
                </a:cubicBezTo>
                <a:cubicBezTo>
                  <a:pt x="4391956" y="986429"/>
                  <a:pt x="4546701" y="993463"/>
                  <a:pt x="4513876" y="1016909"/>
                </a:cubicBezTo>
                <a:cubicBezTo>
                  <a:pt x="4481051" y="1040355"/>
                  <a:pt x="4183285" y="1087247"/>
                  <a:pt x="4035574" y="1101315"/>
                </a:cubicBezTo>
                <a:cubicBezTo>
                  <a:pt x="3887863" y="1115383"/>
                  <a:pt x="3730774" y="1070835"/>
                  <a:pt x="3627611" y="1101315"/>
                </a:cubicBezTo>
                <a:cubicBezTo>
                  <a:pt x="3524448" y="1131795"/>
                  <a:pt x="3355636" y="1227924"/>
                  <a:pt x="3416596" y="1284195"/>
                </a:cubicBezTo>
                <a:cubicBezTo>
                  <a:pt x="3477556" y="1340466"/>
                  <a:pt x="3831593" y="1429561"/>
                  <a:pt x="3993371" y="1438939"/>
                </a:cubicBezTo>
                <a:cubicBezTo>
                  <a:pt x="4155149" y="1448318"/>
                  <a:pt x="4263001" y="1385014"/>
                  <a:pt x="4387266" y="1340466"/>
                </a:cubicBezTo>
                <a:cubicBezTo>
                  <a:pt x="4511531" y="1295918"/>
                  <a:pt x="4621728" y="1197444"/>
                  <a:pt x="4738959" y="1171653"/>
                </a:cubicBezTo>
                <a:cubicBezTo>
                  <a:pt x="4856190" y="1145862"/>
                  <a:pt x="4919494" y="1134140"/>
                  <a:pt x="5090651" y="1185721"/>
                </a:cubicBezTo>
                <a:cubicBezTo>
                  <a:pt x="5261808" y="1237302"/>
                  <a:pt x="5648669" y="1410804"/>
                  <a:pt x="5765900" y="1481142"/>
                </a:cubicBezTo>
                <a:cubicBezTo>
                  <a:pt x="5883131" y="1551480"/>
                  <a:pt x="5904233" y="1570238"/>
                  <a:pt x="5794036" y="1607752"/>
                </a:cubicBezTo>
                <a:cubicBezTo>
                  <a:pt x="5683839" y="1645266"/>
                  <a:pt x="5233673" y="1654644"/>
                  <a:pt x="5104719" y="1706226"/>
                </a:cubicBezTo>
                <a:cubicBezTo>
                  <a:pt x="4975765" y="1757808"/>
                  <a:pt x="4989833" y="1875038"/>
                  <a:pt x="5020313" y="1917241"/>
                </a:cubicBezTo>
                <a:cubicBezTo>
                  <a:pt x="5050793" y="1959444"/>
                  <a:pt x="5175058" y="1964133"/>
                  <a:pt x="5287599" y="1959444"/>
                </a:cubicBezTo>
                <a:cubicBezTo>
                  <a:pt x="5400140" y="1954755"/>
                  <a:pt x="5550196" y="1896140"/>
                  <a:pt x="5695562" y="1889106"/>
                </a:cubicBezTo>
                <a:cubicBezTo>
                  <a:pt x="5840928" y="1882072"/>
                  <a:pt x="6044910" y="1879727"/>
                  <a:pt x="6159796" y="1917241"/>
                </a:cubicBezTo>
                <a:cubicBezTo>
                  <a:pt x="6274682" y="1954755"/>
                  <a:pt x="6262959" y="2067297"/>
                  <a:pt x="6384879" y="2114189"/>
                </a:cubicBezTo>
                <a:cubicBezTo>
                  <a:pt x="6506799" y="2161081"/>
                  <a:pt x="6785808" y="2215007"/>
                  <a:pt x="6891316" y="2198595"/>
                </a:cubicBezTo>
                <a:cubicBezTo>
                  <a:pt x="6996824" y="2182183"/>
                  <a:pt x="6928830" y="2071986"/>
                  <a:pt x="7017925" y="2015715"/>
                </a:cubicBezTo>
                <a:cubicBezTo>
                  <a:pt x="7107020" y="1959444"/>
                  <a:pt x="7357894" y="2172804"/>
                  <a:pt x="7425888" y="1860970"/>
                </a:cubicBezTo>
                <a:cubicBezTo>
                  <a:pt x="7493882" y="1549136"/>
                  <a:pt x="8598196" y="426066"/>
                  <a:pt x="7425888" y="144712"/>
                </a:cubicBezTo>
                <a:cubicBezTo>
                  <a:pt x="6253580" y="-136642"/>
                  <a:pt x="1423672" y="64995"/>
                  <a:pt x="363906" y="144712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99138" y="2349849"/>
            <a:ext cx="7582487" cy="3461999"/>
            <a:chOff x="1899138" y="2349849"/>
            <a:chExt cx="7582487" cy="3461999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545058" y="3249637"/>
              <a:ext cx="1083213" cy="7033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899138" y="2349849"/>
              <a:ext cx="16459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Dozers were re-assigned to clear defensible space around Towers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500468" y="3137095"/>
              <a:ext cx="3981157" cy="832310"/>
            </a:xfrm>
            <a:custGeom>
              <a:avLst/>
              <a:gdLst>
                <a:gd name="connsiteX0" fmla="*/ 3981157 w 3981157"/>
                <a:gd name="connsiteY0" fmla="*/ 731520 h 832310"/>
                <a:gd name="connsiteX1" fmla="*/ 2377440 w 3981157"/>
                <a:gd name="connsiteY1" fmla="*/ 731520 h 832310"/>
                <a:gd name="connsiteX2" fmla="*/ 984738 w 3981157"/>
                <a:gd name="connsiteY2" fmla="*/ 829994 h 832310"/>
                <a:gd name="connsiteX3" fmla="*/ 689317 w 3981157"/>
                <a:gd name="connsiteY3" fmla="*/ 618979 h 832310"/>
                <a:gd name="connsiteX4" fmla="*/ 351692 w 3981157"/>
                <a:gd name="connsiteY4" fmla="*/ 309490 h 832310"/>
                <a:gd name="connsiteX5" fmla="*/ 168812 w 3981157"/>
                <a:gd name="connsiteY5" fmla="*/ 98474 h 832310"/>
                <a:gd name="connsiteX6" fmla="*/ 0 w 3981157"/>
                <a:gd name="connsiteY6" fmla="*/ 0 h 832310"/>
                <a:gd name="connsiteX7" fmla="*/ 0 w 3981157"/>
                <a:gd name="connsiteY7" fmla="*/ 0 h 832310"/>
                <a:gd name="connsiteX8" fmla="*/ 70338 w 3981157"/>
                <a:gd name="connsiteY8" fmla="*/ 84407 h 83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1157" h="832310">
                  <a:moveTo>
                    <a:pt x="3981157" y="731520"/>
                  </a:moveTo>
                  <a:cubicBezTo>
                    <a:pt x="3429000" y="723314"/>
                    <a:pt x="2876843" y="715108"/>
                    <a:pt x="2377440" y="731520"/>
                  </a:cubicBezTo>
                  <a:cubicBezTo>
                    <a:pt x="1878037" y="747932"/>
                    <a:pt x="1266092" y="848751"/>
                    <a:pt x="984738" y="829994"/>
                  </a:cubicBezTo>
                  <a:cubicBezTo>
                    <a:pt x="703384" y="811237"/>
                    <a:pt x="794825" y="705730"/>
                    <a:pt x="689317" y="618979"/>
                  </a:cubicBezTo>
                  <a:cubicBezTo>
                    <a:pt x="583809" y="532228"/>
                    <a:pt x="438443" y="396241"/>
                    <a:pt x="351692" y="309490"/>
                  </a:cubicBezTo>
                  <a:cubicBezTo>
                    <a:pt x="264941" y="222739"/>
                    <a:pt x="227427" y="150056"/>
                    <a:pt x="168812" y="98474"/>
                  </a:cubicBezTo>
                  <a:cubicBezTo>
                    <a:pt x="110197" y="46892"/>
                    <a:pt x="0" y="0"/>
                    <a:pt x="0" y="0"/>
                  </a:cubicBezTo>
                  <a:lnTo>
                    <a:pt x="0" y="0"/>
                  </a:lnTo>
                  <a:lnTo>
                    <a:pt x="70338" y="84407"/>
                  </a:lnTo>
                </a:path>
              </a:pathLst>
            </a:custGeom>
            <a:noFill/>
            <a:ln w="444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806831" y="3967089"/>
              <a:ext cx="565834" cy="1055077"/>
            </a:xfrm>
            <a:custGeom>
              <a:avLst/>
              <a:gdLst>
                <a:gd name="connsiteX0" fmla="*/ 565834 w 565834"/>
                <a:gd name="connsiteY0" fmla="*/ 0 h 1055077"/>
                <a:gd name="connsiteX1" fmla="*/ 171938 w 565834"/>
                <a:gd name="connsiteY1" fmla="*/ 168813 h 1055077"/>
                <a:gd name="connsiteX2" fmla="*/ 45329 w 565834"/>
                <a:gd name="connsiteY2" fmla="*/ 323557 h 1055077"/>
                <a:gd name="connsiteX3" fmla="*/ 3126 w 565834"/>
                <a:gd name="connsiteY3" fmla="*/ 745588 h 1055077"/>
                <a:gd name="connsiteX4" fmla="*/ 3126 w 565834"/>
                <a:gd name="connsiteY4" fmla="*/ 1055077 h 1055077"/>
                <a:gd name="connsiteX5" fmla="*/ 3126 w 565834"/>
                <a:gd name="connsiteY5" fmla="*/ 1055077 h 105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834" h="1055077">
                  <a:moveTo>
                    <a:pt x="565834" y="0"/>
                  </a:moveTo>
                  <a:cubicBezTo>
                    <a:pt x="412261" y="57443"/>
                    <a:pt x="258689" y="114887"/>
                    <a:pt x="171938" y="168813"/>
                  </a:cubicBezTo>
                  <a:cubicBezTo>
                    <a:pt x="85187" y="222739"/>
                    <a:pt x="73464" y="227428"/>
                    <a:pt x="45329" y="323557"/>
                  </a:cubicBezTo>
                  <a:cubicBezTo>
                    <a:pt x="17194" y="419686"/>
                    <a:pt x="10160" y="623668"/>
                    <a:pt x="3126" y="745588"/>
                  </a:cubicBezTo>
                  <a:cubicBezTo>
                    <a:pt x="-3908" y="867508"/>
                    <a:pt x="3126" y="1055077"/>
                    <a:pt x="3126" y="1055077"/>
                  </a:cubicBezTo>
                  <a:lnTo>
                    <a:pt x="3126" y="1055077"/>
                  </a:lnTo>
                </a:path>
              </a:pathLst>
            </a:custGeom>
            <a:noFill/>
            <a:ln w="412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2329" y="4334520"/>
              <a:ext cx="21645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 hose lay was installed from the Lake to the driveways to the Towers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6371738" y="4150805"/>
            <a:ext cx="1323291" cy="15048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990449" y="3967090"/>
            <a:ext cx="1491176" cy="3674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1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03057" cy="4381046"/>
          </a:xfrm>
        </p:spPr>
        <p:txBody>
          <a:bodyPr>
            <a:normAutofit/>
          </a:bodyPr>
          <a:lstStyle/>
          <a:p>
            <a:r>
              <a:rPr lang="en-US" dirty="0" smtClean="0"/>
              <a:t>About 0200 Tues 4/26 it started to rain</a:t>
            </a:r>
            <a:br>
              <a:rPr lang="en-US" dirty="0" smtClean="0"/>
            </a:br>
            <a:r>
              <a:rPr lang="en-US" dirty="0" smtClean="0"/>
              <a:t>The rain stopped the fire in its tracks.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49" y="0"/>
            <a:ext cx="634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5" y="1047296"/>
            <a:ext cx="4503057" cy="4381046"/>
          </a:xfrm>
        </p:spPr>
        <p:txBody>
          <a:bodyPr>
            <a:noAutofit/>
          </a:bodyPr>
          <a:lstStyle/>
          <a:p>
            <a:r>
              <a:rPr lang="en-US" sz="2800" dirty="0" smtClean="0"/>
              <a:t>Tues 4/26 &amp; Wed 4/27 suppression activities focused on: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u="sng" dirty="0" err="1"/>
              <a:t>Div</a:t>
            </a:r>
            <a:r>
              <a:rPr lang="en-US" sz="2800" b="1" u="sng" dirty="0"/>
              <a:t> A</a:t>
            </a:r>
            <a:r>
              <a:rPr lang="en-US" sz="2800" dirty="0"/>
              <a:t> inner and outer dozer lines were completed around the Towers.</a:t>
            </a:r>
            <a:br>
              <a:rPr lang="en-US" sz="2800" dirty="0"/>
            </a:br>
            <a:r>
              <a:rPr lang="en-US" sz="2800" b="1" u="sng" dirty="0" err="1"/>
              <a:t>Div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B</a:t>
            </a:r>
            <a:r>
              <a:rPr lang="en-US" sz="2800" dirty="0" smtClean="0"/>
              <a:t> building indirect dozer line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u="sng" dirty="0" err="1"/>
              <a:t>Div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C </a:t>
            </a:r>
            <a:r>
              <a:rPr lang="en-US" sz="2800" dirty="0" smtClean="0"/>
              <a:t>building indirect brush line and </a:t>
            </a:r>
            <a:r>
              <a:rPr lang="en-US" sz="2800" dirty="0" err="1" smtClean="0"/>
              <a:t>hoselay</a:t>
            </a:r>
            <a:r>
              <a:rPr lang="en-US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u="sng" dirty="0" err="1"/>
              <a:t>Div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D </a:t>
            </a:r>
            <a:r>
              <a:rPr lang="en-US" sz="2800" dirty="0" smtClean="0"/>
              <a:t>cold-trailing</a:t>
            </a:r>
            <a:br>
              <a:rPr lang="en-US" sz="2800" dirty="0" smtClean="0"/>
            </a:br>
            <a:r>
              <a:rPr lang="en-US" sz="2800" b="1" u="sng" dirty="0" smtClean="0"/>
              <a:t>Structural </a:t>
            </a:r>
            <a:r>
              <a:rPr lang="en-US" sz="2800" b="1" u="sng" dirty="0" err="1" smtClean="0"/>
              <a:t>Prot</a:t>
            </a:r>
            <a:r>
              <a:rPr lang="en-US" sz="2800" b="1" u="sng" dirty="0" smtClean="0"/>
              <a:t> Group </a:t>
            </a:r>
            <a:r>
              <a:rPr lang="en-US" sz="2800" dirty="0" smtClean="0"/>
              <a:t>worked E. of </a:t>
            </a:r>
            <a:r>
              <a:rPr lang="en-US" sz="2800" dirty="0" err="1" smtClean="0"/>
              <a:t>Div</a:t>
            </a:r>
            <a:r>
              <a:rPr lang="en-US" sz="2800" dirty="0" smtClean="0"/>
              <a:t> D</a:t>
            </a:r>
            <a:br>
              <a:rPr lang="en-US" sz="2800" dirty="0" smtClean="0"/>
            </a:br>
            <a:r>
              <a:rPr lang="en-US" sz="2800" b="1" u="sng" dirty="0" smtClean="0"/>
              <a:t>FOBS</a:t>
            </a:r>
            <a:r>
              <a:rPr lang="en-US" sz="2800" dirty="0" smtClean="0"/>
              <a:t> gathering accurate fire perimeter information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49" y="0"/>
            <a:ext cx="634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8477"/>
            <a:ext cx="4503057" cy="4381046"/>
          </a:xfrm>
        </p:spPr>
        <p:txBody>
          <a:bodyPr>
            <a:noAutofit/>
          </a:bodyPr>
          <a:lstStyle/>
          <a:p>
            <a:r>
              <a:rPr lang="en-US" sz="2400" dirty="0" smtClean="0"/>
              <a:t>On Thurs 4/28, based on the intelligence gathered previous two days a direct suppression strategy was selected and resources in all </a:t>
            </a:r>
            <a:r>
              <a:rPr lang="en-US" sz="2400" dirty="0" err="1" smtClean="0"/>
              <a:t>Div’s</a:t>
            </a:r>
            <a:r>
              <a:rPr lang="en-US" sz="2400" dirty="0" smtClean="0"/>
              <a:t> cold-trailed known fire edge with no threats found.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Hose lays were backhauled from </a:t>
            </a:r>
            <a:r>
              <a:rPr lang="en-US" sz="2400" dirty="0" err="1" smtClean="0"/>
              <a:t>Div</a:t>
            </a:r>
            <a:r>
              <a:rPr lang="en-US" sz="2400" dirty="0" smtClean="0"/>
              <a:t> C by helicopter and returned to </a:t>
            </a:r>
            <a:r>
              <a:rPr lang="en-US" sz="2400" dirty="0" err="1" smtClean="0"/>
              <a:t>Helispot</a:t>
            </a:r>
            <a:r>
              <a:rPr lang="en-US" sz="2400" dirty="0" smtClean="0"/>
              <a:t> 2.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Structural Protection Group was released after 1300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Rehabilitation Group was assembled of “Park Resources” and began smoothing dozer work at Tower sites.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49" y="0"/>
            <a:ext cx="634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2153"/>
            <a:ext cx="4503057" cy="4381046"/>
          </a:xfrm>
        </p:spPr>
        <p:txBody>
          <a:bodyPr>
            <a:noAutofit/>
          </a:bodyPr>
          <a:lstStyle/>
          <a:p>
            <a:r>
              <a:rPr lang="en-US" sz="3200" dirty="0" smtClean="0"/>
              <a:t>On Fri 4/29 backhaul of </a:t>
            </a:r>
            <a:r>
              <a:rPr lang="en-US" sz="3200" dirty="0" err="1" smtClean="0"/>
              <a:t>Div</a:t>
            </a:r>
            <a:r>
              <a:rPr lang="en-US" sz="3200" dirty="0" smtClean="0"/>
              <a:t> A </a:t>
            </a:r>
            <a:r>
              <a:rPr lang="en-US" sz="3200" dirty="0" err="1" smtClean="0"/>
              <a:t>hoselay</a:t>
            </a:r>
            <a:r>
              <a:rPr lang="en-US" sz="3200" dirty="0" smtClean="0"/>
              <a:t> was completed.  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The Rehab Group continued work at Tower sites and inner &amp; outer contingency dozer lines around Towers and removing brushing stumps along High Point Road.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49" y="0"/>
            <a:ext cx="634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9404350" cy="68461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98425"/>
            <a:ext cx="9423400" cy="1325563"/>
          </a:xfrm>
          <a:solidFill>
            <a:schemeClr val="bg1">
              <a:alpha val="4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As Lewis Carroll said in Alice in Wonderland </a:t>
            </a:r>
            <a:br>
              <a:rPr lang="en-US" sz="3200" dirty="0" smtClean="0"/>
            </a:br>
            <a:r>
              <a:rPr lang="en-US" sz="3200" dirty="0" smtClean="0"/>
              <a:t>“ ‘Begin at the beginning’ the King said very gravely, ‘and go on till you come to the end then stop’.“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63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-206375"/>
            <a:ext cx="10515600" cy="1325563"/>
          </a:xfrm>
        </p:spPr>
        <p:txBody>
          <a:bodyPr/>
          <a:lstStyle/>
          <a:p>
            <a:r>
              <a:rPr lang="en-US" dirty="0" smtClean="0"/>
              <a:t>Fuels and Features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4" y="1119188"/>
            <a:ext cx="11149116" cy="5370512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038600" y="2247900"/>
            <a:ext cx="3644900" cy="1536700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83500" y="17399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Dense Pitch Pine on mountaintop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92700" y="3334742"/>
            <a:ext cx="3644900" cy="1536700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10700" y="281453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Rocky cliffs/boulder jumbles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273800" y="4913312"/>
            <a:ext cx="1651000" cy="629642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75600" y="4909045"/>
            <a:ext cx="203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Hardwood forest on lower slopes – open hardwood leaf litter &amp; some thick Laurel stands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68475" y="1861344"/>
            <a:ext cx="1685925" cy="610394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2150" y="1462901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Very old Dozer line that was marshy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454400" y="1861890"/>
            <a:ext cx="4200700" cy="385464"/>
          </a:xfrm>
          <a:prstGeom prst="straightConnector1">
            <a:avLst/>
          </a:prstGeom>
          <a:ln w="666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2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" y="1789237"/>
            <a:ext cx="5591870" cy="33197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00" y="1806890"/>
            <a:ext cx="5865642" cy="33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Communications Tower Farm – High $ value at risk (with huge propane tanks for backup generators)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7" y="1690688"/>
            <a:ext cx="10422163" cy="5020340"/>
          </a:xfrm>
        </p:spPr>
      </p:pic>
    </p:spTree>
    <p:extLst>
      <p:ext uri="{BB962C8B-B14F-4D97-AF65-F5344CB8AC3E}">
        <p14:creationId xmlns:p14="http://schemas.microsoft.com/office/powerpoint/2010/main" val="38485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Tower Farm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401" y="1462768"/>
            <a:ext cx="6741042" cy="5032375"/>
          </a:xfrm>
        </p:spPr>
      </p:pic>
    </p:spTree>
    <p:extLst>
      <p:ext uri="{BB962C8B-B14F-4D97-AF65-F5344CB8AC3E}">
        <p14:creationId xmlns:p14="http://schemas.microsoft.com/office/powerpoint/2010/main" val="1086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Sunday, April 24 – Fire moves up into Pitch Pine Fuels east of Lake </a:t>
            </a:r>
            <a:r>
              <a:rPr lang="en-US" dirty="0" err="1" smtClean="0"/>
              <a:t>Maratanza</a:t>
            </a:r>
            <a:r>
              <a:rPr lang="en-US" dirty="0" smtClean="0"/>
              <a:t> &amp; shows aggressive fire behavior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20" y="2031687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45" y="2031687"/>
            <a:ext cx="67340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77800"/>
            <a:ext cx="9880600" cy="839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 Monday Morning the S &amp; E Flanks looked like this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179238"/>
            <a:ext cx="8301901" cy="5543825"/>
          </a:xfrm>
        </p:spPr>
      </p:pic>
    </p:spTree>
    <p:extLst>
      <p:ext uri="{BB962C8B-B14F-4D97-AF65-F5344CB8AC3E}">
        <p14:creationId xmlns:p14="http://schemas.microsoft.com/office/powerpoint/2010/main" val="6016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311" y="772732"/>
            <a:ext cx="9552723" cy="537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762" y="1690688"/>
            <a:ext cx="6008017" cy="39977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DIV A-SW Flank</a:t>
            </a:r>
          </a:p>
          <a:p>
            <a:r>
              <a:rPr lang="en-US" dirty="0" smtClean="0"/>
              <a:t>DIV B-NW Flank</a:t>
            </a:r>
          </a:p>
          <a:p>
            <a:r>
              <a:rPr lang="en-US" dirty="0" smtClean="0"/>
              <a:t>DIV C-NE Flank</a:t>
            </a:r>
          </a:p>
          <a:p>
            <a:r>
              <a:rPr lang="en-US" dirty="0" smtClean="0"/>
              <a:t>DIV D-East &amp; South Flank</a:t>
            </a:r>
          </a:p>
          <a:p>
            <a:r>
              <a:rPr lang="en-US" dirty="0" smtClean="0"/>
              <a:t>Structural Protection Group – Performed work East of </a:t>
            </a:r>
            <a:r>
              <a:rPr lang="en-US" dirty="0" err="1" smtClean="0"/>
              <a:t>Div</a:t>
            </a:r>
            <a:r>
              <a:rPr lang="en-US" dirty="0" smtClean="0"/>
              <a:t> D and West of </a:t>
            </a:r>
            <a:r>
              <a:rPr lang="en-US" dirty="0" err="1" smtClean="0"/>
              <a:t>Div</a:t>
            </a:r>
            <a:r>
              <a:rPr lang="en-US" dirty="0" smtClean="0"/>
              <a:t> B</a:t>
            </a:r>
          </a:p>
          <a:p>
            <a:r>
              <a:rPr lang="en-US" dirty="0" smtClean="0"/>
              <a:t>Rehabilitation Group – Worked in </a:t>
            </a:r>
            <a:r>
              <a:rPr lang="en-US" dirty="0" err="1" smtClean="0"/>
              <a:t>Div</a:t>
            </a:r>
            <a:r>
              <a:rPr lang="en-US" dirty="0" smtClean="0"/>
              <a:t> A, B &amp; C (Started Thurs 4/28)</a:t>
            </a:r>
          </a:p>
          <a:p>
            <a:r>
              <a:rPr lang="en-US" dirty="0" smtClean="0"/>
              <a:t>Air Operations Branch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91" y="249342"/>
            <a:ext cx="4932021" cy="63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892</Words>
  <Application>Microsoft Office PowerPoint</Application>
  <PresentationFormat>Widescreen</PresentationFormat>
  <Paragraphs>69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Sam’s Point Fire</vt:lpstr>
      <vt:lpstr>Fire Began Saturday 4/23/16 Near the Icecaves Road – By Sunday it was nearly 200 acres</vt:lpstr>
      <vt:lpstr>Fuels and Features</vt:lpstr>
      <vt:lpstr>Communications Tower Farm – High $ value at risk (with huge propane tanks for backup generators)</vt:lpstr>
      <vt:lpstr>Tower Farm</vt:lpstr>
      <vt:lpstr>Sunday, April 24 – Fire moves up into Pitch Pine Fuels east of Lake Maratanza &amp; shows aggressive fire behavior</vt:lpstr>
      <vt:lpstr>On Monday Morning the S &amp; E Flanks looked like this </vt:lpstr>
      <vt:lpstr>PowerPoint Presentation</vt:lpstr>
      <vt:lpstr>Operations Organization</vt:lpstr>
      <vt:lpstr>On a Helicopter Recon Flight Monday 4/25 at 0900 NYSIMT OSC Panko saw the fire was already torching and everything was in alignment for a big run that day.</vt:lpstr>
      <vt:lpstr>By 1000 hours Fire activity was increasing and began to threaten Crews in Div A along the High Point Road</vt:lpstr>
      <vt:lpstr>Monday 1030 hours Strategy of NYSIMT OSC Panko</vt:lpstr>
      <vt:lpstr>About 1100 hours Monday the fire was pushing against the old dozer line.  OPS Panko &amp; Ranger Eric were reconing the Dozer line to Anchor the flank and protect the Tower Farm</vt:lpstr>
      <vt:lpstr>PowerPoint Presentation</vt:lpstr>
      <vt:lpstr>Fire Crossing High Point Rd in Div A &amp; heavy flank West of High Point Road</vt:lpstr>
      <vt:lpstr>PowerPoint Presentation</vt:lpstr>
      <vt:lpstr>Before Actions Could be taken to engage the fire there with ground resources by 1300 the fire erupted.  The following private video captures the run very well</vt:lpstr>
      <vt:lpstr>On the S &amp; E flanks (while the fire was blowing up to the N &amp; W) great progress was made constructing handline, brushed line and dozer line.</vt:lpstr>
      <vt:lpstr>With favorable SE upslope winds, resources in place and constructed lines completed a large burnout was conducted starting 1900 hours in these hardwoods litter fuels</vt:lpstr>
      <vt:lpstr>Burnout was conducted based on forecast of rain overnight.  The burnout secured hundreds of homes and made for quite the traffic jam of “look-e-loos” &amp; jammed 911</vt:lpstr>
      <vt:lpstr>In hindsight Ops could have done a better job notifying PIO of the Burnout, but Ops was called from the SE flank of the fire to go to the Towers which appeared threatened by a “wind shift from the North”</vt:lpstr>
      <vt:lpstr>In the long run OSC Panko suspects the folks in the helicopter were actually talking about the fingers of fire that crept &amp;/or spotted across the old dozer line and were threatening the Towers (there was in reality no prolonged wind shift)</vt:lpstr>
      <vt:lpstr>PowerPoint Presentation</vt:lpstr>
      <vt:lpstr>Starting around 1930 the following actions were taken to help protect the Towers: dozer breaks inside fences of Tower Pads; 3 blade wide dozer scrape outside fences; 1 ½ mile hose lay; Type 1 CAFS Engine on site </vt:lpstr>
      <vt:lpstr>About 0200 Tues 4/26 it started to rain The rain stopped the fire in its tracks. </vt:lpstr>
      <vt:lpstr>Tues 4/26 &amp; Wed 4/27 suppression activities focused on: Div A inner and outer dozer lines were completed around the Towers. Div B building indirect dozer line Div C building indirect brush line and hoselay  Div D cold-trailing Structural Prot Group worked E. of Div D FOBS gathering accurate fire perimeter information</vt:lpstr>
      <vt:lpstr>On Thurs 4/28, based on the intelligence gathered previous two days a direct suppression strategy was selected and resources in all Div’s cold-trailed known fire edge with no threats found.  Hose lays were backhauled from Div C by helicopter and returned to Helispot 2.   Structural Protection Group was released after 1300  A Rehabilitation Group was assembled of “Park Resources” and began smoothing dozer work at Tower sites.</vt:lpstr>
      <vt:lpstr>On Fri 4/29 backhaul of Div A hoselay was completed.    The Rehab Group continued work at Tower sites and inner &amp; outer contingency dozer lines around Towers and removing brushing stumps along High Point Road.  </vt:lpstr>
      <vt:lpstr>As Lewis Carroll said in Alice in Wonderland  “ ‘Begin at the beginning’ the King said very gravely, ‘and go on till you come to the end then stop’.“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Sam’s Point Fire</dc:title>
  <dc:creator>Bob</dc:creator>
  <cp:lastModifiedBy>Bob</cp:lastModifiedBy>
  <cp:revision>48</cp:revision>
  <dcterms:created xsi:type="dcterms:W3CDTF">2016-05-21T03:08:38Z</dcterms:created>
  <dcterms:modified xsi:type="dcterms:W3CDTF">2016-05-25T02:47:11Z</dcterms:modified>
</cp:coreProperties>
</file>