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59" r:id="rId6"/>
    <p:sldId id="260" r:id="rId7"/>
    <p:sldId id="264" r:id="rId8"/>
    <p:sldId id="265" r:id="rId9"/>
    <p:sldId id="262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3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2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3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0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D472-9834-4652-A850-8D06C550074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D49DB-FA61-477B-BE60-2FED1B70C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2389"/>
            <a:ext cx="12208877" cy="6131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23" y="1180979"/>
            <a:ext cx="6718479" cy="2387600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Prescribed Burning at Greentree Foundation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28079" y="2253803"/>
            <a:ext cx="3631841" cy="300399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Achieving Natural Resource Management Objectives Using Prescribed Fire in a Densely Populated Urban Setting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9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914" y="3643086"/>
            <a:ext cx="528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Questions?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13" y="613955"/>
            <a:ext cx="2780211" cy="1194299"/>
          </a:xfrm>
        </p:spPr>
        <p:txBody>
          <a:bodyPr/>
          <a:lstStyle/>
          <a:p>
            <a:r>
              <a:rPr lang="en-US" b="1" dirty="0" smtClean="0"/>
              <a:t>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43" y="1611085"/>
            <a:ext cx="6294305" cy="463005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/>
              <a:t>Dense urban </a:t>
            </a:r>
            <a:r>
              <a:rPr lang="en-US" sz="3600" dirty="0" smtClean="0"/>
              <a:t>intermix very near NYC limits / major transport routes / major hospital</a:t>
            </a:r>
            <a:endParaRPr lang="en-US" sz="3600" dirty="0" smtClean="0"/>
          </a:p>
          <a:p>
            <a:r>
              <a:rPr lang="en-US" sz="3600" dirty="0" smtClean="0"/>
              <a:t>Stakeholder concerns</a:t>
            </a:r>
          </a:p>
          <a:p>
            <a:r>
              <a:rPr lang="en-US" sz="3600" dirty="0" smtClean="0"/>
              <a:t>Nassau County history of Rx </a:t>
            </a:r>
            <a:r>
              <a:rPr lang="en-US" sz="3600" dirty="0" smtClean="0"/>
              <a:t>burns</a:t>
            </a:r>
          </a:p>
          <a:p>
            <a:r>
              <a:rPr lang="en-US" sz="3600" dirty="0" smtClean="0"/>
              <a:t>Cultural bias's</a:t>
            </a:r>
          </a:p>
          <a:p>
            <a:pPr marL="0" indent="0">
              <a:buNone/>
            </a:pP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736448" y="0"/>
            <a:ext cx="5116897" cy="6858000"/>
            <a:chOff x="6709554" y="0"/>
            <a:chExt cx="5116897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554" y="0"/>
              <a:ext cx="5116897" cy="68580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623685" y="4233333"/>
              <a:ext cx="751224" cy="72043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22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44" y="365125"/>
            <a:ext cx="10459655" cy="61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58" y="0"/>
            <a:ext cx="1943637" cy="1188412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58" y="1005778"/>
            <a:ext cx="5459569" cy="21507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January 11, </a:t>
            </a:r>
            <a:r>
              <a:rPr lang="en-US" dirty="0" smtClean="0"/>
              <a:t>2013- RBIM LLC first </a:t>
            </a:r>
            <a:r>
              <a:rPr lang="en-US" dirty="0" smtClean="0"/>
              <a:t>on site visit</a:t>
            </a:r>
          </a:p>
          <a:p>
            <a:r>
              <a:rPr lang="en-US" dirty="0" smtClean="0"/>
              <a:t>Original </a:t>
            </a:r>
            <a:r>
              <a:rPr lang="en-US" dirty="0" smtClean="0"/>
              <a:t>Plan 2013-2015</a:t>
            </a:r>
            <a:endParaRPr lang="en-US" dirty="0" smtClean="0"/>
          </a:p>
          <a:p>
            <a:r>
              <a:rPr lang="en-US" dirty="0" smtClean="0"/>
              <a:t>Wildfire in Tower </a:t>
            </a:r>
            <a:r>
              <a:rPr lang="en-US" dirty="0" smtClean="0"/>
              <a:t>Unit – April 2015</a:t>
            </a:r>
          </a:p>
          <a:p>
            <a:r>
              <a:rPr lang="en-US" dirty="0" smtClean="0"/>
              <a:t>Second Plan 2017-2019</a:t>
            </a:r>
            <a:endParaRPr lang="en-US" dirty="0" smtClean="0"/>
          </a:p>
          <a:p>
            <a:r>
              <a:rPr lang="en-US" dirty="0" smtClean="0"/>
              <a:t>Stakeholder meeting Mar 2017 Achieved Approval </a:t>
            </a:r>
            <a:r>
              <a:rPr lang="en-US" dirty="0" err="1" smtClean="0"/>
              <a:t>Concensus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76" y="3301692"/>
            <a:ext cx="5683443" cy="337815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55" y="799112"/>
            <a:ext cx="4286250" cy="47148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62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377144"/>
            <a:ext cx="9947502" cy="1008517"/>
          </a:xfrm>
        </p:spPr>
        <p:txBody>
          <a:bodyPr/>
          <a:lstStyle/>
          <a:p>
            <a:r>
              <a:rPr lang="en-US" dirty="0" smtClean="0"/>
              <a:t>Processes &amp;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32229" y="1385661"/>
            <a:ext cx="5930956" cy="426039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Authority to Rx Burn </a:t>
            </a:r>
            <a:r>
              <a:rPr lang="en-US" dirty="0" smtClean="0"/>
              <a:t>on </a:t>
            </a:r>
            <a:r>
              <a:rPr lang="en-US" dirty="0" smtClean="0"/>
              <a:t>private </a:t>
            </a:r>
            <a:r>
              <a:rPr lang="en-US" dirty="0" smtClean="0"/>
              <a:t>lands in NY = Part 194 Regulations </a:t>
            </a:r>
            <a:endParaRPr lang="en-US" dirty="0" smtClean="0"/>
          </a:p>
          <a:p>
            <a:r>
              <a:rPr lang="en-US" dirty="0" smtClean="0"/>
              <a:t>Part 194.4 = 12 Plan Elements </a:t>
            </a:r>
            <a:r>
              <a:rPr lang="en-US" dirty="0" smtClean="0"/>
              <a:t>vs published plan that incorporated NWCG &amp; NYDEC elements</a:t>
            </a:r>
            <a:endParaRPr lang="en-US" dirty="0" smtClean="0"/>
          </a:p>
          <a:p>
            <a:r>
              <a:rPr lang="en-US" dirty="0"/>
              <a:t>Multi Year / Landscape Plan</a:t>
            </a:r>
          </a:p>
          <a:p>
            <a:r>
              <a:rPr lang="en-US" dirty="0"/>
              <a:t>Year round plan allowing for normally “out of season” treatments (</a:t>
            </a:r>
            <a:r>
              <a:rPr lang="en-US" dirty="0" err="1"/>
              <a:t>eg</a:t>
            </a:r>
            <a:r>
              <a:rPr lang="en-US" dirty="0"/>
              <a:t>. Summer burns in </a:t>
            </a:r>
            <a:r>
              <a:rPr lang="en-US" dirty="0" err="1"/>
              <a:t>herbicided</a:t>
            </a:r>
            <a:r>
              <a:rPr lang="en-US" dirty="0"/>
              <a:t> areas)</a:t>
            </a:r>
          </a:p>
          <a:p>
            <a:r>
              <a:rPr lang="en-US" dirty="0" smtClean="0"/>
              <a:t>Staffing  </a:t>
            </a:r>
            <a:r>
              <a:rPr lang="en-US" dirty="0" smtClean="0"/>
              <a:t>/  </a:t>
            </a:r>
            <a:r>
              <a:rPr lang="en-US" dirty="0" smtClean="0"/>
              <a:t>Training </a:t>
            </a:r>
            <a:r>
              <a:rPr lang="en-US" dirty="0" smtClean="0"/>
              <a:t>constraints</a:t>
            </a:r>
          </a:p>
          <a:p>
            <a:r>
              <a:rPr lang="en-US" dirty="0" smtClean="0"/>
              <a:t>Insurance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63185" y="377144"/>
            <a:ext cx="5827110" cy="50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685" y="824840"/>
            <a:ext cx="10719353" cy="5909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75" y="-258989"/>
            <a:ext cx="10515600" cy="1325563"/>
          </a:xfrm>
        </p:spPr>
        <p:txBody>
          <a:bodyPr/>
          <a:lstStyle/>
          <a:p>
            <a:r>
              <a:rPr lang="en-US" dirty="0" smtClean="0"/>
              <a:t>Implementation – Prescribed Wind Vector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11200" y="856343"/>
            <a:ext cx="6415314" cy="5892800"/>
            <a:chOff x="711200" y="856343"/>
            <a:chExt cx="6415314" cy="5892800"/>
          </a:xfrm>
        </p:grpSpPr>
        <p:sp>
          <p:nvSpPr>
            <p:cNvPr id="23" name="Freeform 22"/>
            <p:cNvSpPr/>
            <p:nvPr/>
          </p:nvSpPr>
          <p:spPr>
            <a:xfrm>
              <a:off x="711200" y="856343"/>
              <a:ext cx="6415314" cy="5892800"/>
            </a:xfrm>
            <a:custGeom>
              <a:avLst/>
              <a:gdLst>
                <a:gd name="connsiteX0" fmla="*/ 435429 w 6415314"/>
                <a:gd name="connsiteY0" fmla="*/ 203200 h 5892800"/>
                <a:gd name="connsiteX1" fmla="*/ 14514 w 6415314"/>
                <a:gd name="connsiteY1" fmla="*/ 0 h 5892800"/>
                <a:gd name="connsiteX2" fmla="*/ 3381829 w 6415314"/>
                <a:gd name="connsiteY2" fmla="*/ 58057 h 5892800"/>
                <a:gd name="connsiteX3" fmla="*/ 3802743 w 6415314"/>
                <a:gd name="connsiteY3" fmla="*/ 943428 h 5892800"/>
                <a:gd name="connsiteX4" fmla="*/ 3091543 w 6415314"/>
                <a:gd name="connsiteY4" fmla="*/ 1349828 h 5892800"/>
                <a:gd name="connsiteX5" fmla="*/ 2641600 w 6415314"/>
                <a:gd name="connsiteY5" fmla="*/ 2046514 h 5892800"/>
                <a:gd name="connsiteX6" fmla="*/ 2481943 w 6415314"/>
                <a:gd name="connsiteY6" fmla="*/ 2743200 h 5892800"/>
                <a:gd name="connsiteX7" fmla="*/ 2554514 w 6415314"/>
                <a:gd name="connsiteY7" fmla="*/ 3323771 h 5892800"/>
                <a:gd name="connsiteX8" fmla="*/ 2656114 w 6415314"/>
                <a:gd name="connsiteY8" fmla="*/ 3425371 h 5892800"/>
                <a:gd name="connsiteX9" fmla="*/ 2714171 w 6415314"/>
                <a:gd name="connsiteY9" fmla="*/ 3468914 h 5892800"/>
                <a:gd name="connsiteX10" fmla="*/ 2743200 w 6415314"/>
                <a:gd name="connsiteY10" fmla="*/ 3512457 h 5892800"/>
                <a:gd name="connsiteX11" fmla="*/ 2569029 w 6415314"/>
                <a:gd name="connsiteY11" fmla="*/ 3338286 h 5892800"/>
                <a:gd name="connsiteX12" fmla="*/ 2946400 w 6415314"/>
                <a:gd name="connsiteY12" fmla="*/ 3846286 h 5892800"/>
                <a:gd name="connsiteX13" fmla="*/ 3468914 w 6415314"/>
                <a:gd name="connsiteY13" fmla="*/ 4296228 h 5892800"/>
                <a:gd name="connsiteX14" fmla="*/ 4615543 w 6415314"/>
                <a:gd name="connsiteY14" fmla="*/ 4557486 h 5892800"/>
                <a:gd name="connsiteX15" fmla="*/ 5573486 w 6415314"/>
                <a:gd name="connsiteY15" fmla="*/ 4252686 h 5892800"/>
                <a:gd name="connsiteX16" fmla="*/ 6415314 w 6415314"/>
                <a:gd name="connsiteY16" fmla="*/ 5892800 h 5892800"/>
                <a:gd name="connsiteX17" fmla="*/ 0 w 6415314"/>
                <a:gd name="connsiteY17" fmla="*/ 5892800 h 5892800"/>
                <a:gd name="connsiteX18" fmla="*/ 14514 w 6415314"/>
                <a:gd name="connsiteY18" fmla="*/ 0 h 5892800"/>
                <a:gd name="connsiteX19" fmla="*/ 14514 w 6415314"/>
                <a:gd name="connsiteY19" fmla="*/ 0 h 589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15314" h="5892800">
                  <a:moveTo>
                    <a:pt x="435429" y="203200"/>
                  </a:moveTo>
                  <a:lnTo>
                    <a:pt x="14514" y="0"/>
                  </a:lnTo>
                  <a:lnTo>
                    <a:pt x="3381829" y="58057"/>
                  </a:lnTo>
                  <a:lnTo>
                    <a:pt x="3802743" y="943428"/>
                  </a:lnTo>
                  <a:lnTo>
                    <a:pt x="3091543" y="1349828"/>
                  </a:lnTo>
                  <a:lnTo>
                    <a:pt x="2641600" y="2046514"/>
                  </a:lnTo>
                  <a:lnTo>
                    <a:pt x="2481943" y="2743200"/>
                  </a:lnTo>
                  <a:lnTo>
                    <a:pt x="2554514" y="3323771"/>
                  </a:lnTo>
                  <a:cubicBezTo>
                    <a:pt x="2588381" y="3357638"/>
                    <a:pt x="2620675" y="3393154"/>
                    <a:pt x="2656114" y="3425371"/>
                  </a:cubicBezTo>
                  <a:cubicBezTo>
                    <a:pt x="2674013" y="3441643"/>
                    <a:pt x="2697066" y="3451809"/>
                    <a:pt x="2714171" y="3468914"/>
                  </a:cubicBezTo>
                  <a:cubicBezTo>
                    <a:pt x="2726506" y="3481249"/>
                    <a:pt x="2756166" y="3524127"/>
                    <a:pt x="2743200" y="3512457"/>
                  </a:cubicBezTo>
                  <a:cubicBezTo>
                    <a:pt x="2682172" y="3457532"/>
                    <a:pt x="2569029" y="3338286"/>
                    <a:pt x="2569029" y="3338286"/>
                  </a:cubicBezTo>
                  <a:lnTo>
                    <a:pt x="2946400" y="3846286"/>
                  </a:lnTo>
                  <a:lnTo>
                    <a:pt x="3468914" y="4296228"/>
                  </a:lnTo>
                  <a:lnTo>
                    <a:pt x="4615543" y="4557486"/>
                  </a:lnTo>
                  <a:lnTo>
                    <a:pt x="5573486" y="4252686"/>
                  </a:lnTo>
                  <a:lnTo>
                    <a:pt x="6415314" y="5892800"/>
                  </a:lnTo>
                  <a:lnTo>
                    <a:pt x="0" y="5892800"/>
                  </a:lnTo>
                  <a:lnTo>
                    <a:pt x="14514" y="0"/>
                  </a:lnTo>
                  <a:lnTo>
                    <a:pt x="14514" y="0"/>
                  </a:lnTo>
                </a:path>
              </a:pathLst>
            </a:custGeom>
            <a:solidFill>
              <a:schemeClr val="accent1">
                <a:lumMod val="60000"/>
                <a:lumOff val="40000"/>
                <a:alpha val="21000"/>
              </a:schemeClr>
            </a:solidFill>
            <a:ln w="41275">
              <a:solidFill>
                <a:schemeClr val="accent1">
                  <a:shade val="50000"/>
                  <a:alpha val="4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658265" y="1391488"/>
              <a:ext cx="1542273" cy="1133997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312989" y="3338286"/>
              <a:ext cx="1705982" cy="7567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314806" y="4238171"/>
              <a:ext cx="1885732" cy="590879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018971" y="5290964"/>
              <a:ext cx="1074058" cy="1443665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67436" y="824840"/>
            <a:ext cx="4112804" cy="6019434"/>
            <a:chOff x="3267436" y="824840"/>
            <a:chExt cx="4112804" cy="6019434"/>
          </a:xfrm>
        </p:grpSpPr>
        <p:grpSp>
          <p:nvGrpSpPr>
            <p:cNvPr id="22" name="Group 21"/>
            <p:cNvGrpSpPr/>
            <p:nvPr/>
          </p:nvGrpSpPr>
          <p:grpSpPr>
            <a:xfrm>
              <a:off x="3267436" y="824840"/>
              <a:ext cx="4112804" cy="6019434"/>
              <a:chOff x="3267436" y="824840"/>
              <a:chExt cx="4112804" cy="6019434"/>
            </a:xfrm>
            <a:noFill/>
          </p:grpSpPr>
          <p:sp>
            <p:nvSpPr>
              <p:cNvPr id="11" name="Arc 10"/>
              <p:cNvSpPr/>
              <p:nvPr/>
            </p:nvSpPr>
            <p:spPr>
              <a:xfrm rot="9907163">
                <a:off x="3267436" y="1690238"/>
                <a:ext cx="4112804" cy="3602519"/>
              </a:xfrm>
              <a:prstGeom prst="arc">
                <a:avLst>
                  <a:gd name="adj1" fmla="val 15075221"/>
                  <a:gd name="adj2" fmla="val 4812269"/>
                </a:avLst>
              </a:prstGeom>
              <a:grpFill/>
              <a:ln w="952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4093029" y="824840"/>
                <a:ext cx="752029" cy="1459772"/>
              </a:xfrm>
              <a:prstGeom prst="straightConnector1">
                <a:avLst/>
              </a:prstGeom>
              <a:grpFill/>
              <a:ln w="825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5907315" y="4238171"/>
                <a:ext cx="1349828" cy="2606103"/>
              </a:xfrm>
              <a:prstGeom prst="straightConnector1">
                <a:avLst/>
              </a:prstGeom>
              <a:grpFill/>
              <a:ln w="825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/>
            <p:cNvCxnSpPr/>
            <p:nvPr/>
          </p:nvCxnSpPr>
          <p:spPr>
            <a:xfrm flipH="1" flipV="1">
              <a:off x="4975770" y="5399314"/>
              <a:ext cx="40912" cy="1349829"/>
            </a:xfrm>
            <a:prstGeom prst="straightConnector1">
              <a:avLst/>
            </a:prstGeom>
            <a:ln w="825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 rot="3835732">
            <a:off x="897230" y="4007339"/>
            <a:ext cx="355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Permitted Wind Directions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53" y="374804"/>
            <a:ext cx="2954437" cy="5318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Implementation -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128378" y="1267693"/>
            <a:ext cx="3575856" cy="485450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Backing Fire Establishes Anchor Point - Initial firing is conducted at the downwind edge against control edge.  This creates burned out “Blackline”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Strip Head Firing – Once the blackline is sufficiently wide parallel “Strip Head” fires are lit to burn into the burned out Blackline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Strip Head Firing – As the width of the Blackline increases, the width of the strip heads can increase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We call this the Strip Head Ignition Method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3835732">
            <a:off x="897230" y="4007339"/>
            <a:ext cx="355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Permitted Wind Directions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700" y="1092995"/>
            <a:ext cx="3961805" cy="5282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2" y="1092995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33" y="531360"/>
            <a:ext cx="2954437" cy="5318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Implementation -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48" y="1194319"/>
            <a:ext cx="4133117" cy="232487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287033" y="797266"/>
            <a:ext cx="6037943" cy="5631545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u="sng" dirty="0" smtClean="0"/>
              <a:t>THE STRIP HEAD METHOD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Fire Control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limited amount of active fire at any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can be quickly extinguished if wind shifts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/>
              <a:t>o</a:t>
            </a:r>
            <a:r>
              <a:rPr lang="en-US" sz="1900" b="1" dirty="0" smtClean="0"/>
              <a:t>nce secure black line is established fire escape is very unlikely except by “spotting” of aerial 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Smoke Control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width of strips manage active smoke emissions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Creates pulses of smoke rather than generating smoke column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Reduces long distance transport of smoke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Easy to stop if undesirable smoke impacts are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Resource 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1" dirty="0" smtClean="0"/>
              <a:t>Allow a wide range of firing actions to meet the desired objectives</a:t>
            </a:r>
          </a:p>
          <a:p>
            <a:r>
              <a:rPr lang="en-US" sz="2100" b="1" u="sng" dirty="0"/>
              <a:t>THE STRIP HEAD METHOD </a:t>
            </a:r>
            <a:r>
              <a:rPr lang="en-US" sz="2100" b="1" u="sng" dirty="0" smtClean="0"/>
              <a:t>DISADVANTAGES: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Requires more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Takes longer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endParaRPr lang="en-US" b="1" u="sng" dirty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8" y="3650343"/>
            <a:ext cx="4133117" cy="30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38" y="1666085"/>
            <a:ext cx="5768662" cy="4498533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If you are not Monitoring to measure if you are meeting treatment objectives, you are merely a “permitted arsonist”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/>
              <a:t>Things to Monitor May Include:</a:t>
            </a:r>
            <a:endParaRPr lang="en-US" b="1" u="sng" dirty="0" smtClean="0"/>
          </a:p>
          <a:p>
            <a:pPr lvl="1"/>
            <a:r>
              <a:rPr lang="en-US" sz="2800" dirty="0" smtClean="0"/>
              <a:t>Flora </a:t>
            </a:r>
            <a:r>
              <a:rPr lang="en-US" sz="2800" dirty="0" smtClean="0"/>
              <a:t>/ Fauna / Non-Native Plants </a:t>
            </a:r>
            <a:endParaRPr lang="en-US" sz="2800" dirty="0" smtClean="0"/>
          </a:p>
          <a:p>
            <a:pPr lvl="1"/>
            <a:r>
              <a:rPr lang="en-US" sz="2800" dirty="0" smtClean="0"/>
              <a:t>Simple </a:t>
            </a:r>
            <a:r>
              <a:rPr lang="en-US" sz="2800" dirty="0" smtClean="0"/>
              <a:t>to detailed methodologies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981" y="3424818"/>
            <a:ext cx="4542971" cy="3407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25" y="365125"/>
            <a:ext cx="4541327" cy="255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9893" y="2099255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Burn Day April 13, 2017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2637" y="6164618"/>
            <a:ext cx="15922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05,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383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Prescribed Burning at Greentree Foundation</vt:lpstr>
      <vt:lpstr>Challenges</vt:lpstr>
      <vt:lpstr>PowerPoint Presentation</vt:lpstr>
      <vt:lpstr>History</vt:lpstr>
      <vt:lpstr>Processes &amp; Applications</vt:lpstr>
      <vt:lpstr>Implementation – Prescribed Wind Vector</vt:lpstr>
      <vt:lpstr>Implementation - Process</vt:lpstr>
      <vt:lpstr>Implementation - Process</vt:lpstr>
      <vt:lpstr>Monitoring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Bob</cp:lastModifiedBy>
  <cp:revision>39</cp:revision>
  <dcterms:created xsi:type="dcterms:W3CDTF">2017-10-10T00:12:05Z</dcterms:created>
  <dcterms:modified xsi:type="dcterms:W3CDTF">2017-10-15T17:31:49Z</dcterms:modified>
</cp:coreProperties>
</file>