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30"/>
  </p:notesMasterIdLst>
  <p:handoutMasterIdLst>
    <p:handoutMasterId r:id="rId31"/>
  </p:handoutMasterIdLst>
  <p:sldIdLst>
    <p:sldId id="275" r:id="rId5"/>
    <p:sldId id="259" r:id="rId6"/>
    <p:sldId id="432" r:id="rId7"/>
    <p:sldId id="434" r:id="rId8"/>
    <p:sldId id="435" r:id="rId9"/>
    <p:sldId id="436" r:id="rId10"/>
    <p:sldId id="437" r:id="rId11"/>
    <p:sldId id="438" r:id="rId12"/>
    <p:sldId id="439" r:id="rId13"/>
    <p:sldId id="440" r:id="rId14"/>
    <p:sldId id="441" r:id="rId15"/>
    <p:sldId id="443" r:id="rId16"/>
    <p:sldId id="444" r:id="rId17"/>
    <p:sldId id="448" r:id="rId18"/>
    <p:sldId id="449" r:id="rId19"/>
    <p:sldId id="450" r:id="rId20"/>
    <p:sldId id="451" r:id="rId21"/>
    <p:sldId id="452" r:id="rId22"/>
    <p:sldId id="456" r:id="rId23"/>
    <p:sldId id="458" r:id="rId24"/>
    <p:sldId id="457" r:id="rId25"/>
    <p:sldId id="459" r:id="rId26"/>
    <p:sldId id="461" r:id="rId27"/>
    <p:sldId id="460" r:id="rId28"/>
    <p:sldId id="454"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wiles" initials="dw" lastIdx="1" clrIdx="0"/>
  <p:cmAuthor id="1" name="Shawn M Rothstein" initials="SMR" lastIdx="1" clrIdx="1">
    <p:extLst>
      <p:ext uri="{19B8F6BF-5375-455C-9EA6-DF929625EA0E}">
        <p15:presenceInfo xmlns:p15="http://schemas.microsoft.com/office/powerpoint/2012/main" userId="Shawn M Rothste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00"/>
    <a:srgbClr val="3333FF"/>
    <a:srgbClr val="660033"/>
    <a:srgbClr val="577054"/>
    <a:srgbClr val="3A4A38"/>
    <a:srgbClr val="D0D2CC"/>
    <a:srgbClr val="003366"/>
    <a:srgbClr val="000068"/>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0D2EC5-A4EC-4082-88BB-C1BE20DA1108}" v="2" dt="2019-09-20T22:05:52.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50" autoAdjust="0"/>
  </p:normalViewPr>
  <p:slideViewPr>
    <p:cSldViewPr>
      <p:cViewPr varScale="1">
        <p:scale>
          <a:sx n="65" d="100"/>
          <a:sy n="65" d="100"/>
        </p:scale>
        <p:origin x="74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583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5837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583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C5F5205-3D14-4759-B141-26B5F79F0071}" type="slidenum">
              <a:rPr lang="en-US"/>
              <a:pPr>
                <a:defRPr/>
              </a:pPr>
              <a:t>‹#›</a:t>
            </a:fld>
            <a:endParaRPr lang="en-US" dirty="0"/>
          </a:p>
        </p:txBody>
      </p:sp>
    </p:spTree>
    <p:extLst>
      <p:ext uri="{BB962C8B-B14F-4D97-AF65-F5344CB8AC3E}">
        <p14:creationId xmlns:p14="http://schemas.microsoft.com/office/powerpoint/2010/main" val="1497541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04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04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298EDF-5935-43E3-96A7-964E7186D03B}" type="slidenum">
              <a:rPr lang="en-US"/>
              <a:pPr>
                <a:defRPr/>
              </a:pPr>
              <a:t>‹#›</a:t>
            </a:fld>
            <a:endParaRPr lang="en-US" dirty="0"/>
          </a:p>
        </p:txBody>
      </p:sp>
    </p:spTree>
    <p:extLst>
      <p:ext uri="{BB962C8B-B14F-4D97-AF65-F5344CB8AC3E}">
        <p14:creationId xmlns:p14="http://schemas.microsoft.com/office/powerpoint/2010/main" val="37110504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a:t>
            </a:fld>
            <a:endParaRPr lang="en-US" dirty="0"/>
          </a:p>
        </p:txBody>
      </p:sp>
    </p:spTree>
    <p:extLst>
      <p:ext uri="{BB962C8B-B14F-4D97-AF65-F5344CB8AC3E}">
        <p14:creationId xmlns:p14="http://schemas.microsoft.com/office/powerpoint/2010/main" val="1443547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080F24-27FF-4E39-A16E-7B23F38E8831}" type="slidenum">
              <a:rPr lang="en-US"/>
              <a:pPr>
                <a:defRPr/>
              </a:pPr>
              <a:t>3</a:t>
            </a:fld>
            <a:endParaRPr lang="en-US" dirty="0"/>
          </a:p>
        </p:txBody>
      </p:sp>
      <p:sp>
        <p:nvSpPr>
          <p:cNvPr id="34819" name="Rectangle 2"/>
          <p:cNvSpPr>
            <a:spLocks noGrp="1" noRot="1" noChangeAspect="1" noChangeArrowheads="1" noTextEdit="1"/>
          </p:cNvSpPr>
          <p:nvPr>
            <p:ph type="sldImg"/>
          </p:nvPr>
        </p:nvSpPr>
        <p:spPr>
          <a:xfrm>
            <a:off x="1257300" y="719138"/>
            <a:ext cx="4802188" cy="3600450"/>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89257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FA8B872-EA31-49BD-9BB7-8E3EAF3E745E}" type="datetime1">
              <a:rPr lang="en-US" smtClean="0">
                <a:solidFill>
                  <a:srgbClr val="000000"/>
                </a:solidFill>
              </a:rPr>
              <a:pPr>
                <a:defRPr/>
              </a:pPr>
              <a:t>9/24/2019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53E2FA5-8BBD-48DC-AD05-8F6F56B5DADC}" type="datetime1">
              <a:rPr lang="en-US" smtClean="0">
                <a:solidFill>
                  <a:srgbClr val="000000"/>
                </a:solidFill>
              </a:rPr>
              <a:pPr>
                <a:defRPr/>
              </a:pPr>
              <a:t>9/24/2019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F8E84E9-3708-40B0-BDD4-655ACE3C2007}" type="datetime1">
              <a:rPr lang="en-US" smtClean="0">
                <a:solidFill>
                  <a:srgbClr val="000000"/>
                </a:solidFill>
              </a:rPr>
              <a:pPr>
                <a:defRPr/>
              </a:pPr>
              <a:t>9/24/2019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69F6C37-954A-4EDA-9CD8-B79C032B8CAF}" type="datetime1">
              <a:rPr lang="en-US" smtClean="0">
                <a:solidFill>
                  <a:srgbClr val="000000"/>
                </a:solidFill>
              </a:rPr>
              <a:pPr>
                <a:defRPr/>
              </a:pPr>
              <a:t>9/24/2019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Oval Callout 3"/>
          <p:cNvSpPr/>
          <p:nvPr userDrawn="1"/>
        </p:nvSpPr>
        <p:spPr>
          <a:xfrm>
            <a:off x="1146412" y="1555844"/>
            <a:ext cx="6632812" cy="3016156"/>
          </a:xfrm>
          <a:prstGeom prst="wedgeEllipseCallou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5" name="Content Placeholder 3"/>
          <p:cNvSpPr>
            <a:spLocks noGrp="1"/>
          </p:cNvSpPr>
          <p:nvPr>
            <p:ph sz="half" idx="2"/>
          </p:nvPr>
        </p:nvSpPr>
        <p:spPr>
          <a:xfrm>
            <a:off x="1860076" y="2340588"/>
            <a:ext cx="5205484" cy="1119116"/>
          </a:xfrm>
          <a:noFill/>
        </p:spPr>
        <p:txBody>
          <a:bodyPr/>
          <a:lstStyle>
            <a:lvl1pPr algn="ctr">
              <a:defRPr sz="36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846924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AADC463-8186-4047-A51B-EA5A44D39E14}" type="datetime1">
              <a:rPr lang="en-US" smtClean="0">
                <a:solidFill>
                  <a:srgbClr val="000000"/>
                </a:solidFill>
              </a:rPr>
              <a:pPr>
                <a:defRPr/>
              </a:pPr>
              <a:t>9/24/2019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CE4AED5-46F1-454B-B7A8-03A47BFE411B}" type="datetime1">
              <a:rPr lang="en-US" smtClean="0">
                <a:solidFill>
                  <a:srgbClr val="000000"/>
                </a:solidFill>
              </a:rPr>
              <a:pPr>
                <a:defRPr/>
              </a:pPr>
              <a:t>9/24/2019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FDE379B-CA67-4FF9-9090-010C6903DD42}" type="datetime1">
              <a:rPr lang="en-US" smtClean="0">
                <a:solidFill>
                  <a:srgbClr val="000000"/>
                </a:solidFill>
              </a:rPr>
              <a:pPr>
                <a:defRPr/>
              </a:pPr>
              <a:t>9/24/2019</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Rectangle 4"/>
          <p:cNvSpPr>
            <a:spLocks noGrp="1" noChangeArrowheads="1"/>
          </p:cNvSpPr>
          <p:nvPr>
            <p:ph type="dt" sz="half" idx="10"/>
          </p:nvPr>
        </p:nvSpPr>
        <p:spPr>
          <a:ln/>
        </p:spPr>
        <p:txBody>
          <a:bodyPr/>
          <a:lstStyle>
            <a:lvl1pPr>
              <a:defRPr/>
            </a:lvl1pPr>
          </a:lstStyle>
          <a:p>
            <a:pPr>
              <a:defRPr/>
            </a:pPr>
            <a:fld id="{2883955F-B633-46BF-A473-43DF0EF15713}" type="datetime1">
              <a:rPr lang="en-US" smtClean="0">
                <a:solidFill>
                  <a:srgbClr val="000000"/>
                </a:solidFill>
              </a:rPr>
              <a:pPr>
                <a:defRPr/>
              </a:pPr>
              <a:t>9/24/2019</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10"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0D1814E8-C70E-465D-96F2-267C7E89B0EC}" type="datetime1">
              <a:rPr lang="en-US" smtClean="0">
                <a:solidFill>
                  <a:srgbClr val="000000"/>
                </a:solidFill>
              </a:rPr>
              <a:pPr>
                <a:defRPr/>
              </a:pPr>
              <a:t>9/24/2019</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6B61C3-7423-4551-BD75-74FD0A045663}" type="datetime1">
              <a:rPr lang="en-US" smtClean="0">
                <a:solidFill>
                  <a:srgbClr val="000000"/>
                </a:solidFill>
              </a:rPr>
              <a:pPr>
                <a:defRPr/>
              </a:pPr>
              <a:t>9/24/2019</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Slide Number Placeholder 3"/>
          <p:cNvSpPr>
            <a:spLocks noGrp="1"/>
          </p:cNvSpPr>
          <p:nvPr>
            <p:ph type="sldNum" sz="quarter" idx="12"/>
          </p:nvPr>
        </p:nvSpPr>
        <p:spPr>
          <a:xfrm>
            <a:off x="6934200" y="6245225"/>
            <a:ext cx="2133600" cy="476250"/>
          </a:xfrm>
          <a:ln/>
        </p:spPr>
        <p:txBody>
          <a:bodyPr/>
          <a:lstStyle>
            <a:lvl1pPr>
              <a:defRPr/>
            </a:lvl1pPr>
          </a:lstStyle>
          <a:p>
            <a:pPr>
              <a:defRPr/>
            </a:pPr>
            <a:r>
              <a:rPr lang="en-US" dirty="0"/>
              <a:t>Visual 1.</a:t>
            </a:r>
            <a:fld id="{39BEE0A1-21C7-45F8-91DE-2FA0295A022E}" type="slidenum">
              <a:rPr lang="en-US" smtClean="0"/>
              <a:pPr>
                <a:defRPr/>
              </a:pPr>
              <a:t>‹#›</a:t>
            </a:fld>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16B327E-22AE-40F3-9BD4-5E5C41C115BD}" type="datetime1">
              <a:rPr lang="en-US" smtClean="0">
                <a:solidFill>
                  <a:srgbClr val="000000"/>
                </a:solidFill>
              </a:rPr>
              <a:pPr>
                <a:defRPr/>
              </a:pPr>
              <a:t>9/24/2019</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2AB9363-4EC0-4149-8F04-C4473948E780}" type="datetime1">
              <a:rPr lang="en-US" smtClean="0">
                <a:solidFill>
                  <a:srgbClr val="000000"/>
                </a:solidFill>
              </a:rPr>
              <a:pPr>
                <a:defRPr/>
              </a:pPr>
              <a:t>9/24/2019</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FEMA Visual Template"/>
          <p:cNvPicPr>
            <a:picLocks noChangeAspect="1" noChangeArrowheads="1"/>
          </p:cNvPicPr>
          <p:nvPr userDrawn="1"/>
        </p:nvPicPr>
        <p:blipFill>
          <a:blip r:embed="rId15" cstate="screen"/>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3048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068388"/>
            <a:ext cx="82296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fld id="{36F7949E-FC39-447F-9B4F-A92E1216EA94}" type="datetime1">
              <a:rPr lang="en-US" smtClean="0">
                <a:solidFill>
                  <a:srgbClr val="000000"/>
                </a:solidFill>
              </a:rPr>
              <a:pPr fontAlgn="base">
                <a:spcBef>
                  <a:spcPct val="0"/>
                </a:spcBef>
                <a:spcAft>
                  <a:spcPct val="0"/>
                </a:spcAft>
                <a:defRPr/>
              </a:pPr>
              <a:t>9/24/2019</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dirty="0">
              <a:solidFill>
                <a:srgbClr val="000000"/>
              </a:solidFill>
            </a:endParaRPr>
          </a:p>
        </p:txBody>
      </p:sp>
      <p:cxnSp>
        <p:nvCxnSpPr>
          <p:cNvPr id="8" name="Straight Connector 7"/>
          <p:cNvCxnSpPr/>
          <p:nvPr userDrawn="1"/>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ransition>
    <p:wipe dir="r"/>
  </p:transition>
  <p:hf hdr="0" ftr="0" dt="0"/>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1" fontAlgn="base" hangingPunct="1">
        <a:spcBef>
          <a:spcPct val="20000"/>
        </a:spcBef>
        <a:spcAft>
          <a:spcPct val="0"/>
        </a:spcAft>
        <a:buChar char="•"/>
        <a:tabLst>
          <a:tab pos="401638" algn="l"/>
        </a:tabLst>
        <a:defRPr sz="2800" b="1">
          <a:solidFill>
            <a:srgbClr val="000066"/>
          </a:solidFill>
          <a:latin typeface="+mn-lt"/>
          <a:ea typeface="+mn-ea"/>
          <a:cs typeface="+mn-cs"/>
        </a:defRPr>
      </a:lvl1pPr>
      <a:lvl2pPr marL="4572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88862-F70D-4ADB-A24D-7EC00FCE49BA}"/>
              </a:ext>
            </a:extLst>
          </p:cNvPr>
          <p:cNvSpPr>
            <a:spLocks noGrp="1"/>
          </p:cNvSpPr>
          <p:nvPr>
            <p:ph type="ctrTitle"/>
          </p:nvPr>
        </p:nvSpPr>
        <p:spPr/>
        <p:txBody>
          <a:bodyPr/>
          <a:lstStyle/>
          <a:p>
            <a:r>
              <a:rPr lang="en-US" sz="4400" dirty="0"/>
              <a:t>Unit 7:</a:t>
            </a:r>
            <a:br>
              <a:rPr lang="en-US" sz="4400" dirty="0"/>
            </a:br>
            <a:r>
              <a:rPr lang="en-US" sz="4400" dirty="0"/>
              <a:t>Demobilization, Transfer of Command, Closeout, and Transition to Recovery</a:t>
            </a:r>
            <a:endParaRPr lang="en-US" sz="4400" b="0" dirty="0">
              <a:solidFill>
                <a:schemeClr val="bg1"/>
              </a:solidFill>
            </a:endParaRPr>
          </a:p>
        </p:txBody>
      </p:sp>
      <p:sp>
        <p:nvSpPr>
          <p:cNvPr id="3" name="Slide Number Placeholder 2"/>
          <p:cNvSpPr>
            <a:spLocks noGrp="1"/>
          </p:cNvSpPr>
          <p:nvPr>
            <p:ph type="sldNum" sz="quarter" idx="4"/>
          </p:nvPr>
        </p:nvSpPr>
        <p:spPr/>
        <p:txBody>
          <a:bodyPr/>
          <a:lstStyle/>
          <a:p>
            <a:pPr fontAlgn="base">
              <a:spcBef>
                <a:spcPct val="0"/>
              </a:spcBef>
              <a:spcAft>
                <a:spcPct val="0"/>
              </a:spcAft>
              <a:defRPr/>
            </a:pPr>
            <a:r>
              <a:rPr lang="en-US" b="1" dirty="0"/>
              <a:t>Visual 7.</a:t>
            </a:r>
            <a:fld id="{D04EB0F6-1F7F-4C92-8A0D-4698D134E6E6}" type="slidenum">
              <a:rPr lang="en-US" b="1" smtClean="0"/>
              <a:t>1</a:t>
            </a:fld>
            <a:endParaRPr lang="en-US" b="1" dirty="0"/>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p:txBody>
          <a:bodyPr/>
          <a:lstStyle/>
          <a:p>
            <a:pPr>
              <a:lnSpc>
                <a:spcPts val="3500"/>
              </a:lnSpc>
            </a:pPr>
            <a:r>
              <a:rPr lang="en-US" dirty="0"/>
              <a:t>Demobilization Plan:  Information Needs</a:t>
            </a:r>
          </a:p>
        </p:txBody>
      </p:sp>
      <p:graphicFrame>
        <p:nvGraphicFramePr>
          <p:cNvPr id="12" name="Content Placeholder 6" descr="What Information Is Needed?, Who Provides?&#10;Excess resources; release priorities, All supervisory personnel&#10;Plan development; resource information; demobilization process, Planning Section&#10;Continuing needs for tactical resources , Operations Section &#10;Transportation availability; communications; maintenance , Logistics Section&#10;Claims, time records, and costs of individual resources that are a factor in release , Finance/Admin Section&#10;Agreements regarding other agency resources , Liaison Officer&#10;Physical condition of personnel; physical needs; adequacy of transportation , Safety Officer&#10;Return and reassignment of resources , Agency Dispatch/Ordering Centers&#10;"/>
          <p:cNvGraphicFramePr>
            <a:graphicFrameLocks noGrp="1"/>
          </p:cNvGraphicFramePr>
          <p:nvPr>
            <p:ph idx="4294967295"/>
            <p:extLst>
              <p:ext uri="{D42A27DB-BD31-4B8C-83A1-F6EECF244321}">
                <p14:modId xmlns:p14="http://schemas.microsoft.com/office/powerpoint/2010/main" val="4121010924"/>
              </p:ext>
            </p:extLst>
          </p:nvPr>
        </p:nvGraphicFramePr>
        <p:xfrm>
          <a:off x="420688" y="1192213"/>
          <a:ext cx="8247062" cy="4043366"/>
        </p:xfrm>
        <a:graphic>
          <a:graphicData uri="http://schemas.openxmlformats.org/drawingml/2006/table">
            <a:tbl>
              <a:tblPr firstRow="1" bandRow="1">
                <a:tableStyleId>{9DCAF9ED-07DC-4A11-8D7F-57B35C25682E}</a:tableStyleId>
              </a:tblPr>
              <a:tblGrid>
                <a:gridCol w="5014417">
                  <a:extLst>
                    <a:ext uri="{9D8B030D-6E8A-4147-A177-3AD203B41FA5}">
                      <a16:colId xmlns:a16="http://schemas.microsoft.com/office/drawing/2014/main" val="20000"/>
                    </a:ext>
                  </a:extLst>
                </a:gridCol>
                <a:gridCol w="3232645">
                  <a:extLst>
                    <a:ext uri="{9D8B030D-6E8A-4147-A177-3AD203B41FA5}">
                      <a16:colId xmlns:a16="http://schemas.microsoft.com/office/drawing/2014/main" val="20001"/>
                    </a:ext>
                  </a:extLst>
                </a:gridCol>
              </a:tblGrid>
              <a:tr h="3949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mn-lt"/>
                          <a:ea typeface="+mn-ea"/>
                          <a:cs typeface="+mn-cs"/>
                        </a:rPr>
                        <a:t>What Information Is Needed?</a:t>
                      </a:r>
                    </a:p>
                  </a:txBody>
                  <a:tcPr marL="91435" marR="9143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000066"/>
                    </a:solidFill>
                  </a:tcPr>
                </a:tc>
                <a:tc>
                  <a:txBody>
                    <a:bodyPr/>
                    <a:lstStyle/>
                    <a:p>
                      <a:pPr>
                        <a:spcBef>
                          <a:spcPct val="30000"/>
                        </a:spcBef>
                        <a:buFont typeface="Wingdings" pitchFamily="2" charset="2"/>
                        <a:buNone/>
                      </a:pPr>
                      <a:r>
                        <a:rPr lang="en-US" sz="1600" b="1" kern="1200" dirty="0">
                          <a:solidFill>
                            <a:schemeClr val="lt1"/>
                          </a:solidFill>
                          <a:latin typeface="+mn-lt"/>
                          <a:ea typeface="+mn-ea"/>
                          <a:cs typeface="+mn-cs"/>
                        </a:rPr>
                        <a:t>Who Provides?</a:t>
                      </a:r>
                    </a:p>
                  </a:txBody>
                  <a:tcPr marL="91435" marR="9143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000066"/>
                    </a:solidFill>
                  </a:tcPr>
                </a:tc>
                <a:extLst>
                  <a:ext uri="{0D108BD9-81ED-4DB2-BD59-A6C34878D82A}">
                    <a16:rowId xmlns:a16="http://schemas.microsoft.com/office/drawing/2014/main" val="10000"/>
                  </a:ext>
                </a:extLst>
              </a:tr>
              <a:tr h="137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00" b="1" kern="1200" dirty="0">
                        <a:solidFill>
                          <a:srgbClr val="003366"/>
                        </a:solidFill>
                        <a:latin typeface="Arial" pitchFamily="34" charset="0"/>
                        <a:ea typeface="+mn-ea"/>
                        <a:cs typeface="+mn-cs"/>
                      </a:endParaRPr>
                    </a:p>
                  </a:txBody>
                  <a:tcPr marL="91435" marR="91435">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 b="1" kern="1200" dirty="0">
                        <a:solidFill>
                          <a:srgbClr val="003366"/>
                        </a:solidFill>
                        <a:latin typeface="Arial" pitchFamily="34" charset="0"/>
                        <a:ea typeface="+mn-ea"/>
                        <a:cs typeface="+mn-cs"/>
                      </a:endParaRPr>
                    </a:p>
                  </a:txBody>
                  <a:tcPr marL="91435" marR="91435">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1"/>
                  </a:ext>
                </a:extLst>
              </a:tr>
              <a:tr h="328467">
                <a:tc>
                  <a:txBody>
                    <a:bodyPr/>
                    <a:lstStyle/>
                    <a:p>
                      <a:pPr algn="l">
                        <a:spcBef>
                          <a:spcPct val="30000"/>
                        </a:spcBef>
                        <a:buFont typeface="Wingdings" pitchFamily="2" charset="2"/>
                        <a:buNone/>
                      </a:pPr>
                      <a:r>
                        <a:rPr lang="en-US" sz="1400" b="1" dirty="0">
                          <a:solidFill>
                            <a:srgbClr val="003366"/>
                          </a:solidFill>
                          <a:latin typeface="Arial" charset="0"/>
                        </a:rPr>
                        <a:t>Excess resources; release priorities</a:t>
                      </a:r>
                    </a:p>
                  </a:txBody>
                  <a:tcPr marL="91435" marR="91435">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algn="l">
                        <a:spcBef>
                          <a:spcPct val="30000"/>
                        </a:spcBef>
                        <a:buFont typeface="Wingdings" pitchFamily="2" charset="2"/>
                        <a:buNone/>
                      </a:pPr>
                      <a:r>
                        <a:rPr lang="en-US" sz="1400" b="1" dirty="0">
                          <a:solidFill>
                            <a:srgbClr val="003366"/>
                          </a:solidFill>
                          <a:latin typeface="Arial" charset="0"/>
                        </a:rPr>
                        <a:t>All supervisory personnel</a:t>
                      </a:r>
                    </a:p>
                  </a:txBody>
                  <a:tcPr marL="91435" marR="91435">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2"/>
                  </a:ext>
                </a:extLst>
              </a:tr>
              <a:tr h="519949">
                <a:tc>
                  <a:txBody>
                    <a:bodyPr/>
                    <a:lstStyle/>
                    <a:p>
                      <a:pPr algn="l">
                        <a:spcBef>
                          <a:spcPct val="30000"/>
                        </a:spcBef>
                        <a:buFont typeface="Wingdings" pitchFamily="2" charset="2"/>
                        <a:buNone/>
                      </a:pPr>
                      <a:r>
                        <a:rPr lang="en-US" sz="1400" b="1" dirty="0">
                          <a:solidFill>
                            <a:srgbClr val="003366"/>
                          </a:solidFill>
                          <a:latin typeface="Arial" charset="0"/>
                        </a:rPr>
                        <a:t>Plan development; resource information; demobilization process</a:t>
                      </a:r>
                    </a:p>
                  </a:txBody>
                  <a:tcPr marL="91435" marR="91435">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algn="l">
                        <a:spcBef>
                          <a:spcPct val="30000"/>
                        </a:spcBef>
                        <a:buFont typeface="Wingdings" pitchFamily="2" charset="2"/>
                        <a:buNone/>
                      </a:pPr>
                      <a:r>
                        <a:rPr lang="en-US" sz="1400" b="1" dirty="0">
                          <a:solidFill>
                            <a:srgbClr val="003366"/>
                          </a:solidFill>
                          <a:latin typeface="Arial" charset="0"/>
                        </a:rPr>
                        <a:t>Planning Section</a:t>
                      </a:r>
                    </a:p>
                  </a:txBody>
                  <a:tcPr marL="91435" marR="91435">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3"/>
                  </a:ext>
                </a:extLst>
              </a:tr>
              <a:tr h="304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3366"/>
                          </a:solidFill>
                          <a:latin typeface="Arial" charset="0"/>
                          <a:cs typeface="Times New Roman" pitchFamily="18" charset="0"/>
                        </a:rPr>
                        <a:t>Continuing needs for tactical resources</a:t>
                      </a:r>
                      <a:r>
                        <a:rPr lang="en-US" sz="1400" b="1" dirty="0">
                          <a:solidFill>
                            <a:srgbClr val="003366"/>
                          </a:solidFill>
                          <a:latin typeface="Arial" charset="0"/>
                        </a:rPr>
                        <a:t> </a:t>
                      </a:r>
                    </a:p>
                  </a:txBody>
                  <a:tcPr marL="91435" marR="91435">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3366"/>
                          </a:solidFill>
                          <a:latin typeface="Arial" charset="0"/>
                        </a:rPr>
                        <a:t>Operations Section </a:t>
                      </a:r>
                    </a:p>
                  </a:txBody>
                  <a:tcPr marL="91435" marR="91435">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4"/>
                  </a:ext>
                </a:extLst>
              </a:tr>
              <a:tr h="518159">
                <a:tc>
                  <a:txBody>
                    <a:bodyPr/>
                    <a:lstStyle/>
                    <a:p>
                      <a:pPr algn="l">
                        <a:spcBef>
                          <a:spcPct val="30000"/>
                        </a:spcBef>
                        <a:buFont typeface="Wingdings" pitchFamily="2" charset="2"/>
                        <a:buNone/>
                      </a:pPr>
                      <a:r>
                        <a:rPr lang="en-US" sz="1400" b="1" dirty="0">
                          <a:solidFill>
                            <a:srgbClr val="003366"/>
                          </a:solidFill>
                          <a:latin typeface="Arial" charset="0"/>
                          <a:cs typeface="Times New Roman" pitchFamily="18" charset="0"/>
                        </a:rPr>
                        <a:t>Transportation availability; communications; maintenance</a:t>
                      </a:r>
                      <a:r>
                        <a:rPr lang="en-US" sz="1400" b="1" dirty="0">
                          <a:solidFill>
                            <a:srgbClr val="003366"/>
                          </a:solidFill>
                          <a:latin typeface="Arial" charset="0"/>
                        </a:rPr>
                        <a:t> </a:t>
                      </a:r>
                    </a:p>
                  </a:txBody>
                  <a:tcPr marL="91435" marR="91435">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3366"/>
                          </a:solidFill>
                          <a:latin typeface="Arial" charset="0"/>
                        </a:rPr>
                        <a:t>Logistics Section</a:t>
                      </a:r>
                    </a:p>
                  </a:txBody>
                  <a:tcPr marL="91435" marR="91435">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5"/>
                  </a:ext>
                </a:extLst>
              </a:tr>
              <a:tr h="518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3366"/>
                          </a:solidFill>
                          <a:latin typeface="Arial" charset="0"/>
                          <a:cs typeface="Times New Roman" pitchFamily="18" charset="0"/>
                        </a:rPr>
                        <a:t>Claims, time records, and costs of individual resources that are a factor in release</a:t>
                      </a:r>
                      <a:r>
                        <a:rPr lang="en-US" sz="1400" b="1" dirty="0">
                          <a:solidFill>
                            <a:srgbClr val="003366"/>
                          </a:solidFill>
                          <a:latin typeface="Arial" charset="0"/>
                        </a:rPr>
                        <a:t> </a:t>
                      </a:r>
                    </a:p>
                  </a:txBody>
                  <a:tcPr marL="91435" marR="91435">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3366"/>
                          </a:solidFill>
                          <a:latin typeface="Arial" charset="0"/>
                        </a:rPr>
                        <a:t>Finance/Admin Section</a:t>
                      </a:r>
                    </a:p>
                  </a:txBody>
                  <a:tcPr marL="91435" marR="91435">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6"/>
                  </a:ext>
                </a:extLst>
              </a:tr>
              <a:tr h="3352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3366"/>
                          </a:solidFill>
                          <a:latin typeface="Arial" charset="0"/>
                          <a:cs typeface="Times New Roman" pitchFamily="18" charset="0"/>
                        </a:rPr>
                        <a:t>Agreements regarding other agency resources</a:t>
                      </a:r>
                      <a:r>
                        <a:rPr lang="en-US" sz="1400" b="1" dirty="0">
                          <a:solidFill>
                            <a:srgbClr val="003366"/>
                          </a:solidFill>
                          <a:latin typeface="Arial" charset="0"/>
                        </a:rPr>
                        <a:t> </a:t>
                      </a:r>
                    </a:p>
                  </a:txBody>
                  <a:tcPr marL="91435" marR="91435">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3366"/>
                          </a:solidFill>
                          <a:latin typeface="Arial" charset="0"/>
                        </a:rPr>
                        <a:t>Liaison Officer</a:t>
                      </a:r>
                    </a:p>
                  </a:txBody>
                  <a:tcPr marL="91435" marR="91435">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7"/>
                  </a:ext>
                </a:extLst>
              </a:tr>
              <a:tr h="518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3366"/>
                          </a:solidFill>
                          <a:latin typeface="Arial" charset="0"/>
                          <a:cs typeface="Times New Roman" pitchFamily="18" charset="0"/>
                        </a:rPr>
                        <a:t>Physical condition of personnel; physical needs; adequacy of transportation</a:t>
                      </a:r>
                      <a:r>
                        <a:rPr lang="en-US" sz="1400" b="1" dirty="0">
                          <a:solidFill>
                            <a:srgbClr val="003366"/>
                          </a:solidFill>
                          <a:latin typeface="Arial" charset="0"/>
                        </a:rPr>
                        <a:t> </a:t>
                      </a:r>
                    </a:p>
                  </a:txBody>
                  <a:tcPr marL="91435" marR="91435">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400" b="1" dirty="0">
                          <a:solidFill>
                            <a:srgbClr val="003366"/>
                          </a:solidFill>
                          <a:latin typeface="Arial" charset="0"/>
                        </a:rPr>
                        <a:t>Safety Officer</a:t>
                      </a:r>
                    </a:p>
                  </a:txBody>
                  <a:tcPr marL="91435" marR="91435">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8"/>
                  </a:ext>
                </a:extLst>
              </a:tr>
              <a:tr h="351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3366"/>
                          </a:solidFill>
                          <a:latin typeface="Arial" charset="0"/>
                          <a:cs typeface="Times New Roman" pitchFamily="18" charset="0"/>
                        </a:rPr>
                        <a:t>Return and reassignment of resources</a:t>
                      </a:r>
                      <a:r>
                        <a:rPr lang="en-US" sz="1400" b="1" dirty="0">
                          <a:solidFill>
                            <a:srgbClr val="003366"/>
                          </a:solidFill>
                          <a:latin typeface="Arial" charset="0"/>
                        </a:rPr>
                        <a:t> </a:t>
                      </a:r>
                    </a:p>
                  </a:txBody>
                  <a:tcPr marL="91435" marR="91435">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400" b="1" dirty="0">
                          <a:solidFill>
                            <a:srgbClr val="003366"/>
                          </a:solidFill>
                          <a:latin typeface="Arial" charset="0"/>
                        </a:rPr>
                        <a:t>Agency Dispatch/Ordering Centers</a:t>
                      </a:r>
                    </a:p>
                  </a:txBody>
                  <a:tcPr marL="91435" marR="91435">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 b="1" dirty="0">
                        <a:solidFill>
                          <a:srgbClr val="003366"/>
                        </a:solidFill>
                        <a:latin typeface="Arial" pitchFamily="34" charset="0"/>
                      </a:endParaRPr>
                    </a:p>
                  </a:txBody>
                  <a:tcPr marL="91435" marR="91435">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buFont typeface="Wingdings" pitchFamily="2" charset="2"/>
                        <a:buNone/>
                      </a:pPr>
                      <a:endParaRPr lang="en-US" sz="100" b="1" dirty="0">
                        <a:solidFill>
                          <a:srgbClr val="003366"/>
                        </a:solidFill>
                      </a:endParaRPr>
                    </a:p>
                  </a:txBody>
                  <a:tcPr marL="91435" marR="91435">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10</a:t>
            </a:fld>
            <a:endParaRPr lang="en-US" sz="1600" b="1" dirty="0">
              <a:solidFill>
                <a:schemeClr val="bg1"/>
              </a:solidFill>
            </a:endParaRPr>
          </a:p>
        </p:txBody>
      </p:sp>
    </p:spTree>
    <p:extLst>
      <p:ext uri="{BB962C8B-B14F-4D97-AF65-F5344CB8AC3E}">
        <p14:creationId xmlns:p14="http://schemas.microsoft.com/office/powerpoint/2010/main" val="2049549402"/>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itle 2"/>
          <p:cNvSpPr>
            <a:spLocks noGrp="1"/>
          </p:cNvSpPr>
          <p:nvPr>
            <p:ph type="title"/>
          </p:nvPr>
        </p:nvSpPr>
        <p:spPr/>
        <p:txBody>
          <a:bodyPr/>
          <a:lstStyle/>
          <a:p>
            <a:r>
              <a:rPr lang="en-US" dirty="0"/>
              <a:t>Demobilization Plan Sections 	</a:t>
            </a:r>
          </a:p>
        </p:txBody>
      </p:sp>
      <p:sp>
        <p:nvSpPr>
          <p:cNvPr id="7" name="Content Placeholder 6">
            <a:extLst>
              <a:ext uri="{FF2B5EF4-FFF2-40B4-BE49-F238E27FC236}">
                <a16:creationId xmlns:a16="http://schemas.microsoft.com/office/drawing/2014/main" id="{55724B69-19B8-4628-8D80-F86EC3428AAF}"/>
              </a:ext>
            </a:extLst>
          </p:cNvPr>
          <p:cNvSpPr>
            <a:spLocks noGrp="1"/>
          </p:cNvSpPr>
          <p:nvPr>
            <p:ph idx="1"/>
          </p:nvPr>
        </p:nvSpPr>
        <p:spPr/>
        <p:txBody>
          <a:bodyPr/>
          <a:lstStyle/>
          <a:p>
            <a:pPr marL="0" indent="0">
              <a:buNone/>
            </a:pPr>
            <a:r>
              <a:rPr lang="en-US" sz="200" dirty="0">
                <a:solidFill>
                  <a:schemeClr val="bg1"/>
                </a:solidFill>
              </a:rPr>
              <a:t>Handout 7-1: Sample Demobilization Plan</a:t>
            </a:r>
          </a:p>
        </p:txBody>
      </p:sp>
      <p:grpSp>
        <p:nvGrpSpPr>
          <p:cNvPr id="2" name="Group 1" descr="Organizational Chart: &#10;Demobilization Plan in center.&#10;First Box to Left: Release Priorities&#10;Second Box to Left: Responsibilities&#10;Box above: General Information&#10;First box to right: travel information&#10;second box to right: release procedures"/>
          <p:cNvGrpSpPr/>
          <p:nvPr/>
        </p:nvGrpSpPr>
        <p:grpSpPr>
          <a:xfrm>
            <a:off x="425116" y="1295400"/>
            <a:ext cx="7978775" cy="3741737"/>
            <a:chOff x="601663" y="1227138"/>
            <a:chExt cx="7978775" cy="3741737"/>
          </a:xfrm>
        </p:grpSpPr>
        <p:cxnSp>
          <p:nvCxnSpPr>
            <p:cNvPr id="25" name="Straight Connector 24"/>
            <p:cNvCxnSpPr>
              <a:endCxn id="16" idx="2"/>
            </p:cNvCxnSpPr>
            <p:nvPr/>
          </p:nvCxnSpPr>
          <p:spPr>
            <a:xfrm>
              <a:off x="2873375" y="4283075"/>
              <a:ext cx="3435350" cy="33338"/>
            </a:xfrm>
            <a:prstGeom prst="line">
              <a:avLst/>
            </a:prstGeom>
            <a:ln w="254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5" idx="2"/>
            </p:cNvCxnSpPr>
            <p:nvPr/>
          </p:nvCxnSpPr>
          <p:spPr>
            <a:xfrm>
              <a:off x="2873375" y="2735263"/>
              <a:ext cx="3421063" cy="19050"/>
            </a:xfrm>
            <a:prstGeom prst="line">
              <a:avLst/>
            </a:prstGeom>
            <a:ln w="254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3"/>
            </p:cNvCxnSpPr>
            <p:nvPr/>
          </p:nvCxnSpPr>
          <p:spPr>
            <a:xfrm>
              <a:off x="4545013" y="1989138"/>
              <a:ext cx="0" cy="441325"/>
            </a:xfrm>
            <a:prstGeom prst="line">
              <a:avLst/>
            </a:prstGeom>
            <a:ln w="25400">
              <a:solidFill>
                <a:srgbClr val="000066"/>
              </a:solidFill>
            </a:ln>
          </p:spPr>
          <p:style>
            <a:lnRef idx="1">
              <a:schemeClr val="accent1"/>
            </a:lnRef>
            <a:fillRef idx="0">
              <a:schemeClr val="accent1"/>
            </a:fillRef>
            <a:effectRef idx="0">
              <a:schemeClr val="accent1"/>
            </a:effectRef>
            <a:fontRef idx="minor">
              <a:schemeClr val="tx1"/>
            </a:fontRef>
          </p:style>
        </p:cxnSp>
        <p:sp>
          <p:nvSpPr>
            <p:cNvPr id="4" name="Folded Corner 3"/>
            <p:cNvSpPr/>
            <p:nvPr/>
          </p:nvSpPr>
          <p:spPr>
            <a:xfrm>
              <a:off x="3382963" y="2332038"/>
              <a:ext cx="2057400" cy="2332037"/>
            </a:xfrm>
            <a:prstGeom prst="foldedCorner">
              <a:avLst/>
            </a:prstGeom>
            <a:solidFill>
              <a:schemeClr val="bg1"/>
            </a:solid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z</a:t>
              </a:r>
            </a:p>
          </p:txBody>
        </p:sp>
        <p:sp>
          <p:nvSpPr>
            <p:cNvPr id="5" name="Folded Corner 4"/>
            <p:cNvSpPr/>
            <p:nvPr/>
          </p:nvSpPr>
          <p:spPr>
            <a:xfrm>
              <a:off x="3535363" y="2484438"/>
              <a:ext cx="2057400" cy="2332037"/>
            </a:xfrm>
            <a:prstGeom prst="foldedCorner">
              <a:avLst/>
            </a:prstGeom>
            <a:solidFill>
              <a:schemeClr val="bg1"/>
            </a:solid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zz</a:t>
              </a:r>
            </a:p>
          </p:txBody>
        </p:sp>
        <p:sp>
          <p:nvSpPr>
            <p:cNvPr id="6" name="Folded Corner 5"/>
            <p:cNvSpPr/>
            <p:nvPr/>
          </p:nvSpPr>
          <p:spPr>
            <a:xfrm>
              <a:off x="3687763" y="2636838"/>
              <a:ext cx="2057400" cy="2332037"/>
            </a:xfrm>
            <a:prstGeom prst="foldedCorner">
              <a:avLst/>
            </a:prstGeom>
            <a:solidFill>
              <a:schemeClr val="bg1"/>
            </a:solid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0066"/>
                  </a:solidFill>
                </a:rPr>
                <a:t>Demobilization Plan</a:t>
              </a:r>
            </a:p>
          </p:txBody>
        </p:sp>
        <p:sp>
          <p:nvSpPr>
            <p:cNvPr id="8" name="Cube 7"/>
            <p:cNvSpPr/>
            <p:nvPr/>
          </p:nvSpPr>
          <p:spPr>
            <a:xfrm>
              <a:off x="3551238" y="1227138"/>
              <a:ext cx="2057400" cy="762000"/>
            </a:xfrm>
            <a:prstGeom prst="cube">
              <a:avLst>
                <a:gd name="adj" fmla="val 9000"/>
              </a:avLst>
            </a:prstGeom>
            <a:solidFill>
              <a:schemeClr val="bg1"/>
            </a:solid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0066"/>
                  </a:solidFill>
                </a:rPr>
                <a:t>General Information</a:t>
              </a:r>
            </a:p>
          </p:txBody>
        </p:sp>
        <p:sp>
          <p:nvSpPr>
            <p:cNvPr id="13" name="Cube 12"/>
            <p:cNvSpPr/>
            <p:nvPr/>
          </p:nvSpPr>
          <p:spPr>
            <a:xfrm>
              <a:off x="601663" y="2354263"/>
              <a:ext cx="2271712" cy="762000"/>
            </a:xfrm>
            <a:prstGeom prst="cube">
              <a:avLst>
                <a:gd name="adj" fmla="val 9000"/>
              </a:avLst>
            </a:prstGeom>
            <a:solidFill>
              <a:schemeClr val="bg1"/>
            </a:solid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0066"/>
                  </a:solidFill>
                </a:rPr>
                <a:t>Responsibilities</a:t>
              </a:r>
            </a:p>
          </p:txBody>
        </p:sp>
        <p:sp>
          <p:nvSpPr>
            <p:cNvPr id="14" name="Cube 13"/>
            <p:cNvSpPr/>
            <p:nvPr/>
          </p:nvSpPr>
          <p:spPr>
            <a:xfrm>
              <a:off x="601663" y="3908425"/>
              <a:ext cx="2271712" cy="762000"/>
            </a:xfrm>
            <a:prstGeom prst="cube">
              <a:avLst>
                <a:gd name="adj" fmla="val 9000"/>
              </a:avLst>
            </a:prstGeom>
            <a:solidFill>
              <a:schemeClr val="bg1"/>
            </a:solid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0066"/>
                  </a:solidFill>
                </a:rPr>
                <a:t>Release Priorities</a:t>
              </a:r>
            </a:p>
          </p:txBody>
        </p:sp>
        <p:sp>
          <p:nvSpPr>
            <p:cNvPr id="15" name="Cube 14"/>
            <p:cNvSpPr/>
            <p:nvPr/>
          </p:nvSpPr>
          <p:spPr>
            <a:xfrm>
              <a:off x="6294438" y="2339975"/>
              <a:ext cx="2270125" cy="762000"/>
            </a:xfrm>
            <a:prstGeom prst="cube">
              <a:avLst>
                <a:gd name="adj" fmla="val 9000"/>
              </a:avLst>
            </a:prstGeom>
            <a:solidFill>
              <a:schemeClr val="bg1"/>
            </a:solid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0066"/>
                  </a:solidFill>
                </a:rPr>
                <a:t>Release Procedures</a:t>
              </a:r>
            </a:p>
          </p:txBody>
        </p:sp>
        <p:sp>
          <p:nvSpPr>
            <p:cNvPr id="16" name="Cube 15"/>
            <p:cNvSpPr/>
            <p:nvPr/>
          </p:nvSpPr>
          <p:spPr>
            <a:xfrm>
              <a:off x="6308725" y="3902075"/>
              <a:ext cx="2271713" cy="762000"/>
            </a:xfrm>
            <a:prstGeom prst="cube">
              <a:avLst>
                <a:gd name="adj" fmla="val 9000"/>
              </a:avLst>
            </a:prstGeom>
            <a:solidFill>
              <a:schemeClr val="bg1"/>
            </a:solid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0066"/>
                  </a:solidFill>
                </a:rPr>
                <a:t>Travel Information</a:t>
              </a:r>
            </a:p>
          </p:txBody>
        </p:sp>
      </p:grpSp>
      <p:sp>
        <p:nvSpPr>
          <p:cNvPr id="1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11</a:t>
            </a:fld>
            <a:endParaRPr lang="en-US" sz="1600" b="1" dirty="0">
              <a:solidFill>
                <a:schemeClr val="bg1"/>
              </a:solidFill>
            </a:endParaRPr>
          </a:p>
        </p:txBody>
      </p:sp>
      <p:sp>
        <p:nvSpPr>
          <p:cNvPr id="3" name="TextBox 2">
            <a:extLst>
              <a:ext uri="{FF2B5EF4-FFF2-40B4-BE49-F238E27FC236}">
                <a16:creationId xmlns:a16="http://schemas.microsoft.com/office/drawing/2014/main" id="{A6C517B6-F6BA-4393-B401-9286E97F1DA1}"/>
              </a:ext>
            </a:extLst>
          </p:cNvPr>
          <p:cNvSpPr txBox="1"/>
          <p:nvPr/>
        </p:nvSpPr>
        <p:spPr>
          <a:xfrm>
            <a:off x="3949606" y="5259387"/>
            <a:ext cx="4737194" cy="369332"/>
          </a:xfrm>
          <a:prstGeom prst="rect">
            <a:avLst/>
          </a:prstGeom>
          <a:noFill/>
        </p:spPr>
        <p:txBody>
          <a:bodyPr wrap="none" rtlCol="0">
            <a:spAutoFit/>
          </a:bodyPr>
          <a:lstStyle/>
          <a:p>
            <a:r>
              <a:rPr lang="en-US" b="1" dirty="0">
                <a:solidFill>
                  <a:srgbClr val="000066"/>
                </a:solidFill>
              </a:rPr>
              <a:t>Handout 7-1: Sample Demobilization Plan</a:t>
            </a:r>
          </a:p>
        </p:txBody>
      </p:sp>
    </p:spTree>
    <p:extLst>
      <p:ext uri="{BB962C8B-B14F-4D97-AF65-F5344CB8AC3E}">
        <p14:creationId xmlns:p14="http://schemas.microsoft.com/office/powerpoint/2010/main" val="1786799133"/>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457200" y="1220788"/>
            <a:ext cx="8229600" cy="1903412"/>
          </a:xfrm>
        </p:spPr>
        <p:txBody>
          <a:bodyPr/>
          <a:lstStyle/>
          <a:p>
            <a:pPr marL="0" indent="0">
              <a:buNone/>
            </a:pPr>
            <a:r>
              <a:rPr lang="en-US" sz="2400" dirty="0"/>
              <a:t>ICS Form 221 ensures that resources checking out of the incident have completed all appropriate incident business, and provides the Planning Section information on resources released from the incident. </a:t>
            </a:r>
            <a:endParaRPr lang="en-US" sz="1800" dirty="0"/>
          </a:p>
        </p:txBody>
      </p:sp>
      <p:sp>
        <p:nvSpPr>
          <p:cNvPr id="19459" name="Title 2"/>
          <p:cNvSpPr>
            <a:spLocks noGrp="1"/>
          </p:cNvSpPr>
          <p:nvPr>
            <p:ph type="title"/>
          </p:nvPr>
        </p:nvSpPr>
        <p:spPr>
          <a:xfrm>
            <a:off x="486602" y="304800"/>
            <a:ext cx="8229600" cy="639763"/>
          </a:xfrm>
        </p:spPr>
        <p:txBody>
          <a:bodyPr/>
          <a:lstStyle/>
          <a:p>
            <a:pPr>
              <a:lnSpc>
                <a:spcPts val="3500"/>
              </a:lnSpc>
            </a:pPr>
            <a:r>
              <a:rPr lang="en-US" dirty="0"/>
              <a:t>ICS Form 221, Demobilization Check-Out</a:t>
            </a:r>
          </a:p>
        </p:txBody>
      </p:sp>
      <p:pic>
        <p:nvPicPr>
          <p:cNvPr id="19460" name="Picture 2" descr="SAMPLE:  Top part of Demobilization Check-Out Form (ICS 221)"/>
          <p:cNvPicPr>
            <a:picLocks noChangeAspect="1" noChangeArrowheads="1"/>
          </p:cNvPicPr>
          <p:nvPr/>
        </p:nvPicPr>
        <p:blipFill>
          <a:blip r:embed="rId2">
            <a:extLst>
              <a:ext uri="{28A0092B-C50C-407E-A947-70E740481C1C}">
                <a14:useLocalDpi xmlns:a14="http://schemas.microsoft.com/office/drawing/2010/main" val="0"/>
              </a:ext>
            </a:extLst>
          </a:blip>
          <a:srcRect l="25874" t="22549" r="25900" b="59270"/>
          <a:stretch>
            <a:fillRect/>
          </a:stretch>
        </p:blipFill>
        <p:spPr bwMode="auto">
          <a:xfrm>
            <a:off x="529004" y="3219450"/>
            <a:ext cx="8172450" cy="188595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12</a:t>
            </a:fld>
            <a:endParaRPr lang="en-US" sz="1600" b="1" dirty="0">
              <a:solidFill>
                <a:schemeClr val="bg1"/>
              </a:solidFill>
            </a:endParaRPr>
          </a:p>
        </p:txBody>
      </p:sp>
    </p:spTree>
    <p:extLst>
      <p:ext uri="{BB962C8B-B14F-4D97-AF65-F5344CB8AC3E}">
        <p14:creationId xmlns:p14="http://schemas.microsoft.com/office/powerpoint/2010/main" val="2807971544"/>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5972" y="1068388"/>
            <a:ext cx="4650828" cy="4646612"/>
          </a:xfrm>
        </p:spPr>
        <p:txBody>
          <a:bodyPr/>
          <a:lstStyle/>
          <a:p>
            <a:pPr marL="0" indent="0">
              <a:buNone/>
              <a:defRPr/>
            </a:pPr>
            <a:r>
              <a:rPr lang="en-US" dirty="0"/>
              <a:t>When an incident stabilizes or de-escalates: </a:t>
            </a:r>
          </a:p>
          <a:p>
            <a:pPr lvl="1">
              <a:buFont typeface="Arial" panose="020B0604020202020204" pitchFamily="34" charset="0"/>
              <a:buChar char="•"/>
              <a:defRPr/>
            </a:pPr>
            <a:r>
              <a:rPr lang="en-US" dirty="0"/>
              <a:t>The IMT type may be reduced, and </a:t>
            </a:r>
          </a:p>
          <a:p>
            <a:pPr lvl="1">
              <a:buFont typeface="Arial" panose="020B0604020202020204" pitchFamily="34" charset="0"/>
              <a:buChar char="•"/>
              <a:defRPr/>
            </a:pPr>
            <a:r>
              <a:rPr lang="en-US" dirty="0"/>
              <a:t>The need for a transfer of command may occur if the Agency Administrator agrees.</a:t>
            </a:r>
          </a:p>
        </p:txBody>
      </p:sp>
      <p:sp>
        <p:nvSpPr>
          <p:cNvPr id="20482" name="Rectangle 2"/>
          <p:cNvSpPr>
            <a:spLocks noGrp="1" noChangeAspect="1" noChangeArrowheads="1"/>
          </p:cNvSpPr>
          <p:nvPr>
            <p:ph type="title"/>
          </p:nvPr>
        </p:nvSpPr>
        <p:spPr>
          <a:xfrm>
            <a:off x="457200" y="304800"/>
            <a:ext cx="8229600" cy="639763"/>
          </a:xfrm>
        </p:spPr>
        <p:txBody>
          <a:bodyPr/>
          <a:lstStyle/>
          <a:p>
            <a:pPr>
              <a:lnSpc>
                <a:spcPts val="3500"/>
              </a:lnSpc>
            </a:pPr>
            <a:r>
              <a:rPr lang="en-US" dirty="0"/>
              <a:t>Transfer of Command in Stabilizing or De-Escalating Incidents</a:t>
            </a:r>
          </a:p>
        </p:txBody>
      </p:sp>
      <p:pic>
        <p:nvPicPr>
          <p:cNvPr id="20483" name="Picture 5" descr="Workers in hazmat suits"/>
          <p:cNvPicPr>
            <a:picLocks noChangeAspect="1"/>
          </p:cNvPicPr>
          <p:nvPr/>
        </p:nvPicPr>
        <p:blipFill>
          <a:blip r:embed="rId2">
            <a:lum bright="10000"/>
            <a:extLst>
              <a:ext uri="{28A0092B-C50C-407E-A947-70E740481C1C}">
                <a14:useLocalDpi xmlns:a14="http://schemas.microsoft.com/office/drawing/2010/main" val="0"/>
              </a:ext>
            </a:extLst>
          </a:blip>
          <a:srcRect t="6493" b="5974"/>
          <a:stretch>
            <a:fillRect/>
          </a:stretch>
        </p:blipFill>
        <p:spPr bwMode="auto">
          <a:xfrm>
            <a:off x="522288" y="1154113"/>
            <a:ext cx="3184525" cy="4279900"/>
          </a:xfrm>
          <a:prstGeom prst="rect">
            <a:avLst/>
          </a:prstGeom>
          <a:noFill/>
          <a:ln w="9525">
            <a:solidFill>
              <a:schemeClr val="bg1"/>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13</a:t>
            </a:fld>
            <a:endParaRPr lang="en-US" sz="1600" b="1" dirty="0">
              <a:solidFill>
                <a:schemeClr val="bg1"/>
              </a:solidFill>
            </a:endParaRPr>
          </a:p>
        </p:txBody>
      </p:sp>
    </p:spTree>
    <p:extLst>
      <p:ext uri="{BB962C8B-B14F-4D97-AF65-F5344CB8AC3E}">
        <p14:creationId xmlns:p14="http://schemas.microsoft.com/office/powerpoint/2010/main" val="2486776480"/>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256689" y="1295400"/>
            <a:ext cx="4461641" cy="4282966"/>
          </a:xfrm>
        </p:spPr>
        <p:txBody>
          <a:bodyPr/>
          <a:lstStyle/>
          <a:p>
            <a:r>
              <a:rPr lang="en-US" dirty="0">
                <a:cs typeface="Times New Roman" pitchFamily="18" charset="0"/>
              </a:rPr>
              <a:t>The Incident Commander position will remain staffed until the conclusion of the incident.</a:t>
            </a:r>
          </a:p>
          <a:p>
            <a:r>
              <a:rPr lang="en-US" dirty="0">
                <a:cs typeface="Times New Roman" pitchFamily="18" charset="0"/>
              </a:rPr>
              <a:t>Team demobilization may include a formal “closeout” with the Agency Administrator.</a:t>
            </a:r>
            <a:endParaRPr lang="en-US" dirty="0"/>
          </a:p>
        </p:txBody>
      </p:sp>
      <p:sp>
        <p:nvSpPr>
          <p:cNvPr id="24578" name="Rectangle 2"/>
          <p:cNvSpPr>
            <a:spLocks noGrp="1" noChangeAspect="1" noChangeArrowheads="1"/>
          </p:cNvSpPr>
          <p:nvPr>
            <p:ph type="title"/>
          </p:nvPr>
        </p:nvSpPr>
        <p:spPr/>
        <p:txBody>
          <a:bodyPr/>
          <a:lstStyle/>
          <a:p>
            <a:r>
              <a:rPr lang="en-US" dirty="0"/>
              <a:t>Incident Command and Closeout</a:t>
            </a:r>
          </a:p>
        </p:txBody>
      </p:sp>
      <p:pic>
        <p:nvPicPr>
          <p:cNvPr id="8" name="Picture 4" descr="Man on walkie talkie"/>
          <p:cNvPicPr>
            <a:picLocks noGrp="1" noChangeAspect="1"/>
          </p:cNvPicPr>
          <p:nvPr>
            <p:ph sz="half" idx="1"/>
          </p:nvPr>
        </p:nvPicPr>
        <p:blipFill>
          <a:blip r:embed="rId2">
            <a:lum bright="20000"/>
            <a:extLst>
              <a:ext uri="{28A0092B-C50C-407E-A947-70E740481C1C}">
                <a14:useLocalDpi xmlns:a14="http://schemas.microsoft.com/office/drawing/2010/main" val="0"/>
              </a:ext>
            </a:extLst>
          </a:blip>
          <a:srcRect l="9990" t="7417" r="6133"/>
          <a:stretch>
            <a:fillRect/>
          </a:stretch>
        </p:blipFill>
        <p:spPr bwMode="auto">
          <a:xfrm>
            <a:off x="1130814" y="1409929"/>
            <a:ext cx="2691372" cy="3963529"/>
          </a:xfrm>
          <a:prstGeom prst="rect">
            <a:avLst/>
          </a:prstGeom>
          <a:noFill/>
          <a:ln w="9525">
            <a:solidFill>
              <a:schemeClr val="bg1"/>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14</a:t>
            </a:fld>
            <a:endParaRPr lang="en-US" sz="1600" b="1" dirty="0">
              <a:solidFill>
                <a:schemeClr val="bg1"/>
              </a:solidFill>
            </a:endParaRPr>
          </a:p>
        </p:txBody>
      </p:sp>
    </p:spTree>
    <p:extLst>
      <p:ext uri="{BB962C8B-B14F-4D97-AF65-F5344CB8AC3E}">
        <p14:creationId xmlns:p14="http://schemas.microsoft.com/office/powerpoint/2010/main" val="200427149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defRPr/>
            </a:pPr>
            <a:r>
              <a:rPr lang="en-US" sz="2400" dirty="0"/>
              <a:t>An AA closeout meeting includes the following information:</a:t>
            </a:r>
          </a:p>
          <a:p>
            <a:pPr lvl="1">
              <a:buFont typeface="Arial" panose="020B0604020202020204" pitchFamily="34" charset="0"/>
              <a:buChar char="•"/>
              <a:defRPr/>
            </a:pPr>
            <a:r>
              <a:rPr lang="en-US" sz="2400" dirty="0"/>
              <a:t>Incident summary.</a:t>
            </a:r>
          </a:p>
          <a:p>
            <a:pPr lvl="1">
              <a:buFont typeface="Arial" panose="020B0604020202020204" pitchFamily="34" charset="0"/>
              <a:buChar char="•"/>
              <a:defRPr/>
            </a:pPr>
            <a:r>
              <a:rPr lang="en-US" sz="2400" dirty="0"/>
              <a:t>Major events that may have lasting ramifications.</a:t>
            </a:r>
          </a:p>
          <a:p>
            <a:pPr lvl="1">
              <a:buFont typeface="Arial" panose="020B0604020202020204" pitchFamily="34" charset="0"/>
              <a:buChar char="•"/>
              <a:defRPr/>
            </a:pPr>
            <a:r>
              <a:rPr lang="en-US" sz="2400" dirty="0"/>
              <a:t>Documentation, including components that are not finalized.</a:t>
            </a:r>
          </a:p>
          <a:p>
            <a:pPr lvl="1">
              <a:buFont typeface="Arial" panose="020B0604020202020204" pitchFamily="34" charset="0"/>
              <a:buChar char="•"/>
              <a:defRPr/>
            </a:pPr>
            <a:r>
              <a:rPr lang="en-US" sz="2400" dirty="0"/>
              <a:t>Opportunity for the agency officials to bring up concerns.</a:t>
            </a:r>
          </a:p>
          <a:p>
            <a:pPr lvl="1">
              <a:buFont typeface="Arial" panose="020B0604020202020204" pitchFamily="34" charset="0"/>
              <a:buChar char="•"/>
              <a:defRPr/>
            </a:pPr>
            <a:r>
              <a:rPr lang="en-US" sz="2400" dirty="0"/>
              <a:t>Final evaluation of incident management by the agency executive/officials.</a:t>
            </a:r>
          </a:p>
        </p:txBody>
      </p:sp>
      <p:sp>
        <p:nvSpPr>
          <p:cNvPr id="25602" name="Rectangle 2"/>
          <p:cNvSpPr>
            <a:spLocks noGrp="1" noChangeAspect="1" noChangeArrowheads="1"/>
          </p:cNvSpPr>
          <p:nvPr>
            <p:ph type="title"/>
          </p:nvPr>
        </p:nvSpPr>
        <p:spPr/>
        <p:txBody>
          <a:bodyPr/>
          <a:lstStyle/>
          <a:p>
            <a:pPr>
              <a:lnSpc>
                <a:spcPts val="3500"/>
              </a:lnSpc>
            </a:pPr>
            <a:r>
              <a:rPr lang="en-US" dirty="0"/>
              <a:t>Agency Administrator Closeout Meeting</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15</a:t>
            </a:fld>
            <a:endParaRPr lang="en-US" sz="1600" b="1" dirty="0">
              <a:solidFill>
                <a:schemeClr val="bg1"/>
              </a:solidFill>
            </a:endParaRPr>
          </a:p>
        </p:txBody>
      </p:sp>
    </p:spTree>
    <p:extLst>
      <p:ext uri="{BB962C8B-B14F-4D97-AF65-F5344CB8AC3E}">
        <p14:creationId xmlns:p14="http://schemas.microsoft.com/office/powerpoint/2010/main" val="1426445177"/>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3"/>
          <p:cNvSpPr>
            <a:spLocks noGrp="1"/>
          </p:cNvSpPr>
          <p:nvPr>
            <p:ph sz="half" idx="2"/>
          </p:nvPr>
        </p:nvSpPr>
        <p:spPr>
          <a:xfrm>
            <a:off x="1487488" y="2051050"/>
            <a:ext cx="5745162" cy="1119188"/>
          </a:xfrm>
        </p:spPr>
        <p:txBody>
          <a:bodyPr/>
          <a:lstStyle/>
          <a:p>
            <a:pPr>
              <a:spcBef>
                <a:spcPct val="30000"/>
              </a:spcBef>
              <a:buFont typeface="Wingdings" pitchFamily="2" charset="2"/>
              <a:buNone/>
            </a:pPr>
            <a:r>
              <a:rPr lang="en-US" sz="2600" dirty="0"/>
              <a:t>Think about the ongoing </a:t>
            </a:r>
            <a:br>
              <a:rPr lang="en-US" sz="2600" dirty="0"/>
            </a:br>
            <a:r>
              <a:rPr lang="en-US" sz="2600" dirty="0"/>
              <a:t>scenario from the past units.  Given this scenario, what agenda items would you include in a closeout briefing?</a:t>
            </a:r>
          </a:p>
        </p:txBody>
      </p:sp>
      <p:sp>
        <p:nvSpPr>
          <p:cNvPr id="26627" name="Rectangle 2"/>
          <p:cNvSpPr>
            <a:spLocks noGrp="1" noChangeAspect="1" noChangeArrowheads="1"/>
          </p:cNvSpPr>
          <p:nvPr>
            <p:ph type="title"/>
          </p:nvPr>
        </p:nvSpPr>
        <p:spPr/>
        <p:txBody>
          <a:bodyPr/>
          <a:lstStyle/>
          <a:p>
            <a:r>
              <a:rPr lang="en-US" dirty="0"/>
              <a:t>Agency Administrator Closeout</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16</a:t>
            </a:fld>
            <a:endParaRPr lang="en-US" sz="1600" b="1" dirty="0">
              <a:solidFill>
                <a:schemeClr val="bg1"/>
              </a:solidFill>
            </a:endParaRPr>
          </a:p>
        </p:txBody>
      </p:sp>
    </p:spTree>
    <p:extLst>
      <p:ext uri="{BB962C8B-B14F-4D97-AF65-F5344CB8AC3E}">
        <p14:creationId xmlns:p14="http://schemas.microsoft.com/office/powerpoint/2010/main" val="250831481"/>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buFont typeface="Arial" panose="020B0604020202020204" pitchFamily="34" charset="0"/>
              <a:buChar char="•"/>
              <a:defRPr/>
            </a:pPr>
            <a:r>
              <a:rPr lang="en-US" dirty="0"/>
              <a:t>IMTs or other teams may hold a closeout meeting to discuss team performance.</a:t>
            </a:r>
          </a:p>
          <a:p>
            <a:pPr lvl="1">
              <a:buFont typeface="Arial" panose="020B0604020202020204" pitchFamily="34" charset="0"/>
              <a:buChar char="•"/>
              <a:defRPr/>
            </a:pPr>
            <a:r>
              <a:rPr lang="en-US" dirty="0"/>
              <a:t>These meetings (aka After-Action Review) may result in “lessons learned” summary report.</a:t>
            </a:r>
          </a:p>
        </p:txBody>
      </p:sp>
      <p:sp>
        <p:nvSpPr>
          <p:cNvPr id="27650" name="Rectangle 2"/>
          <p:cNvSpPr>
            <a:spLocks noGrp="1" noChangeAspect="1" noChangeArrowheads="1"/>
          </p:cNvSpPr>
          <p:nvPr>
            <p:ph type="title"/>
          </p:nvPr>
        </p:nvSpPr>
        <p:spPr/>
        <p:txBody>
          <a:bodyPr/>
          <a:lstStyle/>
          <a:p>
            <a:r>
              <a:rPr lang="en-US" dirty="0"/>
              <a:t>Team Closeout Meeting</a:t>
            </a:r>
          </a:p>
        </p:txBody>
      </p:sp>
      <p:pic>
        <p:nvPicPr>
          <p:cNvPr id="27652" name="Picture 9" descr="An image of a group of individuals in bleachers attending a team closeout me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476625"/>
            <a:ext cx="3352800" cy="2238375"/>
          </a:xfrm>
          <a:prstGeom prst="rect">
            <a:avLst/>
          </a:prstGeom>
          <a:noFill/>
          <a:ln w="9525">
            <a:solidFill>
              <a:schemeClr val="bg1"/>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17</a:t>
            </a:fld>
            <a:endParaRPr lang="en-US" sz="1600" b="1" dirty="0">
              <a:solidFill>
                <a:schemeClr val="bg1"/>
              </a:solidFill>
            </a:endParaRPr>
          </a:p>
        </p:txBody>
      </p:sp>
    </p:spTree>
    <p:extLst>
      <p:ext uri="{BB962C8B-B14F-4D97-AF65-F5344CB8AC3E}">
        <p14:creationId xmlns:p14="http://schemas.microsoft.com/office/powerpoint/2010/main" val="245105657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defRPr/>
            </a:pPr>
            <a:r>
              <a:rPr lang="en-US" sz="2600" dirty="0"/>
              <a:t>An after-action review answers the following questions:</a:t>
            </a:r>
          </a:p>
          <a:p>
            <a:pPr lvl="1">
              <a:buFont typeface="Arial" panose="020B0604020202020204" pitchFamily="34" charset="0"/>
              <a:buChar char="•"/>
              <a:defRPr/>
            </a:pPr>
            <a:r>
              <a:rPr lang="en-US" sz="2600" dirty="0"/>
              <a:t>What did we set out to do?</a:t>
            </a:r>
          </a:p>
          <a:p>
            <a:pPr lvl="1">
              <a:buFont typeface="Arial" panose="020B0604020202020204" pitchFamily="34" charset="0"/>
              <a:buChar char="•"/>
              <a:defRPr/>
            </a:pPr>
            <a:r>
              <a:rPr lang="en-US" sz="2600" dirty="0"/>
              <a:t>What actually happened?</a:t>
            </a:r>
          </a:p>
          <a:p>
            <a:pPr lvl="1">
              <a:buFont typeface="Arial" panose="020B0604020202020204" pitchFamily="34" charset="0"/>
              <a:buChar char="•"/>
              <a:defRPr/>
            </a:pPr>
            <a:r>
              <a:rPr lang="en-US" sz="2600" dirty="0"/>
              <a:t>Why did it happen?</a:t>
            </a:r>
          </a:p>
          <a:p>
            <a:pPr lvl="1">
              <a:buFont typeface="Arial" panose="020B0604020202020204" pitchFamily="34" charset="0"/>
              <a:buChar char="•"/>
              <a:defRPr/>
            </a:pPr>
            <a:r>
              <a:rPr lang="en-US" sz="2600" dirty="0"/>
              <a:t>What are we going to do differently next time?</a:t>
            </a:r>
          </a:p>
          <a:p>
            <a:pPr lvl="1">
              <a:buFont typeface="Arial" panose="020B0604020202020204" pitchFamily="34" charset="0"/>
              <a:buChar char="•"/>
              <a:defRPr/>
            </a:pPr>
            <a:r>
              <a:rPr lang="en-US" sz="2600" dirty="0"/>
              <a:t>Are there lessons learned that should be shared?  </a:t>
            </a:r>
          </a:p>
          <a:p>
            <a:pPr lvl="1">
              <a:buFont typeface="Arial" panose="020B0604020202020204" pitchFamily="34" charset="0"/>
              <a:buChar char="•"/>
              <a:defRPr/>
            </a:pPr>
            <a:r>
              <a:rPr lang="en-US" sz="2600" dirty="0"/>
              <a:t>What follow-up is needed?</a:t>
            </a:r>
          </a:p>
          <a:p>
            <a:pPr marL="114300" lvl="1" indent="0">
              <a:buNone/>
              <a:defRPr/>
            </a:pPr>
            <a:r>
              <a:rPr lang="en-US" sz="200" dirty="0">
                <a:solidFill>
                  <a:schemeClr val="bg1"/>
                </a:solidFill>
              </a:rPr>
              <a:t>Handout 7-2: AAR Tips</a:t>
            </a:r>
            <a:endParaRPr lang="en-US" sz="2600" dirty="0"/>
          </a:p>
        </p:txBody>
      </p:sp>
      <p:sp>
        <p:nvSpPr>
          <p:cNvPr id="28674" name="Rectangle 2"/>
          <p:cNvSpPr>
            <a:spLocks noGrp="1" noChangeAspect="1" noChangeArrowheads="1"/>
          </p:cNvSpPr>
          <p:nvPr>
            <p:ph type="title"/>
          </p:nvPr>
        </p:nvSpPr>
        <p:spPr/>
        <p:txBody>
          <a:bodyPr/>
          <a:lstStyle/>
          <a:p>
            <a:r>
              <a:rPr lang="en-US" dirty="0"/>
              <a:t>Conducting an After-Action Review</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18</a:t>
            </a:fld>
            <a:endParaRPr lang="en-US" sz="1600" b="1" dirty="0">
              <a:solidFill>
                <a:schemeClr val="bg1"/>
              </a:solidFill>
            </a:endParaRPr>
          </a:p>
        </p:txBody>
      </p:sp>
      <p:sp>
        <p:nvSpPr>
          <p:cNvPr id="5" name="TextBox 4">
            <a:extLst>
              <a:ext uri="{FF2B5EF4-FFF2-40B4-BE49-F238E27FC236}">
                <a16:creationId xmlns:a16="http://schemas.microsoft.com/office/drawing/2014/main" id="{2402EFE7-8F50-4266-BAF1-0A2346C460AC}"/>
              </a:ext>
            </a:extLst>
          </p:cNvPr>
          <p:cNvSpPr txBox="1"/>
          <p:nvPr/>
        </p:nvSpPr>
        <p:spPr>
          <a:xfrm>
            <a:off x="6001385" y="5257800"/>
            <a:ext cx="2685415" cy="369332"/>
          </a:xfrm>
          <a:prstGeom prst="rect">
            <a:avLst/>
          </a:prstGeom>
          <a:noFill/>
        </p:spPr>
        <p:txBody>
          <a:bodyPr wrap="none" rtlCol="0">
            <a:spAutoFit/>
          </a:bodyPr>
          <a:lstStyle/>
          <a:p>
            <a:r>
              <a:rPr lang="en-US" b="1" dirty="0">
                <a:solidFill>
                  <a:srgbClr val="000066"/>
                </a:solidFill>
              </a:rPr>
              <a:t>Handout 7-2: AAR Tips</a:t>
            </a:r>
          </a:p>
        </p:txBody>
      </p:sp>
    </p:spTree>
    <p:extLst>
      <p:ext uri="{BB962C8B-B14F-4D97-AF65-F5344CB8AC3E}">
        <p14:creationId xmlns:p14="http://schemas.microsoft.com/office/powerpoint/2010/main" val="4243356577"/>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723900" y="457200"/>
            <a:ext cx="7620000" cy="1143000"/>
          </a:xfrm>
        </p:spPr>
        <p:txBody>
          <a:bodyPr/>
          <a:lstStyle/>
          <a:p>
            <a:pPr algn="ctr" eaLnBrk="1" hangingPunct="1"/>
            <a:r>
              <a:rPr lang="en-US" sz="3600" dirty="0"/>
              <a:t>Activity 7.1: Applied Activity</a:t>
            </a:r>
            <a:br>
              <a:rPr lang="en-US" sz="3600" dirty="0"/>
            </a:br>
            <a:br>
              <a:rPr lang="en-US" sz="3600" dirty="0"/>
            </a:br>
            <a:endParaRPr lang="en-US" sz="2400" dirty="0"/>
          </a:p>
        </p:txBody>
      </p:sp>
      <p:pic>
        <p:nvPicPr>
          <p:cNvPr id="7172" name="Picture 6" descr="Activity Icon, picture of people sitting at table, this means that a class activity is next. "/>
          <p:cNvPicPr>
            <a:picLocks noChangeAspect="1" noChangeArrowheads="1"/>
          </p:cNvPicPr>
          <p:nvPr/>
        </p:nvPicPr>
        <p:blipFill>
          <a:blip r:embed="rId2" cstate="print"/>
          <a:srcRect/>
          <a:stretch>
            <a:fillRect/>
          </a:stretch>
        </p:blipFill>
        <p:spPr bwMode="auto">
          <a:xfrm>
            <a:off x="3810000" y="889161"/>
            <a:ext cx="1447800" cy="1412875"/>
          </a:xfrm>
          <a:prstGeom prst="rect">
            <a:avLst/>
          </a:prstGeom>
          <a:noFill/>
          <a:ln w="9525">
            <a:noFill/>
            <a:miter lim="800000"/>
            <a:headEnd/>
            <a:tailEnd/>
          </a:ln>
        </p:spPr>
      </p:pic>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19</a:t>
            </a:fld>
            <a:endParaRPr lang="en-US" sz="1600" b="1" dirty="0">
              <a:solidFill>
                <a:schemeClr val="bg1"/>
              </a:solidFill>
            </a:endParaRPr>
          </a:p>
        </p:txBody>
      </p:sp>
      <p:sp>
        <p:nvSpPr>
          <p:cNvPr id="2" name="Rectangle 1">
            <a:extLst>
              <a:ext uri="{FF2B5EF4-FFF2-40B4-BE49-F238E27FC236}">
                <a16:creationId xmlns:a16="http://schemas.microsoft.com/office/drawing/2014/main" id="{FDDD1A4F-9601-496B-82BF-E178CEDA0DED}"/>
              </a:ext>
            </a:extLst>
          </p:cNvPr>
          <p:cNvSpPr/>
          <p:nvPr/>
        </p:nvSpPr>
        <p:spPr>
          <a:xfrm>
            <a:off x="914400" y="1920217"/>
            <a:ext cx="7696200" cy="3370153"/>
          </a:xfrm>
          <a:prstGeom prst="rect">
            <a:avLst/>
          </a:prstGeom>
        </p:spPr>
        <p:txBody>
          <a:bodyPr wrap="square">
            <a:spAutoFit/>
          </a:bodyPr>
          <a:lstStyle/>
          <a:p>
            <a:pPr marL="342900" marR="0" lvl="0" indent="-342900">
              <a:spcBef>
                <a:spcPts val="0"/>
              </a:spcBef>
              <a:spcAft>
                <a:spcPts val="600"/>
              </a:spcAft>
              <a:buFont typeface="+mj-lt"/>
              <a:buAutoNum type="arabicPeriod"/>
            </a:pPr>
            <a:r>
              <a:rPr lang="en-US" sz="2200" b="1" dirty="0">
                <a:solidFill>
                  <a:schemeClr val="accent6">
                    <a:lumMod val="75000"/>
                  </a:schemeClr>
                </a:solidFill>
                <a:latin typeface="+mj-lt"/>
                <a:ea typeface="Calibri" panose="020F0502020204030204" pitchFamily="34" charset="0"/>
                <a:cs typeface="Times New Roman" panose="02020603050405020304" pitchFamily="18" charset="0"/>
              </a:rPr>
              <a:t>Review the information you developed in the previous activities, the scenario update, and the 5 elements of a Demobilization Plan.</a:t>
            </a:r>
          </a:p>
          <a:p>
            <a:pPr marL="342900" marR="0" lvl="0" indent="-342900">
              <a:spcBef>
                <a:spcPts val="0"/>
              </a:spcBef>
              <a:spcAft>
                <a:spcPts val="600"/>
              </a:spcAft>
              <a:buFont typeface="+mj-lt"/>
              <a:buAutoNum type="arabicPeriod"/>
            </a:pPr>
            <a:r>
              <a:rPr lang="en-US" sz="2200" b="1" dirty="0">
                <a:solidFill>
                  <a:schemeClr val="accent6">
                    <a:lumMod val="75000"/>
                  </a:schemeClr>
                </a:solidFill>
                <a:latin typeface="+mj-lt"/>
                <a:ea typeface="Calibri" panose="020F0502020204030204" pitchFamily="34" charset="0"/>
                <a:cs typeface="Times New Roman" panose="02020603050405020304" pitchFamily="18" charset="0"/>
              </a:rPr>
              <a:t>Write 5 considerations for demobilization for your scenario on an easel chart.</a:t>
            </a:r>
          </a:p>
          <a:p>
            <a:pPr marL="342900" marR="0" lvl="0" indent="-342900">
              <a:spcBef>
                <a:spcPts val="0"/>
              </a:spcBef>
              <a:spcAft>
                <a:spcPts val="600"/>
              </a:spcAft>
              <a:buFont typeface="+mj-lt"/>
              <a:buAutoNum type="arabicPeriod"/>
            </a:pPr>
            <a:r>
              <a:rPr lang="en-US" sz="2200" b="1" dirty="0">
                <a:solidFill>
                  <a:schemeClr val="accent6">
                    <a:lumMod val="75000"/>
                  </a:schemeClr>
                </a:solidFill>
                <a:latin typeface="+mj-lt"/>
                <a:ea typeface="Calibri" panose="020F0502020204030204" pitchFamily="34" charset="0"/>
                <a:cs typeface="Times New Roman" panose="02020603050405020304" pitchFamily="18" charset="0"/>
              </a:rPr>
              <a:t>Based on your scenario, are there any unique demobilization release priorities?</a:t>
            </a:r>
          </a:p>
          <a:p>
            <a:pPr marL="342900" marR="0" lvl="0" indent="-342900">
              <a:spcBef>
                <a:spcPts val="0"/>
              </a:spcBef>
              <a:spcAft>
                <a:spcPts val="600"/>
              </a:spcAft>
              <a:buFont typeface="+mj-lt"/>
              <a:buAutoNum type="arabicPeriod"/>
            </a:pPr>
            <a:r>
              <a:rPr lang="en-US" sz="2200" b="1" dirty="0">
                <a:solidFill>
                  <a:schemeClr val="accent6">
                    <a:lumMod val="75000"/>
                  </a:schemeClr>
                </a:solidFill>
                <a:latin typeface="+mj-lt"/>
                <a:ea typeface="Calibri" panose="020F0502020204030204" pitchFamily="34" charset="0"/>
                <a:cs typeface="Times New Roman" panose="02020603050405020304" pitchFamily="18" charset="0"/>
              </a:rPr>
              <a:t>Select a spokesperson and be prepared to present your work in 15 minutes.</a:t>
            </a:r>
            <a:endParaRPr lang="en-US" sz="2200" b="1" dirty="0">
              <a:solidFill>
                <a:schemeClr val="accent6">
                  <a:lumMod val="7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1776762"/>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dirty="0"/>
              <a:t>Unit Terminal Objective</a:t>
            </a:r>
          </a:p>
        </p:txBody>
      </p:sp>
      <p:sp>
        <p:nvSpPr>
          <p:cNvPr id="5124" name="Rectangle 3"/>
          <p:cNvSpPr>
            <a:spLocks noGrp="1" noChangeArrowheads="1"/>
          </p:cNvSpPr>
          <p:nvPr>
            <p:ph idx="1"/>
          </p:nvPr>
        </p:nvSpPr>
        <p:spPr>
          <a:xfrm>
            <a:off x="381000" y="1143000"/>
            <a:ext cx="8229600" cy="1371600"/>
          </a:xfrm>
        </p:spPr>
        <p:txBody>
          <a:bodyPr/>
          <a:lstStyle/>
          <a:p>
            <a:pPr marL="0" indent="0" algn="ctr">
              <a:buNone/>
            </a:pPr>
            <a:r>
              <a:rPr lang="en-US" dirty="0"/>
              <a:t>Identify demobilization considerations for a given scenario. </a:t>
            </a:r>
          </a:p>
        </p:txBody>
      </p:sp>
      <p:pic>
        <p:nvPicPr>
          <p:cNvPr id="2" name="Picture 1" descr="collage of five all-hazard images of damage caused by tornado; fire; chemical spill, hurricane, floo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9" y="4495800"/>
            <a:ext cx="8952381" cy="1200000"/>
          </a:xfrm>
          <a:prstGeom prst="rect">
            <a:avLst/>
          </a:prstGeom>
        </p:spPr>
      </p:pic>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2</a:t>
            </a:fld>
            <a:endParaRPr lang="en-US" sz="1600" b="1" dirty="0">
              <a:solidFill>
                <a:schemeClr val="bg1"/>
              </a:solidFill>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Recovery</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8DA4630C-A4C1-4208-8F4E-7939CB5CABDE}" type="slidenum">
              <a:rPr lang="en-US" sz="1600" b="1" smtClean="0">
                <a:solidFill>
                  <a:schemeClr val="bg1"/>
                </a:solidFill>
              </a:rPr>
              <a:t>20</a:t>
            </a:fld>
            <a:endParaRPr lang="en-US" sz="1600" b="1" dirty="0">
              <a:solidFill>
                <a:schemeClr val="bg1"/>
              </a:solidFill>
            </a:endParaRPr>
          </a:p>
        </p:txBody>
      </p:sp>
      <p:sp>
        <p:nvSpPr>
          <p:cNvPr id="6" name="Content Placeholder 2"/>
          <p:cNvSpPr>
            <a:spLocks noGrp="1"/>
          </p:cNvSpPr>
          <p:nvPr>
            <p:ph idx="1"/>
          </p:nvPr>
        </p:nvSpPr>
        <p:spPr>
          <a:xfrm>
            <a:off x="381000" y="2200993"/>
            <a:ext cx="8172595" cy="3143393"/>
          </a:xfrm>
        </p:spPr>
        <p:txBody>
          <a:bodyPr/>
          <a:lstStyle/>
          <a:p>
            <a:pPr marL="9525" lvl="1" indent="0">
              <a:buNone/>
              <a:defRPr/>
            </a:pPr>
            <a:r>
              <a:rPr lang="en-US" sz="2400" dirty="0"/>
              <a:t>Recovery is focused on a timely restoration, strengthening, and revitalization of:</a:t>
            </a:r>
          </a:p>
          <a:p>
            <a:pPr marL="352425" lvl="1">
              <a:buFont typeface="Arial" panose="020B0604020202020204" pitchFamily="34" charset="0"/>
              <a:buChar char="•"/>
              <a:defRPr/>
            </a:pPr>
            <a:r>
              <a:rPr lang="en-US" sz="2400" dirty="0"/>
              <a:t>Infrastructure.</a:t>
            </a:r>
          </a:p>
          <a:p>
            <a:pPr marL="352425" lvl="1">
              <a:buFont typeface="Arial" panose="020B0604020202020204" pitchFamily="34" charset="0"/>
              <a:buChar char="•"/>
              <a:defRPr/>
            </a:pPr>
            <a:r>
              <a:rPr lang="en-US" sz="2400" dirty="0"/>
              <a:t>Housing.</a:t>
            </a:r>
          </a:p>
          <a:p>
            <a:pPr marL="352425" lvl="1">
              <a:buFont typeface="Arial" panose="020B0604020202020204" pitchFamily="34" charset="0"/>
              <a:buChar char="•"/>
              <a:defRPr/>
            </a:pPr>
            <a:r>
              <a:rPr lang="en-US" sz="2400" dirty="0"/>
              <a:t>Sustainable economy.</a:t>
            </a:r>
          </a:p>
          <a:p>
            <a:pPr marL="352425" lvl="1">
              <a:buFont typeface="Arial" panose="020B0604020202020204" pitchFamily="34" charset="0"/>
              <a:buChar char="•"/>
              <a:defRPr/>
            </a:pPr>
            <a:r>
              <a:rPr lang="en-US" sz="2400" dirty="0"/>
              <a:t>Health, social, cultural, historic, and environmental fabric of communities affected by a catastrophic incident.</a:t>
            </a:r>
          </a:p>
          <a:p>
            <a:pPr marL="9525" lvl="1" indent="0">
              <a:buNone/>
              <a:defRPr/>
            </a:pPr>
            <a:r>
              <a:rPr lang="en-US" sz="1600" dirty="0"/>
              <a:t>					 Source: National Preparedness Goal</a:t>
            </a:r>
            <a:endParaRPr lang="en-US" sz="2600" dirty="0"/>
          </a:p>
        </p:txBody>
      </p:sp>
      <p:pic>
        <p:nvPicPr>
          <p:cNvPr id="8" name="Picture 6" descr="Those capabilities necessary to assist communities affected by an incident in recovering effectively.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75762"/>
            <a:ext cx="8151813"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186842"/>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to Recovery</a:t>
            </a:r>
            <a:endParaRPr lang="en-US" sz="2200" dirty="0"/>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8DA4630C-A4C1-4208-8F4E-7939CB5CABDE}" type="slidenum">
              <a:rPr lang="en-US" sz="1600" b="1" smtClean="0">
                <a:solidFill>
                  <a:schemeClr val="bg1"/>
                </a:solidFill>
              </a:rPr>
              <a:t>21</a:t>
            </a:fld>
            <a:endParaRPr lang="en-US" sz="1600" b="1" dirty="0">
              <a:solidFill>
                <a:schemeClr val="bg1"/>
              </a:solidFill>
            </a:endParaRPr>
          </a:p>
        </p:txBody>
      </p:sp>
      <p:pic>
        <p:nvPicPr>
          <p:cNvPr id="7" name="Picture 3" descr="A continuum timeline begins with Preparedness, Ongoing next Short-Term, Days (second largest height), followed by Intermediate Weeks/Months (largest height), and Long-Term, Months/Years (third largest height). &#10;Label on side reads: size/scope of disaster and recovery effo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495" y="1676400"/>
            <a:ext cx="7660043" cy="345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630382" y="1096963"/>
            <a:ext cx="8250382" cy="808037"/>
          </a:xfrm>
        </p:spPr>
        <p:txBody>
          <a:bodyPr/>
          <a:lstStyle/>
          <a:p>
            <a:pPr marL="0" indent="0">
              <a:spcBef>
                <a:spcPts val="600"/>
              </a:spcBef>
              <a:spcAft>
                <a:spcPts val="1200"/>
              </a:spcAft>
              <a:buSzPct val="120000"/>
              <a:buNone/>
            </a:pPr>
            <a:r>
              <a:rPr lang="en-US" dirty="0"/>
              <a:t>At what point does recovery start?</a:t>
            </a:r>
          </a:p>
          <a:p>
            <a:pPr marL="0" indent="0">
              <a:spcBef>
                <a:spcPts val="600"/>
              </a:spcBef>
              <a:spcAft>
                <a:spcPts val="1200"/>
              </a:spcAft>
              <a:buSzPct val="120000"/>
              <a:buNone/>
            </a:pPr>
            <a:r>
              <a:rPr lang="en-US" sz="200" dirty="0">
                <a:solidFill>
                  <a:schemeClr val="bg1"/>
                </a:solidFill>
              </a:rPr>
              <a:t>Handout 7-3: Recovery Continuum</a:t>
            </a:r>
          </a:p>
        </p:txBody>
      </p:sp>
      <p:sp>
        <p:nvSpPr>
          <p:cNvPr id="9" name="TextBox 8">
            <a:extLst>
              <a:ext uri="{FF2B5EF4-FFF2-40B4-BE49-F238E27FC236}">
                <a16:creationId xmlns:a16="http://schemas.microsoft.com/office/drawing/2014/main" id="{061DEFCE-1B0D-4A78-BDC1-086F6DFA352F}"/>
              </a:ext>
            </a:extLst>
          </p:cNvPr>
          <p:cNvSpPr txBox="1"/>
          <p:nvPr/>
        </p:nvSpPr>
        <p:spPr>
          <a:xfrm>
            <a:off x="4576916" y="5284788"/>
            <a:ext cx="3980577" cy="369332"/>
          </a:xfrm>
          <a:prstGeom prst="rect">
            <a:avLst/>
          </a:prstGeom>
          <a:noFill/>
        </p:spPr>
        <p:txBody>
          <a:bodyPr wrap="none" rtlCol="0">
            <a:spAutoFit/>
          </a:bodyPr>
          <a:lstStyle/>
          <a:p>
            <a:r>
              <a:rPr lang="en-US" b="1" dirty="0">
                <a:solidFill>
                  <a:srgbClr val="000066"/>
                </a:solidFill>
              </a:rPr>
              <a:t>Handout 7-3: Recovery Continuum</a:t>
            </a:r>
          </a:p>
        </p:txBody>
      </p:sp>
    </p:spTree>
    <p:extLst>
      <p:ext uri="{BB962C8B-B14F-4D97-AF65-F5344CB8AC3E}">
        <p14:creationId xmlns:p14="http://schemas.microsoft.com/office/powerpoint/2010/main" val="3673238061"/>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Recovery Core Capabilities</a:t>
            </a:r>
          </a:p>
        </p:txBody>
      </p:sp>
      <p:sp>
        <p:nvSpPr>
          <p:cNvPr id="6" name="Content Placeholder 2"/>
          <p:cNvSpPr>
            <a:spLocks noGrp="1"/>
          </p:cNvSpPr>
          <p:nvPr>
            <p:ph sz="half" idx="1"/>
          </p:nvPr>
        </p:nvSpPr>
        <p:spPr>
          <a:xfrm>
            <a:off x="464127" y="2264405"/>
            <a:ext cx="4191000" cy="2459995"/>
          </a:xfrm>
        </p:spPr>
        <p:txBody>
          <a:bodyPr/>
          <a:lstStyle/>
          <a:p>
            <a:pPr marL="466725" lvl="1" indent="-457200">
              <a:buFont typeface="Arial" panose="020B0604020202020204" pitchFamily="34" charset="0"/>
              <a:buChar char="•"/>
              <a:defRPr/>
            </a:pPr>
            <a:r>
              <a:rPr lang="en-US" dirty="0"/>
              <a:t>Planning</a:t>
            </a:r>
          </a:p>
          <a:p>
            <a:pPr marL="466725" lvl="1" indent="-457200">
              <a:buFont typeface="Arial" panose="020B0604020202020204" pitchFamily="34" charset="0"/>
              <a:buChar char="•"/>
              <a:defRPr/>
            </a:pPr>
            <a:r>
              <a:rPr lang="en-US" dirty="0"/>
              <a:t>Public Information </a:t>
            </a:r>
            <a:br>
              <a:rPr lang="en-US" dirty="0"/>
            </a:br>
            <a:r>
              <a:rPr lang="en-US" dirty="0"/>
              <a:t>and Warning</a:t>
            </a:r>
          </a:p>
          <a:p>
            <a:pPr marL="466725" lvl="1" indent="-457200">
              <a:buFont typeface="Arial" panose="020B0604020202020204" pitchFamily="34" charset="0"/>
              <a:buChar char="•"/>
              <a:defRPr/>
            </a:pPr>
            <a:r>
              <a:rPr lang="en-US" dirty="0"/>
              <a:t>Operational Coordination</a:t>
            </a:r>
          </a:p>
          <a:p>
            <a:pPr marL="466725" lvl="1" indent="-457200">
              <a:buFont typeface="Arial" panose="020B0604020202020204" pitchFamily="34" charset="0"/>
              <a:buChar char="•"/>
              <a:defRPr/>
            </a:pPr>
            <a:r>
              <a:rPr lang="en-US" dirty="0"/>
              <a:t>Economic Recovery</a:t>
            </a:r>
          </a:p>
        </p:txBody>
      </p:sp>
      <p:sp>
        <p:nvSpPr>
          <p:cNvPr id="3" name="Content Placeholder 2"/>
          <p:cNvSpPr>
            <a:spLocks noGrp="1"/>
          </p:cNvSpPr>
          <p:nvPr>
            <p:ph sz="half" idx="2"/>
          </p:nvPr>
        </p:nvSpPr>
        <p:spPr>
          <a:xfrm>
            <a:off x="4648200" y="2318999"/>
            <a:ext cx="4038600" cy="2481601"/>
          </a:xfrm>
        </p:spPr>
        <p:txBody>
          <a:bodyPr/>
          <a:lstStyle/>
          <a:p>
            <a:pPr>
              <a:buFont typeface="Arial" panose="020B0604020202020204" pitchFamily="34" charset="0"/>
              <a:buChar char="•"/>
            </a:pPr>
            <a:r>
              <a:rPr lang="en-US" sz="2400" dirty="0"/>
              <a:t>Health and Social Services</a:t>
            </a:r>
          </a:p>
          <a:p>
            <a:pPr>
              <a:buFont typeface="Arial" panose="020B0604020202020204" pitchFamily="34" charset="0"/>
              <a:buChar char="•"/>
            </a:pPr>
            <a:r>
              <a:rPr lang="en-US" sz="2400" dirty="0"/>
              <a:t>Housing</a:t>
            </a:r>
          </a:p>
          <a:p>
            <a:pPr>
              <a:buFont typeface="Arial" panose="020B0604020202020204" pitchFamily="34" charset="0"/>
              <a:buChar char="•"/>
            </a:pPr>
            <a:r>
              <a:rPr lang="en-US" sz="2400" dirty="0"/>
              <a:t>Infrastructure Systems</a:t>
            </a:r>
          </a:p>
          <a:p>
            <a:pPr>
              <a:buFont typeface="Arial" panose="020B0604020202020204" pitchFamily="34" charset="0"/>
              <a:buChar char="•"/>
            </a:pPr>
            <a:r>
              <a:rPr lang="en-US" sz="2400" dirty="0"/>
              <a:t>Natural and Cultural Resources</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8DA4630C-A4C1-4208-8F4E-7939CB5CABDE}" type="slidenum">
              <a:rPr lang="en-US" sz="1600" b="1" smtClean="0">
                <a:solidFill>
                  <a:schemeClr val="bg1"/>
                </a:solidFill>
              </a:rPr>
              <a:t>22</a:t>
            </a:fld>
            <a:endParaRPr lang="en-US" sz="1600" b="1" dirty="0">
              <a:solidFill>
                <a:schemeClr val="bg1"/>
              </a:solidFill>
            </a:endParaRPr>
          </a:p>
        </p:txBody>
      </p:sp>
      <p:sp>
        <p:nvSpPr>
          <p:cNvPr id="4" name="TextBox 3"/>
          <p:cNvSpPr txBox="1"/>
          <p:nvPr/>
        </p:nvSpPr>
        <p:spPr>
          <a:xfrm>
            <a:off x="457200" y="1064076"/>
            <a:ext cx="8229600" cy="1200329"/>
          </a:xfrm>
          <a:prstGeom prst="rect">
            <a:avLst/>
          </a:prstGeom>
          <a:noFill/>
        </p:spPr>
        <p:txBody>
          <a:bodyPr wrap="square" rtlCol="0">
            <a:spAutoFit/>
          </a:bodyPr>
          <a:lstStyle/>
          <a:p>
            <a:r>
              <a:rPr lang="en-US" altLang="en-US" sz="2400" b="1" dirty="0">
                <a:solidFill>
                  <a:srgbClr val="000066"/>
                </a:solidFill>
                <a:latin typeface="+mn-lt"/>
              </a:rPr>
              <a:t>The National Preparedness Goal identifies eight Core Capabilities for Recovery:</a:t>
            </a:r>
          </a:p>
          <a:p>
            <a:endParaRPr lang="en-US" sz="2400" dirty="0"/>
          </a:p>
        </p:txBody>
      </p:sp>
    </p:spTree>
    <p:extLst>
      <p:ext uri="{BB962C8B-B14F-4D97-AF65-F5344CB8AC3E}">
        <p14:creationId xmlns:p14="http://schemas.microsoft.com/office/powerpoint/2010/main" val="2042707866"/>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defRPr/>
            </a:pPr>
            <a:r>
              <a:rPr lang="en-US" dirty="0"/>
              <a:t>Organizational structures for key functional areas.</a:t>
            </a:r>
          </a:p>
          <a:p>
            <a:pPr>
              <a:buFont typeface="Arial" panose="020B0604020202020204" pitchFamily="34" charset="0"/>
              <a:buChar char="•"/>
              <a:defRPr/>
            </a:pPr>
            <a:r>
              <a:rPr lang="en-US" dirty="0"/>
              <a:t>Outlined in the National Disaster Recovery Framework.</a:t>
            </a:r>
          </a:p>
          <a:p>
            <a:pPr>
              <a:buFont typeface="Arial" panose="020B0604020202020204" pitchFamily="34" charset="0"/>
              <a:buChar char="•"/>
              <a:defRPr/>
            </a:pPr>
            <a:r>
              <a:rPr lang="en-US" dirty="0"/>
              <a:t>Promote effective recovery from disasters before and after disasters strike.</a:t>
            </a:r>
          </a:p>
        </p:txBody>
      </p:sp>
      <p:sp>
        <p:nvSpPr>
          <p:cNvPr id="28674" name="Rectangle 2"/>
          <p:cNvSpPr>
            <a:spLocks noGrp="1" noChangeAspect="1" noChangeArrowheads="1"/>
          </p:cNvSpPr>
          <p:nvPr>
            <p:ph type="title"/>
          </p:nvPr>
        </p:nvSpPr>
        <p:spPr/>
        <p:txBody>
          <a:bodyPr/>
          <a:lstStyle/>
          <a:p>
            <a:r>
              <a:rPr lang="en-US" dirty="0"/>
              <a:t>Recovery Support Functions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23</a:t>
            </a:fld>
            <a:endParaRPr lang="en-US" sz="1600" b="1" dirty="0">
              <a:solidFill>
                <a:schemeClr val="bg1"/>
              </a:solidFill>
            </a:endParaRPr>
          </a:p>
        </p:txBody>
      </p:sp>
    </p:spTree>
    <p:extLst>
      <p:ext uri="{BB962C8B-B14F-4D97-AF65-F5344CB8AC3E}">
        <p14:creationId xmlns:p14="http://schemas.microsoft.com/office/powerpoint/2010/main" val="2953581769"/>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8DA4630C-A4C1-4208-8F4E-7939CB5CABDE}" type="slidenum">
              <a:rPr lang="en-US" sz="1600" b="1" smtClean="0">
                <a:solidFill>
                  <a:schemeClr val="bg1"/>
                </a:solidFill>
              </a:rPr>
              <a:t>24</a:t>
            </a:fld>
            <a:endParaRPr lang="en-US" sz="1600" b="1" dirty="0">
              <a:solidFill>
                <a:schemeClr val="bg1"/>
              </a:solidFill>
            </a:endParaRPr>
          </a:p>
        </p:txBody>
      </p:sp>
      <p:sp>
        <p:nvSpPr>
          <p:cNvPr id="3" name="Title 2"/>
          <p:cNvSpPr>
            <a:spLocks noGrp="1"/>
          </p:cNvSpPr>
          <p:nvPr>
            <p:ph type="title"/>
          </p:nvPr>
        </p:nvSpPr>
        <p:spPr/>
        <p:txBody>
          <a:bodyPr/>
          <a:lstStyle/>
          <a:p>
            <a:r>
              <a:rPr lang="en-US" dirty="0"/>
              <a:t>Whole Community Partnership</a:t>
            </a:r>
          </a:p>
        </p:txBody>
      </p:sp>
      <p:pic>
        <p:nvPicPr>
          <p:cNvPr id="6" name="Picture 22" descr="Support for Recovery - in middle of graphic with 7 labels around it:&#10;Individuals and Households&#10;Nongovernmental Organizations&#10;Local Government&#10;State Government&#10;Tribal Government&#10;Federal Government&#10;Private Secto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625" y="1096963"/>
            <a:ext cx="803275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445980"/>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388"/>
            <a:ext cx="8229600" cy="4646612"/>
          </a:xfrm>
        </p:spPr>
        <p:txBody>
          <a:bodyPr/>
          <a:lstStyle/>
          <a:p>
            <a:pPr marL="628650" lvl="1" indent="-514350">
              <a:spcBef>
                <a:spcPts val="300"/>
              </a:spcBef>
              <a:spcAft>
                <a:spcPts val="300"/>
              </a:spcAft>
              <a:buFont typeface="+mj-lt"/>
              <a:buAutoNum type="arabicPeriod"/>
              <a:defRPr/>
            </a:pPr>
            <a:r>
              <a:rPr lang="en-US" sz="2400" dirty="0"/>
              <a:t>Why is planning for demobilization important?</a:t>
            </a:r>
          </a:p>
          <a:p>
            <a:pPr marL="628650" lvl="1" indent="-514350">
              <a:spcBef>
                <a:spcPts val="300"/>
              </a:spcBef>
              <a:spcAft>
                <a:spcPts val="300"/>
              </a:spcAft>
              <a:buFont typeface="+mj-lt"/>
              <a:buAutoNum type="arabicPeriod"/>
              <a:defRPr/>
            </a:pPr>
            <a:r>
              <a:rPr lang="en-US" sz="2400" dirty="0"/>
              <a:t>What are the impacts of agency-specific policies and procedures on demobilization planning?</a:t>
            </a:r>
          </a:p>
          <a:p>
            <a:pPr marL="628650" lvl="1" indent="-514350">
              <a:spcBef>
                <a:spcPts val="300"/>
              </a:spcBef>
              <a:spcAft>
                <a:spcPts val="300"/>
              </a:spcAft>
              <a:buFont typeface="+mj-lt"/>
              <a:buAutoNum type="arabicPeriod"/>
              <a:defRPr/>
            </a:pPr>
            <a:r>
              <a:rPr lang="en-US" sz="2400" dirty="0"/>
              <a:t>Who is responsible for developing and implementing the Demobilization Plan?</a:t>
            </a:r>
          </a:p>
          <a:p>
            <a:pPr marL="628650" lvl="1" indent="-514350">
              <a:spcBef>
                <a:spcPts val="300"/>
              </a:spcBef>
              <a:spcAft>
                <a:spcPts val="300"/>
              </a:spcAft>
              <a:buFont typeface="+mj-lt"/>
              <a:buAutoNum type="arabicPeriod"/>
              <a:defRPr/>
            </a:pPr>
            <a:r>
              <a:rPr lang="en-US" sz="2400" dirty="0"/>
              <a:t>What are the 5 sections of the Demobilization Plan?</a:t>
            </a:r>
          </a:p>
          <a:p>
            <a:pPr marL="628650" lvl="1" indent="-514350">
              <a:spcBef>
                <a:spcPts val="300"/>
              </a:spcBef>
              <a:spcAft>
                <a:spcPts val="300"/>
              </a:spcAft>
              <a:buFont typeface="+mj-lt"/>
              <a:buAutoNum type="arabicPeriod"/>
              <a:defRPr/>
            </a:pPr>
            <a:r>
              <a:rPr lang="en-US" sz="2400" dirty="0"/>
              <a:t>When does transfer of command occur?</a:t>
            </a:r>
          </a:p>
          <a:p>
            <a:pPr marL="628650" lvl="1" indent="-514350">
              <a:spcBef>
                <a:spcPts val="300"/>
              </a:spcBef>
              <a:spcAft>
                <a:spcPts val="300"/>
              </a:spcAft>
              <a:buFont typeface="+mj-lt"/>
              <a:buAutoNum type="arabicPeriod"/>
              <a:defRPr/>
            </a:pPr>
            <a:r>
              <a:rPr lang="en-US" sz="2400" dirty="0"/>
              <a:t>What is the process of the closeout meeting?</a:t>
            </a:r>
          </a:p>
          <a:p>
            <a:pPr marL="628650" lvl="1" indent="-514350">
              <a:spcBef>
                <a:spcPts val="300"/>
              </a:spcBef>
              <a:spcAft>
                <a:spcPts val="300"/>
              </a:spcAft>
              <a:buFont typeface="+mj-lt"/>
              <a:buAutoNum type="arabicPeriod"/>
              <a:defRPr/>
            </a:pPr>
            <a:r>
              <a:rPr lang="en-US" sz="2400" dirty="0"/>
              <a:t>Explain the transition from Response to Recovery.</a:t>
            </a:r>
          </a:p>
        </p:txBody>
      </p:sp>
      <p:sp>
        <p:nvSpPr>
          <p:cNvPr id="30722" name="Rectangle 2"/>
          <p:cNvSpPr>
            <a:spLocks noGrp="1" noChangeAspect="1" noChangeArrowheads="1"/>
          </p:cNvSpPr>
          <p:nvPr>
            <p:ph type="title"/>
          </p:nvPr>
        </p:nvSpPr>
        <p:spPr/>
        <p:txBody>
          <a:bodyPr/>
          <a:lstStyle/>
          <a:p>
            <a:r>
              <a:rPr lang="en-US" dirty="0"/>
              <a:t>Objectives Review</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25</a:t>
            </a:fld>
            <a:endParaRPr lang="en-US" sz="1600" b="1" dirty="0">
              <a:solidFill>
                <a:schemeClr val="bg1"/>
              </a:solidFill>
            </a:endParaRPr>
          </a:p>
        </p:txBody>
      </p:sp>
    </p:spTree>
    <p:extLst>
      <p:ext uri="{BB962C8B-B14F-4D97-AF65-F5344CB8AC3E}">
        <p14:creationId xmlns:p14="http://schemas.microsoft.com/office/powerpoint/2010/main" val="2032282777"/>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646612"/>
          </a:xfrm>
        </p:spPr>
        <p:txBody>
          <a:bodyPr/>
          <a:lstStyle/>
          <a:p>
            <a:pPr lvl="1">
              <a:spcBef>
                <a:spcPts val="300"/>
              </a:spcBef>
              <a:buFont typeface="Arial" panose="020B0604020202020204" pitchFamily="34" charset="0"/>
              <a:buChar char="•"/>
              <a:defRPr/>
            </a:pPr>
            <a:r>
              <a:rPr lang="en-US" sz="2400" dirty="0"/>
              <a:t>Explain the importance of demobilization planning.</a:t>
            </a:r>
          </a:p>
          <a:p>
            <a:pPr lvl="1">
              <a:spcBef>
                <a:spcPts val="300"/>
              </a:spcBef>
              <a:buFont typeface="Arial" panose="020B0604020202020204" pitchFamily="34" charset="0"/>
              <a:buChar char="•"/>
              <a:defRPr/>
            </a:pPr>
            <a:r>
              <a:rPr lang="en-US" sz="2400" dirty="0"/>
              <a:t>Identify the impact of agency-specific policies, procedures, and agreements upon demobilization planning.</a:t>
            </a:r>
          </a:p>
          <a:p>
            <a:pPr lvl="1">
              <a:spcBef>
                <a:spcPts val="300"/>
              </a:spcBef>
              <a:buFont typeface="Arial" panose="020B0604020202020204" pitchFamily="34" charset="0"/>
              <a:buChar char="•"/>
              <a:defRPr/>
            </a:pPr>
            <a:r>
              <a:rPr lang="en-US" sz="2400" dirty="0"/>
              <a:t>Identify the ICS titles of personnel who have responsibilities in developing and implementing the Demobilization Plan.</a:t>
            </a:r>
          </a:p>
          <a:p>
            <a:pPr lvl="1">
              <a:spcBef>
                <a:spcPts val="300"/>
              </a:spcBef>
              <a:buFont typeface="Arial" panose="020B0604020202020204" pitchFamily="34" charset="0"/>
              <a:buChar char="•"/>
              <a:defRPr/>
            </a:pPr>
            <a:r>
              <a:rPr lang="en-US" sz="2400" dirty="0"/>
              <a:t>List the major sections in a Demobilization Plan.</a:t>
            </a:r>
          </a:p>
          <a:p>
            <a:pPr lvl="1">
              <a:spcBef>
                <a:spcPts val="300"/>
              </a:spcBef>
              <a:buFont typeface="Arial" panose="020B0604020202020204" pitchFamily="34" charset="0"/>
              <a:buChar char="•"/>
              <a:defRPr/>
            </a:pPr>
            <a:r>
              <a:rPr lang="en-US" sz="2400" dirty="0"/>
              <a:t>Identify the need for transfer of command or closeout. </a:t>
            </a:r>
          </a:p>
          <a:p>
            <a:pPr lvl="1">
              <a:spcBef>
                <a:spcPts val="300"/>
              </a:spcBef>
              <a:buFont typeface="Arial" panose="020B0604020202020204" pitchFamily="34" charset="0"/>
              <a:buChar char="•"/>
              <a:defRPr/>
            </a:pPr>
            <a:r>
              <a:rPr lang="en-US" sz="2400" dirty="0"/>
              <a:t>Explain the process involved in a closeout meeting.</a:t>
            </a:r>
          </a:p>
          <a:p>
            <a:pPr lvl="1">
              <a:spcBef>
                <a:spcPts val="300"/>
              </a:spcBef>
              <a:buFont typeface="Arial" panose="020B0604020202020204" pitchFamily="34" charset="0"/>
              <a:buChar char="•"/>
              <a:defRPr/>
            </a:pPr>
            <a:r>
              <a:rPr lang="en-US" sz="2400" dirty="0"/>
              <a:t>Explain the transition from Response to Recovery.</a:t>
            </a:r>
          </a:p>
        </p:txBody>
      </p:sp>
      <p:sp>
        <p:nvSpPr>
          <p:cNvPr id="8194" name="Rectangle 2"/>
          <p:cNvSpPr>
            <a:spLocks noGrp="1" noChangeArrowheads="1"/>
          </p:cNvSpPr>
          <p:nvPr>
            <p:ph type="title"/>
          </p:nvPr>
        </p:nvSpPr>
        <p:spPr/>
        <p:txBody>
          <a:bodyPr/>
          <a:lstStyle/>
          <a:p>
            <a:r>
              <a:rPr lang="en-US" dirty="0"/>
              <a:t>Unit Enabling Objectives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3</a:t>
            </a:fld>
            <a:endParaRPr lang="en-US" sz="1600" b="1" dirty="0">
              <a:solidFill>
                <a:schemeClr val="bg1"/>
              </a:solidFill>
            </a:endParaRPr>
          </a:p>
        </p:txBody>
      </p:sp>
    </p:spTree>
    <p:extLst>
      <p:ext uri="{BB962C8B-B14F-4D97-AF65-F5344CB8AC3E}">
        <p14:creationId xmlns:p14="http://schemas.microsoft.com/office/powerpoint/2010/main" val="117037149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388"/>
            <a:ext cx="8153400" cy="4113212"/>
          </a:xfrm>
        </p:spPr>
        <p:txBody>
          <a:bodyPr/>
          <a:lstStyle/>
          <a:p>
            <a:pPr lvl="1">
              <a:buFont typeface="Arial" panose="020B0604020202020204" pitchFamily="34" charset="0"/>
              <a:buChar char="•"/>
              <a:defRPr/>
            </a:pPr>
            <a:r>
              <a:rPr lang="en-US" dirty="0"/>
              <a:t>The release and return (or reassign) of resources that are no longer required.  </a:t>
            </a:r>
          </a:p>
          <a:p>
            <a:pPr lvl="1">
              <a:buFont typeface="Arial" panose="020B0604020202020204" pitchFamily="34" charset="0"/>
              <a:buChar char="•"/>
              <a:defRPr/>
            </a:pPr>
            <a:r>
              <a:rPr lang="en-US" dirty="0"/>
              <a:t>Incident staff must collaborate to plan how resources are managed.</a:t>
            </a:r>
          </a:p>
          <a:p>
            <a:pPr lvl="2">
              <a:buFont typeface="Arial" panose="020B0604020202020204" pitchFamily="34" charset="0"/>
              <a:buChar char="−"/>
              <a:defRPr/>
            </a:pPr>
            <a:r>
              <a:rPr lang="en-US" b="0" dirty="0"/>
              <a:t>What’s most expensive?</a:t>
            </a:r>
          </a:p>
          <a:p>
            <a:pPr lvl="2">
              <a:buFont typeface="Arial" panose="020B0604020202020204" pitchFamily="34" charset="0"/>
              <a:buChar char="−"/>
              <a:defRPr/>
            </a:pPr>
            <a:r>
              <a:rPr lang="en-US" b="0" dirty="0"/>
              <a:t>What's been there the longest?</a:t>
            </a:r>
          </a:p>
          <a:p>
            <a:pPr lvl="1">
              <a:buFont typeface="Arial" panose="020B0604020202020204" pitchFamily="34" charset="0"/>
              <a:buChar char="•"/>
              <a:defRPr/>
            </a:pPr>
            <a:r>
              <a:rPr lang="en-US" dirty="0"/>
              <a:t>It may occur at any time during the life cycle of the incident/event.</a:t>
            </a:r>
          </a:p>
        </p:txBody>
      </p:sp>
      <p:sp>
        <p:nvSpPr>
          <p:cNvPr id="10242" name="Rectangle 2"/>
          <p:cNvSpPr>
            <a:spLocks noGrp="1" noChangeAspect="1" noChangeArrowheads="1"/>
          </p:cNvSpPr>
          <p:nvPr>
            <p:ph type="title"/>
          </p:nvPr>
        </p:nvSpPr>
        <p:spPr/>
        <p:txBody>
          <a:bodyPr/>
          <a:lstStyle/>
          <a:p>
            <a:r>
              <a:rPr lang="en-US" dirty="0"/>
              <a:t>Demobilization</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4</a:t>
            </a:fld>
            <a:endParaRPr lang="en-US" sz="1600" b="1" dirty="0">
              <a:solidFill>
                <a:schemeClr val="bg1"/>
              </a:solidFill>
            </a:endParaRPr>
          </a:p>
        </p:txBody>
      </p:sp>
    </p:spTree>
    <p:extLst>
      <p:ext uri="{BB962C8B-B14F-4D97-AF65-F5344CB8AC3E}">
        <p14:creationId xmlns:p14="http://schemas.microsoft.com/office/powerpoint/2010/main" val="148125415"/>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spect="1" noChangeArrowheads="1"/>
          </p:cNvSpPr>
          <p:nvPr>
            <p:ph type="title"/>
          </p:nvPr>
        </p:nvSpPr>
        <p:spPr>
          <a:xfrm>
            <a:off x="457200" y="-159266"/>
            <a:ext cx="8229600" cy="1576904"/>
          </a:xfrm>
        </p:spPr>
        <p:txBody>
          <a:bodyPr/>
          <a:lstStyle/>
          <a:p>
            <a:pPr>
              <a:lnSpc>
                <a:spcPts val="3500"/>
              </a:lnSpc>
            </a:pPr>
            <a:r>
              <a:rPr lang="en-US" dirty="0"/>
              <a:t>Demobilizing Nonexpendable and Expendable Resources</a:t>
            </a:r>
          </a:p>
        </p:txBody>
      </p:sp>
      <p:sp>
        <p:nvSpPr>
          <p:cNvPr id="4" name="Text Placeholder 3">
            <a:extLst>
              <a:ext uri="{FF2B5EF4-FFF2-40B4-BE49-F238E27FC236}">
                <a16:creationId xmlns:a16="http://schemas.microsoft.com/office/drawing/2014/main" id="{E9099CA7-AF91-4C10-95FE-185F45A85AB8}"/>
              </a:ext>
            </a:extLst>
          </p:cNvPr>
          <p:cNvSpPr>
            <a:spLocks noGrp="1"/>
          </p:cNvSpPr>
          <p:nvPr>
            <p:ph type="body" idx="1"/>
          </p:nvPr>
        </p:nvSpPr>
        <p:spPr>
          <a:xfrm>
            <a:off x="457200" y="1219201"/>
            <a:ext cx="4040188" cy="2987673"/>
          </a:xfrm>
        </p:spPr>
        <p:txBody>
          <a:bodyPr/>
          <a:lstStyle/>
          <a:p>
            <a:pPr eaLnBrk="0" hangingPunct="0">
              <a:defRPr/>
            </a:pPr>
            <a:r>
              <a:rPr lang="en-US" sz="2200" dirty="0"/>
              <a:t>Nonexpendable Resources	</a:t>
            </a:r>
          </a:p>
          <a:p>
            <a:pPr lvl="1" indent="-342900" eaLnBrk="0" hangingPunct="0">
              <a:spcBef>
                <a:spcPct val="70000"/>
              </a:spcBef>
              <a:buFont typeface="Arial" panose="020B0604020202020204" pitchFamily="34" charset="0"/>
              <a:buChar char="•"/>
              <a:tabLst>
                <a:tab pos="457200" algn="l"/>
              </a:tabLst>
              <a:defRPr/>
            </a:pPr>
            <a:r>
              <a:rPr lang="en-US" sz="2200" dirty="0"/>
              <a:t>Account for resources returned.</a:t>
            </a:r>
          </a:p>
          <a:p>
            <a:pPr lvl="1" indent="-342900" eaLnBrk="0" hangingPunct="0">
              <a:buFont typeface="Arial" panose="020B0604020202020204" pitchFamily="34" charset="0"/>
              <a:buChar char="•"/>
              <a:tabLst>
                <a:tab pos="457200" algn="l"/>
              </a:tabLst>
              <a:defRPr/>
            </a:pPr>
            <a:r>
              <a:rPr lang="en-US" sz="2200" dirty="0"/>
              <a:t>Restore resources to functional capability.</a:t>
            </a:r>
          </a:p>
          <a:p>
            <a:pPr lvl="1" indent="-342900" eaLnBrk="0" hangingPunct="0">
              <a:buFont typeface="Arial" panose="020B0604020202020204" pitchFamily="34" charset="0"/>
              <a:buChar char="•"/>
              <a:tabLst>
                <a:tab pos="457200" algn="l"/>
              </a:tabLst>
              <a:defRPr/>
            </a:pPr>
            <a:r>
              <a:rPr lang="en-US" sz="2200" dirty="0"/>
              <a:t>Replace broken and/or lost items.</a:t>
            </a:r>
            <a:endParaRPr lang="en-US" dirty="0"/>
          </a:p>
        </p:txBody>
      </p:sp>
      <p:sp>
        <p:nvSpPr>
          <p:cNvPr id="6" name="Text Placeholder 5">
            <a:extLst>
              <a:ext uri="{FF2B5EF4-FFF2-40B4-BE49-F238E27FC236}">
                <a16:creationId xmlns:a16="http://schemas.microsoft.com/office/drawing/2014/main" id="{05033F78-6F71-4751-A544-2DBD0B284C45}"/>
              </a:ext>
            </a:extLst>
          </p:cNvPr>
          <p:cNvSpPr>
            <a:spLocks noGrp="1"/>
          </p:cNvSpPr>
          <p:nvPr>
            <p:ph type="body" sz="quarter" idx="3"/>
          </p:nvPr>
        </p:nvSpPr>
        <p:spPr>
          <a:xfrm>
            <a:off x="4645025" y="1219200"/>
            <a:ext cx="4041775" cy="2987674"/>
          </a:xfrm>
        </p:spPr>
        <p:txBody>
          <a:bodyPr/>
          <a:lstStyle/>
          <a:p>
            <a:pPr marL="342900" indent="-342900" eaLnBrk="0" hangingPunct="0">
              <a:tabLst>
                <a:tab pos="457200" algn="l"/>
              </a:tabLst>
              <a:defRPr/>
            </a:pPr>
            <a:r>
              <a:rPr lang="en-US" sz="2200" dirty="0"/>
              <a:t>Expendable Resources</a:t>
            </a:r>
          </a:p>
          <a:p>
            <a:pPr lvl="1" indent="-342900" eaLnBrk="0" hangingPunct="0">
              <a:spcBef>
                <a:spcPct val="70000"/>
              </a:spcBef>
              <a:buFont typeface="Arial" panose="020B0604020202020204" pitchFamily="34" charset="0"/>
              <a:buChar char="•"/>
              <a:tabLst>
                <a:tab pos="457200" algn="l"/>
              </a:tabLst>
              <a:defRPr/>
            </a:pPr>
            <a:r>
              <a:rPr lang="en-US" sz="2200" dirty="0"/>
              <a:t>Account for resources used.</a:t>
            </a:r>
          </a:p>
          <a:p>
            <a:pPr lvl="1" indent="-342900" eaLnBrk="0" hangingPunct="0">
              <a:buFont typeface="Arial" panose="020B0604020202020204" pitchFamily="34" charset="0"/>
              <a:buChar char="•"/>
              <a:tabLst>
                <a:tab pos="457200" algn="l"/>
              </a:tabLst>
              <a:defRPr/>
            </a:pPr>
            <a:r>
              <a:rPr lang="en-US" sz="2200" dirty="0"/>
              <a:t>Reimburse for expendable items used.</a:t>
            </a:r>
          </a:p>
          <a:p>
            <a:pPr lvl="1" indent="-342900" eaLnBrk="0" hangingPunct="0">
              <a:buFont typeface="Arial" panose="020B0604020202020204" pitchFamily="34" charset="0"/>
              <a:buChar char="•"/>
              <a:tabLst>
                <a:tab pos="457200" algn="l"/>
              </a:tabLst>
              <a:defRPr/>
            </a:pPr>
            <a:r>
              <a:rPr lang="en-US" sz="2200" dirty="0"/>
              <a:t>Return and restock items.</a:t>
            </a:r>
            <a:endParaRPr lang="en-US" dirty="0"/>
          </a:p>
        </p:txBody>
      </p:sp>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5</a:t>
            </a:fld>
            <a:endParaRPr lang="en-US" sz="1600" b="1" dirty="0">
              <a:solidFill>
                <a:schemeClr val="bg1"/>
              </a:solidFill>
            </a:endParaRPr>
          </a:p>
        </p:txBody>
      </p:sp>
      <p:grpSp>
        <p:nvGrpSpPr>
          <p:cNvPr id="2" name="Group 1" descr="Photo 1: Responders assisting injured person into a heliopter.&#10;Photo 2: Forklift on a tarmac moving pallets of water and food.">
            <a:extLst>
              <a:ext uri="{FF2B5EF4-FFF2-40B4-BE49-F238E27FC236}">
                <a16:creationId xmlns:a16="http://schemas.microsoft.com/office/drawing/2014/main" id="{43CACFD4-4DE0-47E4-B379-10A65ADAAFD2}"/>
              </a:ext>
            </a:extLst>
          </p:cNvPr>
          <p:cNvGrpSpPr/>
          <p:nvPr/>
        </p:nvGrpSpPr>
        <p:grpSpPr>
          <a:xfrm>
            <a:off x="2519106" y="3869254"/>
            <a:ext cx="6167694" cy="1828642"/>
            <a:chOff x="2519106" y="3869254"/>
            <a:chExt cx="6167694" cy="1828642"/>
          </a:xfrm>
        </p:grpSpPr>
        <p:pic>
          <p:nvPicPr>
            <p:cNvPr id="11268" name="Picture 7" descr="Helicopter"/>
            <p:cNvPicPr>
              <a:picLocks noChangeAspect="1"/>
            </p:cNvPicPr>
            <p:nvPr/>
          </p:nvPicPr>
          <p:blipFill>
            <a:blip r:embed="rId2">
              <a:extLst>
                <a:ext uri="{28A0092B-C50C-407E-A947-70E740481C1C}">
                  <a14:useLocalDpi xmlns:a14="http://schemas.microsoft.com/office/drawing/2010/main" val="0"/>
                </a:ext>
              </a:extLst>
            </a:blip>
            <a:srcRect l="20230" r="15355" b="2898"/>
            <a:stretch>
              <a:fillRect/>
            </a:stretch>
          </p:blipFill>
          <p:spPr bwMode="auto">
            <a:xfrm>
              <a:off x="2519106" y="3869254"/>
              <a:ext cx="2197100" cy="1828642"/>
            </a:xfrm>
            <a:prstGeom prst="rect">
              <a:avLst/>
            </a:prstGeom>
            <a:noFill/>
            <a:ln w="9525">
              <a:no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3" name="Picture 2" descr="East Hartford, Conn., November 3, 2011 -- Members of the Connecticut National Guard work with FEMA to provide drinking water and meals-ready-to-eat to residents recovering from the effects of an October severe storm that dumped snow in many parts of the state, downing trees and utility lines. FEMA is providing emergency protective measures including direct Federal assistance. Photo by Norman Lenburg/FEMA Photo by Norman Lenburg - Nov 02, 2011 - Location: East Hartford, CT">
              <a:extLst>
                <a:ext uri="{FF2B5EF4-FFF2-40B4-BE49-F238E27FC236}">
                  <a16:creationId xmlns:a16="http://schemas.microsoft.com/office/drawing/2014/main" id="{403F808B-3DAB-4175-BC70-2ADC5DA786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5624" y="4003756"/>
              <a:ext cx="2551176" cy="1694140"/>
            </a:xfrm>
            <a:prstGeom prst="rect">
              <a:avLst/>
            </a:prstGeom>
          </p:spPr>
        </p:pic>
      </p:grpSp>
    </p:spTree>
    <p:extLst>
      <p:ext uri="{BB962C8B-B14F-4D97-AF65-F5344CB8AC3E}">
        <p14:creationId xmlns:p14="http://schemas.microsoft.com/office/powerpoint/2010/main" val="740818740"/>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spect="1" noChangeArrowheads="1"/>
          </p:cNvSpPr>
          <p:nvPr>
            <p:ph type="title"/>
          </p:nvPr>
        </p:nvSpPr>
        <p:spPr/>
        <p:txBody>
          <a:bodyPr/>
          <a:lstStyle/>
          <a:p>
            <a:r>
              <a:rPr lang="en-US" dirty="0"/>
              <a:t>Demobilization Challenges</a:t>
            </a:r>
          </a:p>
        </p:txBody>
      </p:sp>
      <p:sp>
        <p:nvSpPr>
          <p:cNvPr id="5" name="Content Placeholder 4">
            <a:extLst>
              <a:ext uri="{FF2B5EF4-FFF2-40B4-BE49-F238E27FC236}">
                <a16:creationId xmlns:a16="http://schemas.microsoft.com/office/drawing/2014/main" id="{519A45D2-0EC2-4F53-87A2-C9410918CF11}"/>
              </a:ext>
            </a:extLst>
          </p:cNvPr>
          <p:cNvSpPr>
            <a:spLocks noGrp="1"/>
          </p:cNvSpPr>
          <p:nvPr>
            <p:ph idx="1"/>
          </p:nvPr>
        </p:nvSpPr>
        <p:spPr>
          <a:xfrm>
            <a:off x="457200" y="1068388"/>
            <a:ext cx="7772400" cy="4570412"/>
          </a:xfrm>
        </p:spPr>
        <p:txBody>
          <a:bodyPr/>
          <a:lstStyle/>
          <a:p>
            <a:r>
              <a:rPr lang="en-US" sz="2000" dirty="0"/>
              <a:t>Planning for demobilization is often overlooked, leading to problems such as disgruntled responders or tragic accidents en route home. </a:t>
            </a:r>
          </a:p>
          <a:p>
            <a:r>
              <a:rPr lang="en-US" sz="2000" dirty="0"/>
              <a:t>As incidents wind down, </a:t>
            </a:r>
            <a:br>
              <a:rPr lang="en-US" sz="2000" dirty="0"/>
            </a:br>
            <a:r>
              <a:rPr lang="en-US" sz="2000" dirty="0"/>
              <a:t>personnel may be anxious to return </a:t>
            </a:r>
            <a:br>
              <a:rPr lang="en-US" sz="2000" dirty="0"/>
            </a:br>
            <a:r>
              <a:rPr lang="en-US" sz="2000" dirty="0"/>
              <a:t>home. </a:t>
            </a:r>
          </a:p>
          <a:p>
            <a:r>
              <a:rPr lang="en-US" sz="2000" dirty="0"/>
              <a:t>Fiscal concerns require </a:t>
            </a:r>
            <a:br>
              <a:rPr lang="en-US" sz="2000" dirty="0"/>
            </a:br>
            <a:r>
              <a:rPr lang="en-US" sz="2000" dirty="0"/>
              <a:t>verification of total time that a </a:t>
            </a:r>
            <a:br>
              <a:rPr lang="en-US" sz="2000" dirty="0"/>
            </a:br>
            <a:r>
              <a:rPr lang="en-US" sz="2000" dirty="0"/>
              <a:t>resource is assigned to an incident. </a:t>
            </a:r>
          </a:p>
          <a:p>
            <a:r>
              <a:rPr lang="en-US" sz="2000" dirty="0"/>
              <a:t>Any non-expendable supplies that </a:t>
            </a:r>
            <a:br>
              <a:rPr lang="en-US" sz="2000" dirty="0"/>
            </a:br>
            <a:r>
              <a:rPr lang="en-US" sz="2000" dirty="0"/>
              <a:t>were provided to incident must be returned. </a:t>
            </a:r>
          </a:p>
          <a:p>
            <a:r>
              <a:rPr lang="en-US" sz="2000" dirty="0"/>
              <a:t>Sufficient rest provided to personnel before driving home.</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6</a:t>
            </a:fld>
            <a:endParaRPr lang="en-US" sz="1600" b="1" dirty="0">
              <a:solidFill>
                <a:schemeClr val="bg1"/>
              </a:solidFill>
            </a:endParaRPr>
          </a:p>
        </p:txBody>
      </p:sp>
      <p:pic>
        <p:nvPicPr>
          <p:cNvPr id="7" name="Picture 6" descr="Los Angeles County, Calif., November 20, 2003 -- A Los Angeles Police Officer checks the driver's license after the car ran a traffic light. Photo By: Jason Pack/FEMA News Photo Photo by Jason Pack - Nov 20, 2003 - Location: Los Angeles County, CA">
            <a:extLst>
              <a:ext uri="{FF2B5EF4-FFF2-40B4-BE49-F238E27FC236}">
                <a16:creationId xmlns:a16="http://schemas.microsoft.com/office/drawing/2014/main" id="{1B7D70E6-2858-49F7-97B4-3C9D392ABD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828800"/>
            <a:ext cx="2740792" cy="2455894"/>
          </a:xfrm>
          <a:prstGeom prst="rect">
            <a:avLst/>
          </a:prstGeom>
        </p:spPr>
      </p:pic>
    </p:spTree>
    <p:extLst>
      <p:ext uri="{BB962C8B-B14F-4D97-AF65-F5344CB8AC3E}">
        <p14:creationId xmlns:p14="http://schemas.microsoft.com/office/powerpoint/2010/main" val="2909835981"/>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78316" y="1068388"/>
            <a:ext cx="4808483" cy="4646612"/>
          </a:xfrm>
        </p:spPr>
        <p:txBody>
          <a:bodyPr/>
          <a:lstStyle/>
          <a:p>
            <a:pPr marL="0" indent="0">
              <a:buNone/>
              <a:defRPr/>
            </a:pPr>
            <a:r>
              <a:rPr lang="en-US" dirty="0"/>
              <a:t>Demobilization planning helps to:</a:t>
            </a:r>
          </a:p>
          <a:p>
            <a:pPr lvl="1">
              <a:buFont typeface="Arial" panose="020B0604020202020204" pitchFamily="34" charset="0"/>
              <a:buChar char="•"/>
              <a:defRPr/>
            </a:pPr>
            <a:r>
              <a:rPr lang="en-US" dirty="0"/>
              <a:t>Ensure a safe, controlled, efficient, and cost-effective release process.</a:t>
            </a:r>
          </a:p>
          <a:p>
            <a:pPr lvl="1">
              <a:buFont typeface="Arial" panose="020B0604020202020204" pitchFamily="34" charset="0"/>
              <a:buChar char="•"/>
              <a:defRPr/>
            </a:pPr>
            <a:r>
              <a:rPr lang="en-US" dirty="0"/>
              <a:t>Eliminate waste.</a:t>
            </a:r>
          </a:p>
          <a:p>
            <a:pPr lvl="1">
              <a:buFont typeface="Arial" panose="020B0604020202020204" pitchFamily="34" charset="0"/>
              <a:buChar char="•"/>
              <a:defRPr/>
            </a:pPr>
            <a:r>
              <a:rPr lang="en-US" dirty="0"/>
              <a:t>Eliminate potential fiscal and legal impacts.</a:t>
            </a:r>
          </a:p>
        </p:txBody>
      </p:sp>
      <p:sp>
        <p:nvSpPr>
          <p:cNvPr id="13314" name="Rectangle 2"/>
          <p:cNvSpPr>
            <a:spLocks noGrp="1" noChangeAspect="1" noChangeArrowheads="1"/>
          </p:cNvSpPr>
          <p:nvPr>
            <p:ph type="title"/>
          </p:nvPr>
        </p:nvSpPr>
        <p:spPr/>
        <p:txBody>
          <a:bodyPr/>
          <a:lstStyle/>
          <a:p>
            <a:r>
              <a:rPr lang="en-US" dirty="0"/>
              <a:t>Demobilization Planning Benefits</a:t>
            </a:r>
          </a:p>
        </p:txBody>
      </p:sp>
      <p:pic>
        <p:nvPicPr>
          <p:cNvPr id="13315" name="Picture 4" descr="An image of two individuals having a meeting."/>
          <p:cNvPicPr>
            <a:picLocks noChangeAspect="1"/>
          </p:cNvPicPr>
          <p:nvPr/>
        </p:nvPicPr>
        <p:blipFill>
          <a:blip r:embed="rId2">
            <a:lum bright="10000"/>
            <a:extLst>
              <a:ext uri="{28A0092B-C50C-407E-A947-70E740481C1C}">
                <a14:useLocalDpi xmlns:a14="http://schemas.microsoft.com/office/drawing/2010/main" val="0"/>
              </a:ext>
            </a:extLst>
          </a:blip>
          <a:srcRect r="40556"/>
          <a:stretch>
            <a:fillRect/>
          </a:stretch>
        </p:blipFill>
        <p:spPr bwMode="auto">
          <a:xfrm>
            <a:off x="633413" y="1238250"/>
            <a:ext cx="2933700" cy="3281363"/>
          </a:xfrm>
          <a:prstGeom prst="rect">
            <a:avLst/>
          </a:prstGeom>
          <a:noFill/>
          <a:ln w="9525">
            <a:solidFill>
              <a:schemeClr val="bg1"/>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7</a:t>
            </a:fld>
            <a:endParaRPr lang="en-US" sz="1600" b="1" dirty="0">
              <a:solidFill>
                <a:schemeClr val="bg1"/>
              </a:solidFill>
            </a:endParaRPr>
          </a:p>
        </p:txBody>
      </p:sp>
    </p:spTree>
    <p:extLst>
      <p:ext uri="{BB962C8B-B14F-4D97-AF65-F5344CB8AC3E}">
        <p14:creationId xmlns:p14="http://schemas.microsoft.com/office/powerpoint/2010/main" val="373949019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spect="1" noChangeArrowheads="1"/>
          </p:cNvSpPr>
          <p:nvPr>
            <p:ph type="title"/>
          </p:nvPr>
        </p:nvSpPr>
        <p:spPr/>
        <p:txBody>
          <a:bodyPr/>
          <a:lstStyle/>
          <a:p>
            <a:r>
              <a:rPr lang="en-US" dirty="0"/>
              <a:t>Agency Policies and Procedures</a:t>
            </a:r>
          </a:p>
        </p:txBody>
      </p:sp>
      <p:sp>
        <p:nvSpPr>
          <p:cNvPr id="7" name="Rectangle 1032"/>
          <p:cNvSpPr>
            <a:spLocks noGrp="1" noChangeArrowheads="1"/>
          </p:cNvSpPr>
          <p:nvPr>
            <p:ph idx="1"/>
          </p:nvPr>
        </p:nvSpPr>
        <p:spPr>
          <a:xfrm>
            <a:off x="457200" y="1066800"/>
            <a:ext cx="5334000" cy="4525963"/>
          </a:xfrm>
        </p:spPr>
        <p:txBody>
          <a:bodyPr/>
          <a:lstStyle/>
          <a:p>
            <a:pPr marL="0" indent="0">
              <a:buNone/>
              <a:defRPr/>
            </a:pPr>
            <a:r>
              <a:rPr lang="en-US" dirty="0"/>
              <a:t>Demobilization policies and procedures depend on size of incident and may involve:</a:t>
            </a:r>
          </a:p>
          <a:p>
            <a:pPr lvl="1">
              <a:buFont typeface="Arial" panose="020B0604020202020204" pitchFamily="34" charset="0"/>
              <a:buChar char="•"/>
              <a:defRPr/>
            </a:pPr>
            <a:r>
              <a:rPr dirty="0"/>
              <a:t>Fiscal/legal policies and procedures.</a:t>
            </a:r>
          </a:p>
          <a:p>
            <a:pPr lvl="1">
              <a:buFont typeface="Arial" panose="020B0604020202020204" pitchFamily="34" charset="0"/>
              <a:buChar char="•"/>
              <a:defRPr/>
            </a:pPr>
            <a:r>
              <a:rPr dirty="0"/>
              <a:t>Work rules.</a:t>
            </a:r>
          </a:p>
          <a:p>
            <a:pPr lvl="1">
              <a:buFont typeface="Arial" panose="020B0604020202020204" pitchFamily="34" charset="0"/>
              <a:buChar char="•"/>
              <a:defRPr/>
            </a:pPr>
            <a:r>
              <a:rPr dirty="0"/>
              <a:t>Special license</a:t>
            </a:r>
            <a:r>
              <a:rPr lang="en-US" dirty="0"/>
              <a:t> </a:t>
            </a:r>
            <a:r>
              <a:rPr dirty="0"/>
              <a:t>requirements.</a:t>
            </a:r>
          </a:p>
          <a:p>
            <a:pPr lvl="1">
              <a:buFont typeface="Arial" panose="020B0604020202020204" pitchFamily="34" charset="0"/>
              <a:buChar char="•"/>
              <a:defRPr/>
            </a:pPr>
            <a:r>
              <a:rPr dirty="0"/>
              <a:t>Other requirements.</a:t>
            </a:r>
          </a:p>
        </p:txBody>
      </p:sp>
      <p:pic>
        <p:nvPicPr>
          <p:cNvPr id="14340" name="Picture 13" descr="Unpacking docu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373" y="1205706"/>
            <a:ext cx="3067050" cy="4248150"/>
          </a:xfrm>
          <a:prstGeom prst="rect">
            <a:avLst/>
          </a:prstGeom>
          <a:noFill/>
          <a:ln w="9525">
            <a:solidFill>
              <a:schemeClr val="bg1"/>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8</a:t>
            </a:fld>
            <a:endParaRPr lang="en-US" sz="1600" b="1" dirty="0">
              <a:solidFill>
                <a:schemeClr val="bg1"/>
              </a:solidFill>
            </a:endParaRPr>
          </a:p>
        </p:txBody>
      </p:sp>
    </p:spTree>
    <p:extLst>
      <p:ext uri="{BB962C8B-B14F-4D97-AF65-F5344CB8AC3E}">
        <p14:creationId xmlns:p14="http://schemas.microsoft.com/office/powerpoint/2010/main" val="1694646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spect="1" noChangeArrowheads="1"/>
          </p:cNvSpPr>
          <p:nvPr>
            <p:ph type="title"/>
          </p:nvPr>
        </p:nvSpPr>
        <p:spPr/>
        <p:txBody>
          <a:bodyPr/>
          <a:lstStyle/>
          <a:p>
            <a:r>
              <a:rPr lang="en-US" dirty="0"/>
              <a:t>Demobilization: Who Does What?</a:t>
            </a:r>
          </a:p>
        </p:txBody>
      </p:sp>
      <p:pic>
        <p:nvPicPr>
          <p:cNvPr id="15363" name="Picture 30" descr="Organizatonal chart, explaining each position. At the top is Incident Commander. Description: Command: Approves resource orders and demobilization.&#10;&#10;Incident Commander includes Operations Sections, Planning Section, Logistics Section, and Finance/Admin Section. Operations: Identifies operationsal resources that are, or will be, excessto theincident and prepares list for Demobilization Unit Leader. Planning: Develops andimplements the Demobilization Plan. Logistics: Implements transportation inspection program and handles special transport needs. Finance/Admin: Processes claims time records and incident costs and assistin release prior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 y="1233488"/>
            <a:ext cx="8291513"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9</a:t>
            </a:fld>
            <a:endParaRPr lang="en-US" sz="1600" b="1" dirty="0">
              <a:solidFill>
                <a:schemeClr val="bg1"/>
              </a:solidFill>
            </a:endParaRPr>
          </a:p>
        </p:txBody>
      </p:sp>
    </p:spTree>
    <p:extLst>
      <p:ext uri="{BB962C8B-B14F-4D97-AF65-F5344CB8AC3E}">
        <p14:creationId xmlns:p14="http://schemas.microsoft.com/office/powerpoint/2010/main" val="2201788058"/>
      </p:ext>
    </p:extLst>
  </p:cSld>
  <p:clrMapOvr>
    <a:masterClrMapping/>
  </p:clrMapOvr>
  <p:transition>
    <p:wipe dir="r"/>
  </p:transition>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Resident-Course-Template-Visuals" id="{8975F62E-7936-4879-9BB0-ECA43B5CEDF4}" vid="{ABE882DF-F5AB-4080-964B-EB881FF82C2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6BE0FA8FA29743AED1B6936095AF6F" ma:contentTypeVersion="5" ma:contentTypeDescription="Create a new document." ma:contentTypeScope="" ma:versionID="cd720e7f6ed72395cddc5a970d2e115d">
  <xsd:schema xmlns:xsd="http://www.w3.org/2001/XMLSchema" xmlns:xs="http://www.w3.org/2001/XMLSchema" xmlns:p="http://schemas.microsoft.com/office/2006/metadata/properties" xmlns:ns3="2d58e3d3-7eef-4b20-9cb9-e0008ad57cbc" xmlns:ns4="1b0c2d51-7ba8-431b-acac-32add5342e10" targetNamespace="http://schemas.microsoft.com/office/2006/metadata/properties" ma:root="true" ma:fieldsID="be33f4e1dc070e2dd8e48c32f67e0fb5" ns3:_="" ns4:_="">
    <xsd:import namespace="2d58e3d3-7eef-4b20-9cb9-e0008ad57cbc"/>
    <xsd:import namespace="1b0c2d51-7ba8-431b-acac-32add5342e1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58e3d3-7eef-4b20-9cb9-e0008ad57c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0c2d51-7ba8-431b-acac-32add5342e1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BB8ED9-2135-4A95-86A2-632DFEFC6468}">
  <ds:schemaRefs>
    <ds:schemaRef ds:uri="http://schemas.microsoft.com/office/2006/metadata/properties"/>
    <ds:schemaRef ds:uri="1b0c2d51-7ba8-431b-acac-32add5342e10"/>
    <ds:schemaRef ds:uri="http://schemas.microsoft.com/office/2006/documentManagement/types"/>
    <ds:schemaRef ds:uri="http://www.w3.org/XML/1998/namespace"/>
    <ds:schemaRef ds:uri="http://schemas.openxmlformats.org/package/2006/metadata/core-properties"/>
    <ds:schemaRef ds:uri="http://purl.org/dc/dcmitype/"/>
    <ds:schemaRef ds:uri="2d58e3d3-7eef-4b20-9cb9-e0008ad57cbc"/>
    <ds:schemaRef ds:uri="http://purl.org/dc/term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925AD8AB-4388-4846-BEA6-A4FE2C4B39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58e3d3-7eef-4b20-9cb9-e0008ad57cbc"/>
    <ds:schemaRef ds:uri="1b0c2d51-7ba8-431b-acac-32add5342e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212C61-30CF-4A61-A90F-C7A015029A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EMI-Resident-Course-Template-Visuals</Template>
  <TotalTime>833</TotalTime>
  <Words>970</Words>
  <Application>Microsoft Office PowerPoint</Application>
  <PresentationFormat>On-screen Show (4:3)</PresentationFormat>
  <Paragraphs>171</Paragraphs>
  <Slides>25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Times New Roman</vt:lpstr>
      <vt:lpstr>Wingdings</vt:lpstr>
      <vt:lpstr>1_Default Design</vt:lpstr>
      <vt:lpstr>Unit 7: Demobilization, Transfer of Command, Closeout, and Transition to Recovery</vt:lpstr>
      <vt:lpstr>Unit Terminal Objective</vt:lpstr>
      <vt:lpstr>Unit Enabling Objectives</vt:lpstr>
      <vt:lpstr>Demobilization</vt:lpstr>
      <vt:lpstr>Demobilizing Nonexpendable and Expendable Resources</vt:lpstr>
      <vt:lpstr>Demobilization Challenges</vt:lpstr>
      <vt:lpstr>Demobilization Planning Benefits</vt:lpstr>
      <vt:lpstr>Agency Policies and Procedures</vt:lpstr>
      <vt:lpstr>Demobilization: Who Does What?</vt:lpstr>
      <vt:lpstr>Demobilization Plan:  Information Needs</vt:lpstr>
      <vt:lpstr>Demobilization Plan Sections  </vt:lpstr>
      <vt:lpstr>ICS Form 221, Demobilization Check-Out</vt:lpstr>
      <vt:lpstr>Transfer of Command in Stabilizing or De-Escalating Incidents</vt:lpstr>
      <vt:lpstr>Incident Command and Closeout</vt:lpstr>
      <vt:lpstr>Agency Administrator Closeout Meeting</vt:lpstr>
      <vt:lpstr>Agency Administrator Closeout</vt:lpstr>
      <vt:lpstr>Team Closeout Meeting</vt:lpstr>
      <vt:lpstr>Conducting an After-Action Review</vt:lpstr>
      <vt:lpstr>Activity 7.1: Applied Activity  </vt:lpstr>
      <vt:lpstr>Definition: Recovery</vt:lpstr>
      <vt:lpstr>Transition to Recovery</vt:lpstr>
      <vt:lpstr>Recovery Core Capabilities</vt:lpstr>
      <vt:lpstr>Recovery Support Functions</vt:lpstr>
      <vt:lpstr>Whole Community Partnership</vt:lpstr>
      <vt:lpstr>Objectives Review</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E/L/G 0300: Intermediate Incident Command System for Expanding Incidents, ICS 300, Unit 7 - Unit 7: Demobilization, Transfer of Command, Closeout, and Transition to Recovery - Visuals</dc:title>
  <dc:creator>FEMA</dc:creator>
  <cp:lastModifiedBy>Thomsen, John (DHSES)</cp:lastModifiedBy>
  <cp:revision>39</cp:revision>
  <dcterms:created xsi:type="dcterms:W3CDTF">2016-03-31T17:03:48Z</dcterms:created>
  <dcterms:modified xsi:type="dcterms:W3CDTF">2019-09-24T14:06:24Z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0x010100976BE0FA8FA29743AED1B6936095AF6F</vt:lpwstr>
  </property>
  <property fmtid="{D5CDD505-2E9C-101B-9397-08002B2CF9AE}" pid="3" name="Order">
    <vt:r8>229200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