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notesMasterIdLst>
    <p:notesMasterId r:id="rId27"/>
  </p:notesMasterIdLst>
  <p:handoutMasterIdLst>
    <p:handoutMasterId r:id="rId28"/>
  </p:handoutMasterIdLst>
  <p:sldIdLst>
    <p:sldId id="628" r:id="rId2"/>
    <p:sldId id="632" r:id="rId3"/>
    <p:sldId id="699" r:id="rId4"/>
    <p:sldId id="693" r:id="rId5"/>
    <p:sldId id="700" r:id="rId6"/>
    <p:sldId id="694" r:id="rId7"/>
    <p:sldId id="695" r:id="rId8"/>
    <p:sldId id="701" r:id="rId9"/>
    <p:sldId id="696" r:id="rId10"/>
    <p:sldId id="697" r:id="rId11"/>
    <p:sldId id="716" r:id="rId12"/>
    <p:sldId id="702" r:id="rId13"/>
    <p:sldId id="715" r:id="rId14"/>
    <p:sldId id="703" r:id="rId15"/>
    <p:sldId id="704" r:id="rId16"/>
    <p:sldId id="705" r:id="rId17"/>
    <p:sldId id="706" r:id="rId18"/>
    <p:sldId id="707" r:id="rId19"/>
    <p:sldId id="708" r:id="rId20"/>
    <p:sldId id="709" r:id="rId21"/>
    <p:sldId id="710" r:id="rId22"/>
    <p:sldId id="711" r:id="rId23"/>
    <p:sldId id="712" r:id="rId24"/>
    <p:sldId id="713" r:id="rId25"/>
    <p:sldId id="714" r:id="rId26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sz="2600"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sz="2600"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sz="2600"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sz="2600"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D2E8F6"/>
    <a:srgbClr val="006699"/>
    <a:srgbClr val="EBD0C1"/>
    <a:srgbClr val="A40000"/>
    <a:srgbClr val="D2EBC1"/>
    <a:srgbClr val="006600"/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34589" autoAdjust="0"/>
    <p:restoredTop sz="86475" autoAdjust="0"/>
  </p:normalViewPr>
  <p:slideViewPr>
    <p:cSldViewPr snapToGrid="0">
      <p:cViewPr>
        <p:scale>
          <a:sx n="60" d="100"/>
          <a:sy n="60" d="100"/>
        </p:scale>
        <p:origin x="-2292" y="-384"/>
      </p:cViewPr>
      <p:guideLst>
        <p:guide orient="horz" pos="720"/>
        <p:guide pos="2880"/>
      </p:guideLst>
    </p:cSldViewPr>
  </p:slideViewPr>
  <p:outlineViewPr>
    <p:cViewPr>
      <p:scale>
        <a:sx n="33" d="100"/>
        <a:sy n="33" d="100"/>
      </p:scale>
      <p:origin x="25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75" d="100"/>
          <a:sy n="75" d="100"/>
        </p:scale>
        <p:origin x="-2322" y="-7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t" anchorCtr="0" compatLnSpc="1">
            <a:prstTxWarp prst="textNoShape">
              <a:avLst/>
            </a:prstTxWarp>
          </a:bodyPr>
          <a:lstStyle>
            <a:lvl1pPr algn="l" defTabSz="957263">
              <a:defRPr sz="1300"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t" anchorCtr="0" compatLnSpc="1">
            <a:prstTxWarp prst="textNoShape">
              <a:avLst/>
            </a:prstTxWarp>
          </a:bodyPr>
          <a:lstStyle>
            <a:lvl1pPr algn="r" defTabSz="957263">
              <a:defRPr sz="1300"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9713"/>
            <a:ext cx="3170238" cy="47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b" anchorCtr="0" compatLnSpc="1">
            <a:prstTxWarp prst="textNoShape">
              <a:avLst/>
            </a:prstTxWarp>
          </a:bodyPr>
          <a:lstStyle>
            <a:lvl1pPr algn="l" defTabSz="957263">
              <a:defRPr sz="1300"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9713"/>
            <a:ext cx="3170237" cy="47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b" anchorCtr="0" compatLnSpc="1">
            <a:prstTxWarp prst="textNoShape">
              <a:avLst/>
            </a:prstTxWarp>
          </a:bodyPr>
          <a:lstStyle>
            <a:lvl1pPr algn="r" defTabSz="957263">
              <a:defRPr sz="1300"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fld id="{72F1187F-960B-4C9C-930F-888D94F6303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95877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t" anchorCtr="0" compatLnSpc="1">
            <a:prstTxWarp prst="textNoShape">
              <a:avLst/>
            </a:prstTxWarp>
          </a:bodyPr>
          <a:lstStyle>
            <a:lvl1pPr algn="l" defTabSz="957263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t" anchorCtr="0" compatLnSpc="1">
            <a:prstTxWarp prst="textNoShape">
              <a:avLst/>
            </a:prstTxWarp>
          </a:bodyPr>
          <a:lstStyle>
            <a:lvl1pPr algn="r" defTabSz="957263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11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b" anchorCtr="0" compatLnSpc="1">
            <a:prstTxWarp prst="textNoShape">
              <a:avLst/>
            </a:prstTxWarp>
          </a:bodyPr>
          <a:lstStyle>
            <a:lvl1pPr algn="l" defTabSz="957263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11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b" anchorCtr="0" compatLnSpc="1">
            <a:prstTxWarp prst="textNoShape">
              <a:avLst/>
            </a:prstTxWarp>
          </a:bodyPr>
          <a:lstStyle>
            <a:lvl1pPr algn="r" defTabSz="957263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8BCA514E-CB4B-4077-9C03-0C909D53E02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5161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Header Placeholder 1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IS-700.A:  National Incident Management System, An Introduction</a:t>
            </a:r>
          </a:p>
        </p:txBody>
      </p:sp>
      <p:sp>
        <p:nvSpPr>
          <p:cNvPr id="28675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2009</a:t>
            </a:r>
          </a:p>
        </p:txBody>
      </p:sp>
      <p:sp>
        <p:nvSpPr>
          <p:cNvPr id="28676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Page 2.</a:t>
            </a:r>
            <a:fld id="{49C30A34-ABE0-4110-B6B4-968B84BCF34D}" type="slidenum">
              <a:rPr lang="en-US" smtClean="0"/>
              <a:pPr>
                <a:defRPr/>
              </a:pPr>
              <a:t>1</a:t>
            </a:fld>
            <a:endParaRPr lang="en-US" dirty="0" smtClean="0"/>
          </a:p>
        </p:txBody>
      </p:sp>
      <p:sp>
        <p:nvSpPr>
          <p:cNvPr id="3379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6080F24-27FF-4E39-A16E-7B23F38E8831}" type="slidenum">
              <a:rPr lang="en-US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2188" cy="3600450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498FB7-B12A-49AD-974D-50668547D684}" type="slidenum">
              <a:rPr lang="en-US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2188" cy="3600450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PbkgFEMA_v0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2"/>
          <p:cNvSpPr>
            <a:spLocks noChangeArrowheads="1"/>
          </p:cNvSpPr>
          <p:nvPr userDrawn="1"/>
        </p:nvSpPr>
        <p:spPr bwMode="gray">
          <a:xfrm>
            <a:off x="6248400" y="5969000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r>
              <a:rPr lang="en-US" sz="1400" b="1">
                <a:solidFill>
                  <a:schemeClr val="bg1"/>
                </a:solidFill>
                <a:latin typeface="Arial" charset="0"/>
              </a:rPr>
              <a:t> Visual 7.</a:t>
            </a:r>
            <a:fld id="{4AFC7E2E-B281-468C-BC64-841740688F9D}" type="slidenum">
              <a:rPr lang="en-US" sz="1400" b="1">
                <a:solidFill>
                  <a:schemeClr val="bg1"/>
                </a:solidFill>
                <a:latin typeface="Arial" charset="0"/>
              </a:rPr>
              <a:pPr algn="r"/>
              <a:t>‹#›</a:t>
            </a:fld>
            <a:endParaRPr lang="en-US" sz="1400" b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6" name="Text Box 13"/>
          <p:cNvSpPr txBox="1">
            <a:spLocks noChangeArrowheads="1"/>
          </p:cNvSpPr>
          <p:nvPr userDrawn="1"/>
        </p:nvSpPr>
        <p:spPr bwMode="gray">
          <a:xfrm>
            <a:off x="2890838" y="6181725"/>
            <a:ext cx="6253162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r" eaLnBrk="1" hangingPunct="1"/>
            <a:r>
              <a:rPr lang="en-US" sz="1400" b="1">
                <a:solidFill>
                  <a:schemeClr val="bg1"/>
                </a:solidFill>
                <a:latin typeface="Arial" charset="0"/>
              </a:rPr>
              <a:t>Demobilization, Transfer of Command, </a:t>
            </a:r>
            <a:br>
              <a:rPr lang="en-US" sz="1400" b="1">
                <a:solidFill>
                  <a:schemeClr val="bg1"/>
                </a:solidFill>
                <a:latin typeface="Arial" charset="0"/>
              </a:rPr>
            </a:br>
            <a:r>
              <a:rPr lang="en-US" sz="1400" b="1">
                <a:solidFill>
                  <a:schemeClr val="bg1"/>
                </a:solidFill>
                <a:latin typeface="Arial" charset="0"/>
              </a:rPr>
              <a:t>and Closeout</a:t>
            </a:r>
          </a:p>
          <a:p>
            <a:pPr algn="r" eaLnBrk="1" hangingPunct="1"/>
            <a:endParaRPr lang="en-US" sz="1400" b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7891" name="Rectangle 4"/>
          <p:cNvSpPr>
            <a:spLocks noGrp="1" noChangeAspect="1" noChangeArrowheads="1"/>
          </p:cNvSpPr>
          <p:nvPr>
            <p:ph type="ctrTitle"/>
          </p:nvPr>
        </p:nvSpPr>
        <p:spPr>
          <a:xfrm>
            <a:off x="736600" y="1901825"/>
            <a:ext cx="7772400" cy="1470025"/>
          </a:xfrm>
        </p:spPr>
        <p:txBody>
          <a:bodyPr/>
          <a:lstStyle>
            <a:lvl1pPr>
              <a:defRPr sz="4400">
                <a:solidFill>
                  <a:srgbClr val="FF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7892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800100" y="25781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4000">
                <a:latin typeface="Times New Roman" pitchFamily="18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85008125"/>
      </p:ext>
    </p:extLst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Callout 3"/>
          <p:cNvSpPr/>
          <p:nvPr userDrawn="1"/>
        </p:nvSpPr>
        <p:spPr>
          <a:xfrm flipH="1">
            <a:off x="370553" y="1167917"/>
            <a:ext cx="4977301" cy="2337283"/>
          </a:xfrm>
          <a:prstGeom prst="wedgeEllipseCallout">
            <a:avLst>
              <a:gd name="adj1" fmla="val -41999"/>
              <a:gd name="adj2" fmla="val 66939"/>
            </a:avLst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446913" y="1578588"/>
            <a:ext cx="5205484" cy="1119116"/>
          </a:xfrm>
          <a:noFill/>
        </p:spPr>
        <p:txBody>
          <a:bodyPr/>
          <a:lstStyle>
            <a:lvl1pPr algn="ctr">
              <a:defRPr sz="360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363033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PPbkgFEMA_v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2"/>
          <p:cNvSpPr>
            <a:spLocks noChangeArrowheads="1"/>
          </p:cNvSpPr>
          <p:nvPr userDrawn="1"/>
        </p:nvSpPr>
        <p:spPr bwMode="gray">
          <a:xfrm>
            <a:off x="6248400" y="5969000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r>
              <a:rPr lang="en-US" sz="1400" b="1">
                <a:solidFill>
                  <a:schemeClr val="bg1"/>
                </a:solidFill>
                <a:latin typeface="Arial" charset="0"/>
              </a:rPr>
              <a:t> Visual 1.</a:t>
            </a:r>
            <a:fld id="{043226E8-96FD-48DC-843A-2965992E68EA}" type="slidenum">
              <a:rPr lang="en-US" sz="1400" b="1">
                <a:solidFill>
                  <a:schemeClr val="bg1"/>
                </a:solidFill>
                <a:latin typeface="Arial" charset="0"/>
              </a:rPr>
              <a:pPr algn="r"/>
              <a:t>‹#›</a:t>
            </a:fld>
            <a:endParaRPr lang="en-US" sz="1400" b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6" name="Text Box 13"/>
          <p:cNvSpPr txBox="1">
            <a:spLocks noChangeArrowheads="1"/>
          </p:cNvSpPr>
          <p:nvPr userDrawn="1"/>
        </p:nvSpPr>
        <p:spPr bwMode="gray">
          <a:xfrm>
            <a:off x="2890838" y="6181725"/>
            <a:ext cx="62531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r" eaLnBrk="1" hangingPunct="1"/>
            <a:r>
              <a:rPr lang="en-US" sz="1400" b="1">
                <a:solidFill>
                  <a:schemeClr val="bg1"/>
                </a:solidFill>
                <a:latin typeface="Arial" charset="0"/>
              </a:rPr>
              <a:t>Demobilization, Transfer of Command, </a:t>
            </a:r>
            <a:br>
              <a:rPr lang="en-US" sz="1400" b="1">
                <a:solidFill>
                  <a:schemeClr val="bg1"/>
                </a:solidFill>
                <a:latin typeface="Arial" charset="0"/>
              </a:rPr>
            </a:br>
            <a:r>
              <a:rPr lang="en-US" sz="1400" b="1">
                <a:solidFill>
                  <a:schemeClr val="bg1"/>
                </a:solidFill>
                <a:latin typeface="Arial" charset="0"/>
              </a:rPr>
              <a:t>and Closeout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343287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tabLst/>
              <a:defRPr sz="2800">
                <a:latin typeface="+mn-lt"/>
              </a:defRPr>
            </a:lvl1pPr>
            <a:lvl2pPr>
              <a:tabLst>
                <a:tab pos="457200" algn="l"/>
              </a:tabLst>
              <a:defRPr sz="2800">
                <a:latin typeface="+mn-lt"/>
              </a:defRPr>
            </a:lvl2pPr>
            <a:lvl3pPr>
              <a:defRPr sz="2800">
                <a:latin typeface="+mn-lt"/>
              </a:defRPr>
            </a:lvl3pPr>
            <a:lvl4pPr>
              <a:defRPr sz="2800">
                <a:latin typeface="+mn-lt"/>
              </a:defRPr>
            </a:lvl4pPr>
            <a:lvl5pPr>
              <a:defRPr sz="2800"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340380"/>
      </p:ext>
    </p:extLst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8388"/>
            <a:ext cx="4038600" cy="4646612"/>
          </a:xfrm>
        </p:spPr>
        <p:txBody>
          <a:bodyPr/>
          <a:lstStyle>
            <a:lvl1pPr marL="0" indent="0"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8388"/>
            <a:ext cx="4038600" cy="4646612"/>
          </a:xfrm>
        </p:spPr>
        <p:txBody>
          <a:bodyPr/>
          <a:lstStyle>
            <a:lvl1pPr marL="0" indent="0"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885511"/>
      </p:ext>
    </p:extLst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85" y="4558352"/>
            <a:ext cx="7948684" cy="910988"/>
          </a:xfrm>
          <a:solidFill>
            <a:srgbClr val="000066"/>
          </a:solidFill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068388"/>
            <a:ext cx="7936173" cy="3162418"/>
          </a:xfr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3976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0048345"/>
      </p:ext>
    </p:extLst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Callout 3"/>
          <p:cNvSpPr/>
          <p:nvPr userDrawn="1"/>
        </p:nvSpPr>
        <p:spPr>
          <a:xfrm>
            <a:off x="1146412" y="1555844"/>
            <a:ext cx="6632812" cy="3016156"/>
          </a:xfrm>
          <a:prstGeom prst="wedgeEllipseCallou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1860076" y="2340588"/>
            <a:ext cx="5205484" cy="1119116"/>
          </a:xfrm>
          <a:noFill/>
        </p:spPr>
        <p:txBody>
          <a:bodyPr/>
          <a:lstStyle>
            <a:lvl1pPr algn="ctr">
              <a:defRPr sz="360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448422"/>
      </p:ext>
    </p:extLst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4682897"/>
      </p:ext>
    </p:extLst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3"/>
          <p:cNvSpPr>
            <a:spLocks noGrp="1"/>
          </p:cNvSpPr>
          <p:nvPr>
            <p:ph sz="half" idx="13"/>
          </p:nvPr>
        </p:nvSpPr>
        <p:spPr>
          <a:xfrm>
            <a:off x="635011" y="4264172"/>
            <a:ext cx="7948684" cy="683500"/>
          </a:xfrm>
          <a:solidFill>
            <a:srgbClr val="000066"/>
          </a:solidFill>
        </p:spPr>
        <p:txBody>
          <a:bodyPr/>
          <a:lstStyle>
            <a:lvl1pPr marL="0" indent="0">
              <a:defRPr sz="240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12"/>
          </p:nvPr>
        </p:nvSpPr>
        <p:spPr>
          <a:xfrm>
            <a:off x="631473" y="3473792"/>
            <a:ext cx="7948684" cy="683500"/>
          </a:xfrm>
          <a:solidFill>
            <a:srgbClr val="000066"/>
          </a:solidFill>
        </p:spPr>
        <p:txBody>
          <a:bodyPr/>
          <a:lstStyle>
            <a:lvl1pPr marL="0" indent="0">
              <a:defRPr sz="240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half" idx="11"/>
          </p:nvPr>
        </p:nvSpPr>
        <p:spPr>
          <a:xfrm>
            <a:off x="642105" y="2708261"/>
            <a:ext cx="7948684" cy="683500"/>
          </a:xfrm>
          <a:solidFill>
            <a:srgbClr val="000066"/>
          </a:solidFill>
        </p:spPr>
        <p:txBody>
          <a:bodyPr/>
          <a:lstStyle>
            <a:lvl1pPr marL="0" indent="0">
              <a:defRPr sz="240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0"/>
          </p:nvPr>
        </p:nvSpPr>
        <p:spPr>
          <a:xfrm>
            <a:off x="652739" y="1932096"/>
            <a:ext cx="7948684" cy="683500"/>
          </a:xfrm>
          <a:solidFill>
            <a:srgbClr val="000066"/>
          </a:solidFill>
        </p:spPr>
        <p:txBody>
          <a:bodyPr/>
          <a:lstStyle>
            <a:lvl1pPr marL="0" indent="0">
              <a:defRPr sz="240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Content Placeholder 3"/>
          <p:cNvSpPr>
            <a:spLocks noGrp="1"/>
          </p:cNvSpPr>
          <p:nvPr>
            <p:ph sz="half" idx="2"/>
          </p:nvPr>
        </p:nvSpPr>
        <p:spPr>
          <a:xfrm>
            <a:off x="631474" y="1177198"/>
            <a:ext cx="7948684" cy="683500"/>
          </a:xfrm>
          <a:solidFill>
            <a:srgbClr val="000066"/>
          </a:solidFill>
        </p:spPr>
        <p:txBody>
          <a:bodyPr/>
          <a:lstStyle>
            <a:lvl1pPr marL="0" indent="0">
              <a:defRPr sz="240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088054"/>
      </p:ext>
    </p:extLst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2964006B-063B-400D-8D22-217AB0D783C2}" type="datetime1">
              <a:rPr lang="en-US"/>
              <a:pPr>
                <a:defRPr/>
              </a:pPr>
              <a:t>6/5/2014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en-US"/>
              <a:t>Visual </a:t>
            </a:r>
            <a:fld id="{AE413CFD-5368-48C9-8DB8-7B6CF568457C}" type="slidenum">
              <a:rPr lang="en-US"/>
              <a:pPr>
                <a:defRPr/>
              </a:pPr>
              <a:t>‹#›</a:t>
            </a:fld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35279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PPbkgFEMA_v0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457200" y="990600"/>
            <a:ext cx="8077200" cy="15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8" name="Rectangle 12"/>
          <p:cNvSpPr>
            <a:spLocks noChangeArrowheads="1"/>
          </p:cNvSpPr>
          <p:nvPr/>
        </p:nvSpPr>
        <p:spPr bwMode="gray">
          <a:xfrm>
            <a:off x="6248400" y="5969000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r>
              <a:rPr lang="en-US" sz="1400" b="1">
                <a:solidFill>
                  <a:schemeClr val="bg1"/>
                </a:solidFill>
                <a:latin typeface="Arial" charset="0"/>
              </a:rPr>
              <a:t> Visual 7.</a:t>
            </a:r>
            <a:fld id="{A02DA005-5B0E-4BA7-BB1D-352FFD4387F2}" type="slidenum">
              <a:rPr lang="en-US" sz="1400" b="1">
                <a:solidFill>
                  <a:schemeClr val="bg1"/>
                </a:solidFill>
                <a:latin typeface="Arial" charset="0"/>
              </a:rPr>
              <a:pPr algn="r"/>
              <a:t>‹#›</a:t>
            </a:fld>
            <a:endParaRPr lang="en-US" sz="1400" b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029" name="Text Box 13"/>
          <p:cNvSpPr txBox="1">
            <a:spLocks noChangeArrowheads="1"/>
          </p:cNvSpPr>
          <p:nvPr/>
        </p:nvSpPr>
        <p:spPr bwMode="gray">
          <a:xfrm>
            <a:off x="2890838" y="6181725"/>
            <a:ext cx="62531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r" eaLnBrk="1" hangingPunct="1"/>
            <a:r>
              <a:rPr lang="en-US" sz="1400" b="1">
                <a:solidFill>
                  <a:schemeClr val="bg1"/>
                </a:solidFill>
                <a:latin typeface="Arial" charset="0"/>
              </a:rPr>
              <a:t>Demobilization, Transfer of Command, </a:t>
            </a:r>
            <a:br>
              <a:rPr lang="en-US" sz="1400" b="1">
                <a:solidFill>
                  <a:schemeClr val="bg1"/>
                </a:solidFill>
                <a:latin typeface="Arial" charset="0"/>
              </a:rPr>
            </a:br>
            <a:r>
              <a:rPr lang="en-US" sz="1400" b="1">
                <a:solidFill>
                  <a:schemeClr val="bg1"/>
                </a:solidFill>
                <a:latin typeface="Arial" charset="0"/>
              </a:rPr>
              <a:t>and Closeout</a:t>
            </a: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68388"/>
            <a:ext cx="8229600" cy="464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03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59" r:id="rId1"/>
    <p:sldLayoutId id="2147484760" r:id="rId2"/>
    <p:sldLayoutId id="2147484754" r:id="rId3"/>
    <p:sldLayoutId id="2147484755" r:id="rId4"/>
    <p:sldLayoutId id="2147484756" r:id="rId5"/>
    <p:sldLayoutId id="2147484761" r:id="rId6"/>
    <p:sldLayoutId id="2147484757" r:id="rId7"/>
    <p:sldLayoutId id="2147484758" r:id="rId8"/>
    <p:sldLayoutId id="2147484762" r:id="rId9"/>
    <p:sldLayoutId id="2147484763" r:id="rId10"/>
  </p:sldLayoutIdLst>
  <p:transition>
    <p:wipe dir="r"/>
  </p:transition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00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0066"/>
          </a:solidFill>
          <a:latin typeface="Times New Roman" pitchFamily="18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0066"/>
          </a:solidFill>
          <a:latin typeface="Times New Roman" pitchFamily="18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0066"/>
          </a:solidFill>
          <a:latin typeface="Times New Roman" pitchFamily="18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0066"/>
          </a:solidFill>
          <a:latin typeface="Times New Roman" pitchFamily="18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800" b="1">
          <a:solidFill>
            <a:srgbClr val="000066"/>
          </a:solidFill>
          <a:latin typeface="Times New Roman" pitchFamily="18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800" b="1">
          <a:solidFill>
            <a:srgbClr val="000066"/>
          </a:solidFill>
          <a:latin typeface="Times New Roman" pitchFamily="18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800" b="1">
          <a:solidFill>
            <a:srgbClr val="000066"/>
          </a:solidFill>
          <a:latin typeface="Times New Roman" pitchFamily="18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800" b="1">
          <a:solidFill>
            <a:srgbClr val="000066"/>
          </a:solidFill>
          <a:latin typeface="Times New Roman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tabLst>
          <a:tab pos="457200" algn="l"/>
        </a:tabLst>
        <a:defRPr sz="2800" b="1">
          <a:solidFill>
            <a:srgbClr val="000066"/>
          </a:solidFill>
          <a:latin typeface="+mn-lt"/>
          <a:ea typeface="+mn-ea"/>
          <a:cs typeface="+mn-cs"/>
        </a:defRPr>
      </a:lvl1pPr>
      <a:lvl2pPr marL="4572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tabLst>
          <a:tab pos="457200" algn="l"/>
        </a:tabLst>
        <a:defRPr sz="2800" b="1">
          <a:solidFill>
            <a:srgbClr val="000066"/>
          </a:solidFill>
          <a:latin typeface="+mn-lt"/>
          <a:cs typeface="+mn-cs"/>
        </a:defRPr>
      </a:lvl2pPr>
      <a:lvl3pPr marL="9144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tabLst>
          <a:tab pos="914400" algn="l"/>
        </a:tabLst>
        <a:defRPr sz="2800" b="1">
          <a:solidFill>
            <a:srgbClr val="000066"/>
          </a:solidFill>
          <a:latin typeface="+mn-lt"/>
          <a:cs typeface="+mn-cs"/>
        </a:defRPr>
      </a:lvl3pPr>
      <a:lvl4pPr marL="13716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tabLst>
          <a:tab pos="1371600" algn="l"/>
        </a:tabLst>
        <a:defRPr sz="2800" b="1">
          <a:solidFill>
            <a:srgbClr val="000066"/>
          </a:solidFill>
          <a:latin typeface="+mn-lt"/>
          <a:cs typeface="+mn-cs"/>
        </a:defRPr>
      </a:lvl4pPr>
      <a:lvl5pPr marL="2174875" indent="-228600" algn="l" rtl="0" eaLnBrk="0" fontAlgn="base" hangingPunct="0">
        <a:spcBef>
          <a:spcPct val="20000"/>
        </a:spcBef>
        <a:spcAft>
          <a:spcPct val="0"/>
        </a:spcAft>
        <a:buChar char="»"/>
        <a:tabLst>
          <a:tab pos="401638" algn="l"/>
        </a:tabLst>
        <a:defRPr sz="2000" b="1">
          <a:solidFill>
            <a:srgbClr val="000066"/>
          </a:solidFill>
          <a:latin typeface="+mn-lt"/>
          <a:cs typeface="+mn-cs"/>
        </a:defRPr>
      </a:lvl5pPr>
      <a:lvl6pPr marL="2632075" indent="-228600" algn="l" rtl="0" eaLnBrk="1" fontAlgn="base" hangingPunct="1">
        <a:spcBef>
          <a:spcPct val="20000"/>
        </a:spcBef>
        <a:spcAft>
          <a:spcPct val="0"/>
        </a:spcAft>
        <a:buChar char="»"/>
        <a:tabLst>
          <a:tab pos="401638" algn="l"/>
        </a:tabLst>
        <a:defRPr sz="2000" b="1">
          <a:solidFill>
            <a:srgbClr val="000066"/>
          </a:solidFill>
          <a:latin typeface="+mn-lt"/>
          <a:cs typeface="+mn-cs"/>
        </a:defRPr>
      </a:lvl6pPr>
      <a:lvl7pPr marL="3089275" indent="-228600" algn="l" rtl="0" eaLnBrk="1" fontAlgn="base" hangingPunct="1">
        <a:spcBef>
          <a:spcPct val="20000"/>
        </a:spcBef>
        <a:spcAft>
          <a:spcPct val="0"/>
        </a:spcAft>
        <a:buChar char="»"/>
        <a:tabLst>
          <a:tab pos="401638" algn="l"/>
        </a:tabLst>
        <a:defRPr sz="2000" b="1">
          <a:solidFill>
            <a:srgbClr val="000066"/>
          </a:solidFill>
          <a:latin typeface="+mn-lt"/>
          <a:cs typeface="+mn-cs"/>
        </a:defRPr>
      </a:lvl7pPr>
      <a:lvl8pPr marL="3546475" indent="-228600" algn="l" rtl="0" eaLnBrk="1" fontAlgn="base" hangingPunct="1">
        <a:spcBef>
          <a:spcPct val="20000"/>
        </a:spcBef>
        <a:spcAft>
          <a:spcPct val="0"/>
        </a:spcAft>
        <a:buChar char="»"/>
        <a:tabLst>
          <a:tab pos="401638" algn="l"/>
        </a:tabLst>
        <a:defRPr sz="2000" b="1">
          <a:solidFill>
            <a:srgbClr val="000066"/>
          </a:solidFill>
          <a:latin typeface="+mn-lt"/>
          <a:cs typeface="+mn-cs"/>
        </a:defRPr>
      </a:lvl8pPr>
      <a:lvl9pPr marL="4003675" indent="-228600" algn="l" rtl="0" eaLnBrk="1" fontAlgn="base" hangingPunct="1">
        <a:spcBef>
          <a:spcPct val="20000"/>
        </a:spcBef>
        <a:spcAft>
          <a:spcPct val="0"/>
        </a:spcAft>
        <a:buChar char="»"/>
        <a:tabLst>
          <a:tab pos="401638" algn="l"/>
        </a:tabLst>
        <a:defRPr sz="2000" b="1">
          <a:solidFill>
            <a:srgbClr val="000066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9"/>
          <p:cNvSpPr>
            <a:spLocks noGrp="1" noChangeAspect="1" noChangeArrowheads="1"/>
          </p:cNvSpPr>
          <p:nvPr>
            <p:ph type="ctrTitle"/>
          </p:nvPr>
        </p:nvSpPr>
        <p:spPr>
          <a:xfrm>
            <a:off x="736600" y="1071563"/>
            <a:ext cx="7772400" cy="1470025"/>
          </a:xfrm>
        </p:spPr>
        <p:txBody>
          <a:bodyPr/>
          <a:lstStyle/>
          <a:p>
            <a:pPr eaLnBrk="1" hangingPunct="1"/>
            <a:r>
              <a:rPr lang="en-US" sz="4000" dirty="0" smtClean="0"/>
              <a:t>Unit 7:</a:t>
            </a: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3600" dirty="0" smtClean="0"/>
          </a:p>
        </p:txBody>
      </p:sp>
      <p:sp>
        <p:nvSpPr>
          <p:cNvPr id="7171" name="Subtitle 3"/>
          <p:cNvSpPr>
            <a:spLocks noGrp="1"/>
          </p:cNvSpPr>
          <p:nvPr>
            <p:ph type="subTitle" idx="1"/>
          </p:nvPr>
        </p:nvSpPr>
        <p:spPr>
          <a:xfrm>
            <a:off x="736600" y="1747838"/>
            <a:ext cx="4140200" cy="2716212"/>
          </a:xfrm>
        </p:spPr>
        <p:txBody>
          <a:bodyPr/>
          <a:lstStyle/>
          <a:p>
            <a:r>
              <a:rPr lang="en-US" smtClean="0"/>
              <a:t>Demobilization, Transfer of Command, </a:t>
            </a:r>
            <a:br>
              <a:rPr lang="en-US" smtClean="0"/>
            </a:br>
            <a:r>
              <a:rPr lang="en-US" smtClean="0"/>
              <a:t>and Closeout</a:t>
            </a:r>
          </a:p>
        </p:txBody>
      </p:sp>
      <p:pic>
        <p:nvPicPr>
          <p:cNvPr id="7172" name="Picture 4" descr="Emergency workers about to begin ICS training."/>
          <p:cNvPicPr>
            <a:picLocks noChangeAspect="1" noChangeArrowheads="1"/>
          </p:cNvPicPr>
          <p:nvPr/>
        </p:nvPicPr>
        <p:blipFill>
          <a:blip r:embed="rId3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20" r="7610"/>
          <a:stretch>
            <a:fillRect/>
          </a:stretch>
        </p:blipFill>
        <p:spPr bwMode="auto">
          <a:xfrm>
            <a:off x="5124450" y="866775"/>
            <a:ext cx="3216275" cy="42576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Demobilization Plan:  Information Needs</a:t>
            </a:r>
          </a:p>
        </p:txBody>
      </p:sp>
      <p:graphicFrame>
        <p:nvGraphicFramePr>
          <p:cNvPr id="12" name="Content Placeholder 6"/>
          <p:cNvGraphicFramePr>
            <a:graphicFrameLocks noGrp="1"/>
          </p:cNvGraphicFramePr>
          <p:nvPr>
            <p:ph idx="4294967295"/>
          </p:nvPr>
        </p:nvGraphicFramePr>
        <p:xfrm>
          <a:off x="420688" y="1192213"/>
          <a:ext cx="8247062" cy="4043366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5014417"/>
                <a:gridCol w="3232645"/>
              </a:tblGrid>
              <a:tr h="3949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What Information Is Needed?</a:t>
                      </a:r>
                      <a:endParaRPr 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5" marR="9143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ct val="30000"/>
                        </a:spcBef>
                        <a:buFont typeface="Wingdings" pitchFamily="2" charset="2"/>
                        <a:buNone/>
                      </a:pPr>
                      <a:r>
                        <a:rPr lang="en-US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Who Provides?</a:t>
                      </a:r>
                      <a:endParaRPr 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5" marR="9143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66"/>
                    </a:solidFill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00" b="1" kern="1200" dirty="0" smtClean="0">
                        <a:solidFill>
                          <a:srgbClr val="003366"/>
                        </a:solidFill>
                        <a:latin typeface="Arial" pitchFamily="34" charset="0"/>
                        <a:ea typeface="+mn-ea"/>
                        <a:cs typeface="+mn-cs"/>
                      </a:endParaRPr>
                    </a:p>
                  </a:txBody>
                  <a:tcPr marL="91435" marR="9143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" b="1" kern="1200" dirty="0" smtClean="0">
                        <a:solidFill>
                          <a:srgbClr val="003366"/>
                        </a:solidFill>
                        <a:latin typeface="Arial" pitchFamily="34" charset="0"/>
                        <a:ea typeface="+mn-ea"/>
                        <a:cs typeface="+mn-cs"/>
                      </a:endParaRPr>
                    </a:p>
                  </a:txBody>
                  <a:tcPr marL="91435" marR="91435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467">
                <a:tc>
                  <a:txBody>
                    <a:bodyPr/>
                    <a:lstStyle/>
                    <a:p>
                      <a:pPr algn="l">
                        <a:spcBef>
                          <a:spcPct val="30000"/>
                        </a:spcBef>
                        <a:buFont typeface="Wingdings" pitchFamily="2" charset="2"/>
                        <a:buNone/>
                      </a:pPr>
                      <a:r>
                        <a:rPr lang="en-US" sz="1400" b="1" dirty="0" smtClean="0">
                          <a:solidFill>
                            <a:srgbClr val="003366"/>
                          </a:solidFill>
                          <a:latin typeface="Arial" charset="0"/>
                        </a:rPr>
                        <a:t>Excess resources; release priorities</a:t>
                      </a:r>
                      <a:endParaRPr lang="en-US" sz="1400" b="1" dirty="0">
                        <a:solidFill>
                          <a:srgbClr val="003366"/>
                        </a:solidFill>
                        <a:latin typeface="Arial" charset="0"/>
                      </a:endParaRPr>
                    </a:p>
                  </a:txBody>
                  <a:tcPr marL="91435" marR="9143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ct val="30000"/>
                        </a:spcBef>
                        <a:buFont typeface="Wingdings" pitchFamily="2" charset="2"/>
                        <a:buNone/>
                      </a:pPr>
                      <a:r>
                        <a:rPr lang="en-US" sz="1400" b="1" dirty="0" smtClean="0">
                          <a:solidFill>
                            <a:srgbClr val="003366"/>
                          </a:solidFill>
                          <a:latin typeface="Arial" charset="0"/>
                        </a:rPr>
                        <a:t>All Supervisors and Managers</a:t>
                      </a:r>
                    </a:p>
                  </a:txBody>
                  <a:tcPr marL="91435" marR="91435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9949">
                <a:tc>
                  <a:txBody>
                    <a:bodyPr/>
                    <a:lstStyle/>
                    <a:p>
                      <a:pPr algn="l">
                        <a:spcBef>
                          <a:spcPct val="30000"/>
                        </a:spcBef>
                        <a:buFont typeface="Wingdings" pitchFamily="2" charset="2"/>
                        <a:buNone/>
                      </a:pPr>
                      <a:r>
                        <a:rPr lang="en-US" sz="1400" b="1" dirty="0" smtClean="0">
                          <a:solidFill>
                            <a:srgbClr val="003366"/>
                          </a:solidFill>
                          <a:latin typeface="Arial" charset="0"/>
                        </a:rPr>
                        <a:t>Plan development; resource information; demobilization process</a:t>
                      </a:r>
                      <a:endParaRPr lang="en-US" sz="1400" b="1" dirty="0">
                        <a:solidFill>
                          <a:srgbClr val="003366"/>
                        </a:solidFill>
                        <a:latin typeface="Arial" charset="0"/>
                      </a:endParaRPr>
                    </a:p>
                  </a:txBody>
                  <a:tcPr marL="91435" marR="9143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ct val="30000"/>
                        </a:spcBef>
                        <a:buFont typeface="Wingdings" pitchFamily="2" charset="2"/>
                        <a:buNone/>
                      </a:pPr>
                      <a:r>
                        <a:rPr lang="en-US" sz="1400" b="1" dirty="0" smtClean="0">
                          <a:solidFill>
                            <a:srgbClr val="003366"/>
                          </a:solidFill>
                          <a:latin typeface="Arial" charset="0"/>
                        </a:rPr>
                        <a:t>Planning Section</a:t>
                      </a:r>
                    </a:p>
                  </a:txBody>
                  <a:tcPr marL="91435" marR="91435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79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003366"/>
                          </a:solidFill>
                          <a:latin typeface="Arial" charset="0"/>
                          <a:cs typeface="Times New Roman" pitchFamily="18" charset="0"/>
                        </a:rPr>
                        <a:t>Continuing needs for tactical resources</a:t>
                      </a:r>
                      <a:r>
                        <a:rPr lang="en-US" sz="1400" b="1" dirty="0" smtClean="0">
                          <a:solidFill>
                            <a:srgbClr val="003366"/>
                          </a:solidFill>
                          <a:latin typeface="Arial" charset="0"/>
                        </a:rPr>
                        <a:t> </a:t>
                      </a:r>
                    </a:p>
                  </a:txBody>
                  <a:tcPr marL="91435" marR="9143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003366"/>
                          </a:solidFill>
                          <a:latin typeface="Arial" charset="0"/>
                        </a:rPr>
                        <a:t>Operations Section </a:t>
                      </a:r>
                    </a:p>
                  </a:txBody>
                  <a:tcPr marL="91435" marR="91435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8159">
                <a:tc>
                  <a:txBody>
                    <a:bodyPr/>
                    <a:lstStyle/>
                    <a:p>
                      <a:pPr algn="l">
                        <a:spcBef>
                          <a:spcPct val="30000"/>
                        </a:spcBef>
                        <a:buFont typeface="Wingdings" pitchFamily="2" charset="2"/>
                        <a:buNone/>
                      </a:pPr>
                      <a:r>
                        <a:rPr lang="en-US" sz="1400" b="1" dirty="0" smtClean="0">
                          <a:solidFill>
                            <a:srgbClr val="003366"/>
                          </a:solidFill>
                          <a:latin typeface="Arial" charset="0"/>
                          <a:cs typeface="Times New Roman" pitchFamily="18" charset="0"/>
                        </a:rPr>
                        <a:t>Transportation availability; communications; maintenance</a:t>
                      </a:r>
                      <a:r>
                        <a:rPr lang="en-US" sz="1400" b="1" dirty="0" smtClean="0">
                          <a:solidFill>
                            <a:srgbClr val="003366"/>
                          </a:solidFill>
                          <a:latin typeface="Arial" charset="0"/>
                        </a:rPr>
                        <a:t> </a:t>
                      </a:r>
                      <a:endParaRPr lang="en-US" sz="1400" b="1" dirty="0">
                        <a:solidFill>
                          <a:srgbClr val="003366"/>
                        </a:solidFill>
                        <a:latin typeface="Arial" charset="0"/>
                      </a:endParaRPr>
                    </a:p>
                  </a:txBody>
                  <a:tcPr marL="91435" marR="9143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003366"/>
                          </a:solidFill>
                          <a:latin typeface="Arial" charset="0"/>
                        </a:rPr>
                        <a:t>Logistics Section</a:t>
                      </a:r>
                    </a:p>
                  </a:txBody>
                  <a:tcPr marL="91435" marR="91435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815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003366"/>
                          </a:solidFill>
                          <a:latin typeface="Arial" charset="0"/>
                          <a:cs typeface="Times New Roman" pitchFamily="18" charset="0"/>
                        </a:rPr>
                        <a:t>Claims, time records, and costs of individual resources that are a factor in release</a:t>
                      </a:r>
                      <a:r>
                        <a:rPr lang="en-US" sz="1400" b="1" dirty="0" smtClean="0">
                          <a:solidFill>
                            <a:srgbClr val="003366"/>
                          </a:solidFill>
                          <a:latin typeface="Arial" charset="0"/>
                        </a:rPr>
                        <a:t> </a:t>
                      </a:r>
                    </a:p>
                  </a:txBody>
                  <a:tcPr marL="91435" marR="9143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003366"/>
                          </a:solidFill>
                          <a:latin typeface="Arial" charset="0"/>
                        </a:rPr>
                        <a:t>Finance/Admin Section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 smtClean="0">
                        <a:solidFill>
                          <a:srgbClr val="003366"/>
                        </a:solidFill>
                        <a:latin typeface="Arial" pitchFamily="34" charset="0"/>
                      </a:endParaRPr>
                    </a:p>
                  </a:txBody>
                  <a:tcPr marL="91435" marR="91435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2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003366"/>
                          </a:solidFill>
                          <a:latin typeface="Arial" charset="0"/>
                          <a:cs typeface="Times New Roman" pitchFamily="18" charset="0"/>
                        </a:rPr>
                        <a:t>Agreements regarding other agency resources</a:t>
                      </a:r>
                      <a:r>
                        <a:rPr lang="en-US" sz="1400" b="1" dirty="0" smtClean="0">
                          <a:solidFill>
                            <a:srgbClr val="003366"/>
                          </a:solidFill>
                          <a:latin typeface="Arial" charset="0"/>
                        </a:rPr>
                        <a:t> </a:t>
                      </a:r>
                    </a:p>
                  </a:txBody>
                  <a:tcPr marL="91435" marR="9143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003366"/>
                          </a:solidFill>
                          <a:latin typeface="Arial" charset="0"/>
                        </a:rPr>
                        <a:t>Liaison Officer</a:t>
                      </a:r>
                    </a:p>
                  </a:txBody>
                  <a:tcPr marL="91435" marR="91435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815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003366"/>
                          </a:solidFill>
                          <a:latin typeface="Arial" charset="0"/>
                          <a:cs typeface="Times New Roman" pitchFamily="18" charset="0"/>
                        </a:rPr>
                        <a:t>Physical condition of personnel; physical needs; adequacy of transportation</a:t>
                      </a:r>
                      <a:r>
                        <a:rPr lang="en-US" sz="1400" b="1" dirty="0" smtClean="0">
                          <a:solidFill>
                            <a:srgbClr val="003366"/>
                          </a:solidFill>
                          <a:latin typeface="Arial" charset="0"/>
                        </a:rPr>
                        <a:t> </a:t>
                      </a:r>
                    </a:p>
                  </a:txBody>
                  <a:tcPr marL="91435" marR="9143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003366"/>
                          </a:solidFill>
                          <a:latin typeface="Arial" charset="0"/>
                        </a:rPr>
                        <a:t>Safety Officer</a:t>
                      </a:r>
                    </a:p>
                  </a:txBody>
                  <a:tcPr marL="91435" marR="91435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141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003366"/>
                          </a:solidFill>
                          <a:latin typeface="Arial" charset="0"/>
                          <a:cs typeface="Times New Roman" pitchFamily="18" charset="0"/>
                        </a:rPr>
                        <a:t>Return and reassignment of resources</a:t>
                      </a:r>
                      <a:r>
                        <a:rPr lang="en-US" sz="1400" b="1" dirty="0" smtClean="0">
                          <a:solidFill>
                            <a:srgbClr val="003366"/>
                          </a:solidFill>
                          <a:latin typeface="Arial" charset="0"/>
                        </a:rPr>
                        <a:t> </a:t>
                      </a:r>
                    </a:p>
                  </a:txBody>
                  <a:tcPr marL="91435" marR="9143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003366"/>
                          </a:solidFill>
                          <a:latin typeface="Arial" charset="0"/>
                        </a:rPr>
                        <a:t>Agency Dispatch/Ordering Centers</a:t>
                      </a:r>
                    </a:p>
                  </a:txBody>
                  <a:tcPr marL="91435" marR="91435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" b="1" dirty="0" smtClean="0">
                        <a:solidFill>
                          <a:srgbClr val="003366"/>
                        </a:solidFill>
                        <a:latin typeface="Arial" pitchFamily="34" charset="0"/>
                      </a:endParaRPr>
                    </a:p>
                  </a:txBody>
                  <a:tcPr marL="91435" marR="9143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buFont typeface="Wingdings" pitchFamily="2" charset="2"/>
                        <a:buNone/>
                      </a:pPr>
                      <a:endParaRPr lang="en-US" sz="100" b="1" dirty="0" smtClean="0">
                        <a:solidFill>
                          <a:srgbClr val="003366"/>
                        </a:solidFill>
                      </a:endParaRPr>
                    </a:p>
                  </a:txBody>
                  <a:tcPr marL="91435" marR="91435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Demobilization Plan Sections 	</a:t>
            </a:r>
          </a:p>
        </p:txBody>
      </p:sp>
      <p:grpSp>
        <p:nvGrpSpPr>
          <p:cNvPr id="2" name="Group 1" descr="Organizational Chart: &#10;Demobilization Plan in center.&#10;First Box to Left: Release Priorities&#10;Second Box to Left: Responsibilities&#10;Box above: General Information&#10;First box to right: travel information&#10;second box to right: release procedures"/>
          <p:cNvGrpSpPr/>
          <p:nvPr/>
        </p:nvGrpSpPr>
        <p:grpSpPr>
          <a:xfrm>
            <a:off x="601663" y="1227138"/>
            <a:ext cx="7978775" cy="3741737"/>
            <a:chOff x="601663" y="1227138"/>
            <a:chExt cx="7978775" cy="3741737"/>
          </a:xfrm>
        </p:grpSpPr>
        <p:cxnSp>
          <p:nvCxnSpPr>
            <p:cNvPr id="25" name="Straight Connector 24"/>
            <p:cNvCxnSpPr>
              <a:endCxn id="16" idx="2"/>
            </p:cNvCxnSpPr>
            <p:nvPr/>
          </p:nvCxnSpPr>
          <p:spPr>
            <a:xfrm>
              <a:off x="2873375" y="4283075"/>
              <a:ext cx="3435350" cy="33338"/>
            </a:xfrm>
            <a:prstGeom prst="line">
              <a:avLst/>
            </a:prstGeom>
            <a:ln w="25400">
              <a:solidFill>
                <a:srgbClr val="00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endCxn id="15" idx="2"/>
            </p:cNvCxnSpPr>
            <p:nvPr/>
          </p:nvCxnSpPr>
          <p:spPr>
            <a:xfrm>
              <a:off x="2873375" y="2735263"/>
              <a:ext cx="3421063" cy="19050"/>
            </a:xfrm>
            <a:prstGeom prst="line">
              <a:avLst/>
            </a:prstGeom>
            <a:ln w="25400">
              <a:solidFill>
                <a:srgbClr val="00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8" idx="3"/>
            </p:cNvCxnSpPr>
            <p:nvPr/>
          </p:nvCxnSpPr>
          <p:spPr>
            <a:xfrm>
              <a:off x="4545013" y="1989138"/>
              <a:ext cx="0" cy="441325"/>
            </a:xfrm>
            <a:prstGeom prst="line">
              <a:avLst/>
            </a:prstGeom>
            <a:ln w="25400">
              <a:solidFill>
                <a:srgbClr val="00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Folded Corner 3"/>
            <p:cNvSpPr/>
            <p:nvPr/>
          </p:nvSpPr>
          <p:spPr>
            <a:xfrm>
              <a:off x="3382963" y="2332038"/>
              <a:ext cx="2057400" cy="2332037"/>
            </a:xfrm>
            <a:prstGeom prst="foldedCorner">
              <a:avLst/>
            </a:prstGeom>
            <a:solidFill>
              <a:schemeClr val="bg1"/>
            </a:solidFill>
            <a:ln w="12700">
              <a:solidFill>
                <a:srgbClr val="00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z</a:t>
              </a:r>
            </a:p>
          </p:txBody>
        </p:sp>
        <p:sp>
          <p:nvSpPr>
            <p:cNvPr id="5" name="Folded Corner 4"/>
            <p:cNvSpPr/>
            <p:nvPr/>
          </p:nvSpPr>
          <p:spPr>
            <a:xfrm>
              <a:off x="3535363" y="2484438"/>
              <a:ext cx="2057400" cy="2332037"/>
            </a:xfrm>
            <a:prstGeom prst="foldedCorner">
              <a:avLst/>
            </a:prstGeom>
            <a:solidFill>
              <a:schemeClr val="bg1"/>
            </a:solidFill>
            <a:ln w="12700">
              <a:solidFill>
                <a:srgbClr val="00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 err="1"/>
                <a:t>zz</a:t>
              </a:r>
              <a:endParaRPr lang="en-US" dirty="0"/>
            </a:p>
          </p:txBody>
        </p:sp>
        <p:sp>
          <p:nvSpPr>
            <p:cNvPr id="6" name="Folded Corner 5"/>
            <p:cNvSpPr/>
            <p:nvPr/>
          </p:nvSpPr>
          <p:spPr>
            <a:xfrm>
              <a:off x="3687763" y="2636838"/>
              <a:ext cx="2057400" cy="2332037"/>
            </a:xfrm>
            <a:prstGeom prst="foldedCorner">
              <a:avLst/>
            </a:prstGeom>
            <a:solidFill>
              <a:schemeClr val="bg1"/>
            </a:solidFill>
            <a:ln w="12700">
              <a:solidFill>
                <a:srgbClr val="00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rgbClr val="000066"/>
                  </a:solidFill>
                </a:rPr>
                <a:t>Demobilization Plan</a:t>
              </a:r>
            </a:p>
          </p:txBody>
        </p:sp>
        <p:sp>
          <p:nvSpPr>
            <p:cNvPr id="8" name="Cube 7"/>
            <p:cNvSpPr/>
            <p:nvPr/>
          </p:nvSpPr>
          <p:spPr>
            <a:xfrm>
              <a:off x="3551238" y="1227138"/>
              <a:ext cx="2057400" cy="762000"/>
            </a:xfrm>
            <a:prstGeom prst="cube">
              <a:avLst>
                <a:gd name="adj" fmla="val 9000"/>
              </a:avLst>
            </a:prstGeom>
            <a:solidFill>
              <a:schemeClr val="bg1"/>
            </a:solidFill>
            <a:ln w="12700">
              <a:solidFill>
                <a:srgbClr val="00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 smtClean="0">
                  <a:solidFill>
                    <a:srgbClr val="000066"/>
                  </a:solidFill>
                </a:rPr>
                <a:t>General Information</a:t>
              </a:r>
              <a:endParaRPr lang="en-US" sz="2000" b="1" dirty="0">
                <a:solidFill>
                  <a:srgbClr val="000066"/>
                </a:solidFill>
              </a:endParaRPr>
            </a:p>
          </p:txBody>
        </p:sp>
        <p:sp>
          <p:nvSpPr>
            <p:cNvPr id="13" name="Cube 12"/>
            <p:cNvSpPr/>
            <p:nvPr/>
          </p:nvSpPr>
          <p:spPr>
            <a:xfrm>
              <a:off x="601663" y="2354263"/>
              <a:ext cx="2271712" cy="762000"/>
            </a:xfrm>
            <a:prstGeom prst="cube">
              <a:avLst>
                <a:gd name="adj" fmla="val 9000"/>
              </a:avLst>
            </a:prstGeom>
            <a:solidFill>
              <a:schemeClr val="bg1"/>
            </a:solidFill>
            <a:ln w="12700">
              <a:solidFill>
                <a:srgbClr val="00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rgbClr val="000066"/>
                  </a:solidFill>
                </a:rPr>
                <a:t>Responsibilities</a:t>
              </a:r>
            </a:p>
          </p:txBody>
        </p:sp>
        <p:sp>
          <p:nvSpPr>
            <p:cNvPr id="14" name="Cube 13"/>
            <p:cNvSpPr/>
            <p:nvPr/>
          </p:nvSpPr>
          <p:spPr>
            <a:xfrm>
              <a:off x="601663" y="3908425"/>
              <a:ext cx="2271712" cy="762000"/>
            </a:xfrm>
            <a:prstGeom prst="cube">
              <a:avLst>
                <a:gd name="adj" fmla="val 9000"/>
              </a:avLst>
            </a:prstGeom>
            <a:solidFill>
              <a:schemeClr val="bg1"/>
            </a:solidFill>
            <a:ln w="12700">
              <a:solidFill>
                <a:srgbClr val="00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 smtClean="0">
                  <a:solidFill>
                    <a:srgbClr val="000066"/>
                  </a:solidFill>
                </a:rPr>
                <a:t>Release Priorities</a:t>
              </a:r>
              <a:endParaRPr lang="en-US" sz="2000" b="1" dirty="0">
                <a:solidFill>
                  <a:srgbClr val="000066"/>
                </a:solidFill>
              </a:endParaRPr>
            </a:p>
          </p:txBody>
        </p:sp>
        <p:sp>
          <p:nvSpPr>
            <p:cNvPr id="15" name="Cube 14"/>
            <p:cNvSpPr/>
            <p:nvPr/>
          </p:nvSpPr>
          <p:spPr>
            <a:xfrm>
              <a:off x="6294438" y="2339975"/>
              <a:ext cx="2270125" cy="762000"/>
            </a:xfrm>
            <a:prstGeom prst="cube">
              <a:avLst>
                <a:gd name="adj" fmla="val 9000"/>
              </a:avLst>
            </a:prstGeom>
            <a:solidFill>
              <a:schemeClr val="bg1"/>
            </a:solidFill>
            <a:ln w="12700">
              <a:solidFill>
                <a:srgbClr val="00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rgbClr val="000066"/>
                  </a:solidFill>
                </a:rPr>
                <a:t>Release Procedures</a:t>
              </a:r>
            </a:p>
          </p:txBody>
        </p:sp>
        <p:sp>
          <p:nvSpPr>
            <p:cNvPr id="16" name="Cube 15"/>
            <p:cNvSpPr/>
            <p:nvPr/>
          </p:nvSpPr>
          <p:spPr>
            <a:xfrm>
              <a:off x="6308725" y="3902075"/>
              <a:ext cx="2271713" cy="762000"/>
            </a:xfrm>
            <a:prstGeom prst="cube">
              <a:avLst>
                <a:gd name="adj" fmla="val 9000"/>
              </a:avLst>
            </a:prstGeom>
            <a:solidFill>
              <a:schemeClr val="bg1"/>
            </a:solidFill>
            <a:ln w="12700">
              <a:solidFill>
                <a:srgbClr val="00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rgbClr val="000066"/>
                  </a:solidFill>
                </a:rPr>
                <a:t>Travel Information</a:t>
              </a:r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000" u="sng" dirty="0"/>
              <a:t>Instructions</a:t>
            </a:r>
            <a:r>
              <a:rPr lang="en-US" sz="2000" dirty="0"/>
              <a:t>:  Working as a team:</a:t>
            </a:r>
          </a:p>
          <a:p>
            <a:pPr lvl="1" indent="-457200">
              <a:buFont typeface="Wingdings" pitchFamily="2" charset="2"/>
              <a:buAutoNum type="arabicPeriod"/>
              <a:defRPr/>
            </a:pPr>
            <a:r>
              <a:rPr lang="en-US" sz="2000" dirty="0"/>
              <a:t>Review the sample Demobilization Plan for the cruise ship hazmat incident found in your Student Manuals.</a:t>
            </a:r>
          </a:p>
          <a:p>
            <a:pPr lvl="1" indent="-457200">
              <a:buFont typeface="Wingdings" pitchFamily="2" charset="2"/>
              <a:buAutoNum type="arabicPeriod"/>
              <a:defRPr/>
            </a:pPr>
            <a:r>
              <a:rPr lang="en-US" sz="2000" dirty="0"/>
              <a:t>Next, determine whether the five elements required for a Demobilization Plan are adequately addressed in the sample.</a:t>
            </a:r>
          </a:p>
          <a:p>
            <a:pPr indent="-457200">
              <a:buFont typeface="+mj-lt"/>
              <a:buAutoNum type="arabicPeriod" startAt="3"/>
              <a:defRPr/>
            </a:pPr>
            <a:r>
              <a:rPr lang="en-US" sz="2000" dirty="0"/>
              <a:t>Record your work on chart paper as follows:</a:t>
            </a:r>
          </a:p>
          <a:p>
            <a:pPr>
              <a:buFont typeface="Wingdings" pitchFamily="2" charset="2"/>
              <a:buAutoNum type="arabicPeriod" startAt="3"/>
              <a:defRPr/>
            </a:pPr>
            <a:endParaRPr lang="en-US" sz="2000" dirty="0"/>
          </a:p>
          <a:p>
            <a:pPr>
              <a:buFont typeface="Wingdings" pitchFamily="2" charset="2"/>
              <a:buAutoNum type="arabicPeriod" startAt="3"/>
              <a:defRPr/>
            </a:pPr>
            <a:endParaRPr lang="en-US" sz="2000" dirty="0"/>
          </a:p>
          <a:p>
            <a:pPr>
              <a:buFont typeface="Wingdings" pitchFamily="2" charset="2"/>
              <a:buAutoNum type="arabicPeriod" startAt="3"/>
              <a:defRPr/>
            </a:pPr>
            <a:endParaRPr lang="en-US" sz="2000" dirty="0"/>
          </a:p>
          <a:p>
            <a:pPr>
              <a:buFont typeface="Wingdings" pitchFamily="2" charset="2"/>
              <a:buAutoNum type="arabicPeriod" startAt="3"/>
              <a:defRPr/>
            </a:pPr>
            <a:endParaRPr lang="en-US" sz="2000" dirty="0"/>
          </a:p>
          <a:p>
            <a:pPr lvl="1" indent="-457200">
              <a:buFont typeface="+mj-lt"/>
              <a:buAutoNum type="arabicPeriod" startAt="4"/>
              <a:defRPr/>
            </a:pPr>
            <a:r>
              <a:rPr lang="en-US" sz="2000" dirty="0"/>
              <a:t>Select a spokesperson and be prepared to present your work in 10 minutes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18434" name="Rectangle 2"/>
          <p:cNvSpPr>
            <a:spLocks noGrp="1" noChangeAspec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Activity:  Reviewing the Demobilization Plan</a:t>
            </a:r>
          </a:p>
        </p:txBody>
      </p:sp>
      <p:sp>
        <p:nvSpPr>
          <p:cNvPr id="18436" name="Text Box 6"/>
          <p:cNvSpPr txBox="1">
            <a:spLocks noChangeArrowheads="1"/>
          </p:cNvSpPr>
          <p:nvPr/>
        </p:nvSpPr>
        <p:spPr bwMode="auto">
          <a:xfrm>
            <a:off x="1416050" y="3319463"/>
            <a:ext cx="3124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1800" b="1">
                <a:solidFill>
                  <a:srgbClr val="003366"/>
                </a:solidFill>
                <a:latin typeface="Arial" charset="0"/>
              </a:rPr>
              <a:t>Strengths</a:t>
            </a:r>
          </a:p>
        </p:txBody>
      </p:sp>
      <p:sp>
        <p:nvSpPr>
          <p:cNvPr id="18437" name="Line 4" descr="red line"/>
          <p:cNvSpPr>
            <a:spLocks noChangeShapeType="1"/>
          </p:cNvSpPr>
          <p:nvPr/>
        </p:nvSpPr>
        <p:spPr bwMode="auto">
          <a:xfrm>
            <a:off x="1447800" y="3700463"/>
            <a:ext cx="6400800" cy="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8" name="Line 5" descr="red line"/>
          <p:cNvSpPr>
            <a:spLocks noChangeShapeType="1"/>
          </p:cNvSpPr>
          <p:nvPr/>
        </p:nvSpPr>
        <p:spPr bwMode="auto">
          <a:xfrm>
            <a:off x="4572000" y="3395663"/>
            <a:ext cx="9525" cy="1057275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4876800" y="3319463"/>
            <a:ext cx="3124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1800" b="1" dirty="0">
                <a:solidFill>
                  <a:srgbClr val="003366"/>
                </a:solidFill>
                <a:latin typeface="Arial" charset="0"/>
              </a:rPr>
              <a:t>Areas for Improvement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smtClean="0"/>
              <a:t>ICS Form 221 ensures that resources checking out of the incident have completed all appropriate incident business, and provides the Planning Section information on resources released from the incident. </a:t>
            </a:r>
          </a:p>
          <a:p>
            <a:endParaRPr lang="en-US" sz="1800" dirty="0" smtClean="0"/>
          </a:p>
        </p:txBody>
      </p:sp>
      <p:sp>
        <p:nvSpPr>
          <p:cNvPr id="1945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500" dirty="0" smtClean="0"/>
              <a:t>ICS Form 221, Demobilization Check-Out</a:t>
            </a:r>
          </a:p>
        </p:txBody>
      </p:sp>
      <p:pic>
        <p:nvPicPr>
          <p:cNvPr id="19460" name="Picture 2" descr="SAMPLE:  Top part of Demobilization Check-Out Form (ICS 22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74" t="22549" r="25900" b="59270"/>
          <a:stretch>
            <a:fillRect/>
          </a:stretch>
        </p:blipFill>
        <p:spPr bwMode="auto">
          <a:xfrm>
            <a:off x="563563" y="2560638"/>
            <a:ext cx="8172450" cy="1885950"/>
          </a:xfrm>
          <a:prstGeom prst="rect">
            <a:avLst/>
          </a:prstGeom>
          <a:noFill/>
          <a:ln w="9525" algn="ctr">
            <a:solidFill>
              <a:srgbClr val="25387D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035972" y="1068388"/>
            <a:ext cx="4650828" cy="4646612"/>
          </a:xfrm>
        </p:spPr>
        <p:txBody>
          <a:bodyPr/>
          <a:lstStyle/>
          <a:p>
            <a:pPr>
              <a:defRPr/>
            </a:pPr>
            <a:r>
              <a:rPr lang="en-US" dirty="0"/>
              <a:t>When an incident stabilizes or de-escalates: </a:t>
            </a:r>
          </a:p>
          <a:p>
            <a:pPr lvl="1">
              <a:defRPr/>
            </a:pPr>
            <a:r>
              <a:rPr lang="en-US" dirty="0"/>
              <a:t>The need for incident management may also be reduced.</a:t>
            </a:r>
          </a:p>
          <a:p>
            <a:pPr lvl="1">
              <a:defRPr/>
            </a:pPr>
            <a:r>
              <a:rPr lang="en-US" dirty="0"/>
              <a:t>A transfer of command </a:t>
            </a:r>
            <a:br>
              <a:rPr lang="en-US" dirty="0"/>
            </a:br>
            <a:r>
              <a:rPr lang="en-US" dirty="0"/>
              <a:t>should be considered.</a:t>
            </a:r>
          </a:p>
          <a:p>
            <a:endParaRPr lang="en-US" dirty="0"/>
          </a:p>
        </p:txBody>
      </p:sp>
      <p:sp>
        <p:nvSpPr>
          <p:cNvPr id="20482" name="Rectangle 2"/>
          <p:cNvSpPr>
            <a:spLocks noGrp="1" noChangeAspec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Stabilizing or De-Escalating Incidents</a:t>
            </a:r>
          </a:p>
        </p:txBody>
      </p:sp>
      <p:pic>
        <p:nvPicPr>
          <p:cNvPr id="20483" name="Picture 5" descr="Workers in hazmat suits"/>
          <p:cNvPicPr>
            <a:picLocks noChangeAspect="1"/>
          </p:cNvPicPr>
          <p:nvPr/>
        </p:nvPicPr>
        <p:blipFill>
          <a:blip r:embed="rId2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93" b="5974"/>
          <a:stretch>
            <a:fillRect/>
          </a:stretch>
        </p:blipFill>
        <p:spPr bwMode="auto">
          <a:xfrm>
            <a:off x="522288" y="1154113"/>
            <a:ext cx="3184525" cy="42799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ontent Placeholder 1"/>
          <p:cNvSpPr>
            <a:spLocks noGrp="1"/>
          </p:cNvSpPr>
          <p:nvPr>
            <p:ph sz="half" idx="2"/>
          </p:nvPr>
        </p:nvSpPr>
        <p:spPr>
          <a:xfrm>
            <a:off x="219075" y="1398588"/>
            <a:ext cx="5205413" cy="1119187"/>
          </a:xfrm>
        </p:spPr>
        <p:txBody>
          <a:bodyPr/>
          <a:lstStyle/>
          <a:p>
            <a:pPr>
              <a:buFontTx/>
              <a:buNone/>
            </a:pPr>
            <a:r>
              <a:rPr lang="en-US" sz="2800" smtClean="0"/>
              <a:t>What steps must the incoming Incident Commander take before assuming command?</a:t>
            </a:r>
          </a:p>
          <a:p>
            <a:endParaRPr lang="en-US" sz="2800" smtClean="0"/>
          </a:p>
        </p:txBody>
      </p:sp>
      <p:sp>
        <p:nvSpPr>
          <p:cNvPr id="2150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Review:  Transfer of Command</a:t>
            </a:r>
          </a:p>
        </p:txBody>
      </p:sp>
      <p:pic>
        <p:nvPicPr>
          <p:cNvPr id="21508" name="Picture 2" descr="Firefighters"/>
          <p:cNvPicPr>
            <a:picLocks noChangeAspect="1" noChangeArrowheads="1"/>
          </p:cNvPicPr>
          <p:nvPr/>
        </p:nvPicPr>
        <p:blipFill>
          <a:blip r:embed="rId2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3513" y="3302000"/>
            <a:ext cx="3455987" cy="230981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spec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Steps in Assuming Command</a:t>
            </a:r>
          </a:p>
        </p:txBody>
      </p:sp>
      <p:graphicFrame>
        <p:nvGraphicFramePr>
          <p:cNvPr id="7" name="Content Placeholder 6"/>
          <p:cNvGraphicFramePr>
            <a:graphicFrameLocks/>
          </p:cNvGraphicFramePr>
          <p:nvPr/>
        </p:nvGraphicFramePr>
        <p:xfrm>
          <a:off x="495300" y="1252538"/>
          <a:ext cx="8229600" cy="4244985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4013200"/>
                <a:gridCol w="4216400"/>
              </a:tblGrid>
              <a:tr h="4192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Incoming IC (Assuming)</a:t>
                      </a:r>
                      <a:endParaRPr 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13" marB="45713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Outgoing IC (Transferring)</a:t>
                      </a:r>
                      <a:endParaRPr 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13" marB="45713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66"/>
                    </a:solidFill>
                  </a:tcPr>
                </a:tc>
              </a:tr>
              <a:tr h="13714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00" b="1" kern="1200" dirty="0" smtClean="0">
                        <a:solidFill>
                          <a:srgbClr val="003366"/>
                        </a:solidFill>
                        <a:latin typeface="Arial" pitchFamily="34" charset="0"/>
                        <a:ea typeface="+mn-ea"/>
                        <a:cs typeface="+mn-cs"/>
                      </a:endParaRPr>
                    </a:p>
                  </a:txBody>
                  <a:tcPr marT="45713" marB="45713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" b="1" kern="1200" dirty="0" smtClean="0">
                        <a:solidFill>
                          <a:srgbClr val="003366"/>
                        </a:solidFill>
                        <a:latin typeface="Arial" pitchFamily="34" charset="0"/>
                        <a:ea typeface="+mn-ea"/>
                        <a:cs typeface="+mn-cs"/>
                      </a:endParaRPr>
                    </a:p>
                  </a:txBody>
                  <a:tcPr marT="45713" marB="45713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401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rgbClr val="003366"/>
                          </a:solidFill>
                          <a:latin typeface="Arial" charset="0"/>
                          <a:ea typeface="+mn-ea"/>
                          <a:cs typeface="+mn-cs"/>
                        </a:rPr>
                        <a:t>Assess situation with current IC.</a:t>
                      </a:r>
                    </a:p>
                  </a:txBody>
                  <a:tcPr marT="45713" marB="45713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rgbClr val="003366"/>
                          </a:solidFill>
                          <a:latin typeface="Arial" charset="0"/>
                          <a:ea typeface="+mn-ea"/>
                          <a:cs typeface="+mn-cs"/>
                        </a:rPr>
                        <a:t>Assess situation with incoming IC.</a:t>
                      </a:r>
                    </a:p>
                  </a:txBody>
                  <a:tcPr marT="45713" marB="45713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84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rgbClr val="003366"/>
                          </a:solidFill>
                          <a:latin typeface="Arial" charset="0"/>
                          <a:ea typeface="+mn-ea"/>
                          <a:cs typeface="+mn-cs"/>
                        </a:rPr>
                        <a:t>Receive briefing.</a:t>
                      </a:r>
                    </a:p>
                  </a:txBody>
                  <a:tcPr marT="45713" marB="45713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rgbClr val="003366"/>
                          </a:solidFill>
                          <a:latin typeface="Arial" charset="0"/>
                          <a:ea typeface="+mn-ea"/>
                          <a:cs typeface="+mn-cs"/>
                        </a:rPr>
                        <a:t>Deliver briefing.</a:t>
                      </a:r>
                    </a:p>
                  </a:txBody>
                  <a:tcPr marT="45713" marB="45713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5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rgbClr val="003366"/>
                          </a:solidFill>
                          <a:latin typeface="Arial" charset="0"/>
                          <a:ea typeface="+mn-ea"/>
                          <a:cs typeface="+mn-cs"/>
                        </a:rPr>
                        <a:t>Determine appropriate time for transfer of command.</a:t>
                      </a:r>
                    </a:p>
                  </a:txBody>
                  <a:tcPr marT="45713" marB="45713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rgbClr val="003366"/>
                          </a:solidFill>
                          <a:latin typeface="Arial" charset="0"/>
                          <a:ea typeface="+mn-ea"/>
                          <a:cs typeface="+mn-cs"/>
                        </a:rPr>
                        <a:t>Determine appropriate time for transfer of command.</a:t>
                      </a:r>
                    </a:p>
                  </a:txBody>
                  <a:tcPr marT="45713" marB="45713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2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rgbClr val="003366"/>
                          </a:solidFill>
                          <a:latin typeface="Arial" charset="0"/>
                          <a:ea typeface="+mn-ea"/>
                          <a:cs typeface="+mn-cs"/>
                        </a:rPr>
                        <a:t>Notify others of change </a:t>
                      </a:r>
                      <a:br>
                        <a:rPr lang="en-US" sz="1600" b="1" kern="1200" dirty="0" smtClean="0">
                          <a:solidFill>
                            <a:srgbClr val="003366"/>
                          </a:solidFill>
                          <a:latin typeface="Arial" charset="0"/>
                          <a:ea typeface="+mn-ea"/>
                          <a:cs typeface="+mn-cs"/>
                        </a:rPr>
                      </a:br>
                      <a:r>
                        <a:rPr lang="en-US" sz="1600" b="1" kern="1200" dirty="0" smtClean="0">
                          <a:solidFill>
                            <a:srgbClr val="003366"/>
                          </a:solidFill>
                          <a:latin typeface="Arial" charset="0"/>
                          <a:ea typeface="+mn-ea"/>
                          <a:cs typeface="+mn-cs"/>
                        </a:rPr>
                        <a:t>in command.</a:t>
                      </a:r>
                    </a:p>
                  </a:txBody>
                  <a:tcPr marT="45713" marB="45713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rgbClr val="003366"/>
                          </a:solidFill>
                          <a:latin typeface="Arial" charset="0"/>
                          <a:ea typeface="+mn-ea"/>
                          <a:cs typeface="+mn-cs"/>
                        </a:rPr>
                        <a:t>Notify others of change </a:t>
                      </a:r>
                      <a:br>
                        <a:rPr lang="en-US" sz="1600" b="1" kern="1200" dirty="0" smtClean="0">
                          <a:solidFill>
                            <a:srgbClr val="003366"/>
                          </a:solidFill>
                          <a:latin typeface="Arial" charset="0"/>
                          <a:ea typeface="+mn-ea"/>
                          <a:cs typeface="+mn-cs"/>
                        </a:rPr>
                      </a:br>
                      <a:r>
                        <a:rPr lang="en-US" sz="1600" b="1" kern="1200" dirty="0" smtClean="0">
                          <a:solidFill>
                            <a:srgbClr val="003366"/>
                          </a:solidFill>
                          <a:latin typeface="Arial" charset="0"/>
                          <a:ea typeface="+mn-ea"/>
                          <a:cs typeface="+mn-cs"/>
                        </a:rPr>
                        <a:t>in command</a:t>
                      </a:r>
                    </a:p>
                  </a:txBody>
                  <a:tcPr marT="45713" marB="45713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22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rgbClr val="003366"/>
                          </a:solidFill>
                          <a:latin typeface="Arial" charset="0"/>
                          <a:ea typeface="+mn-ea"/>
                          <a:cs typeface="+mn-cs"/>
                        </a:rPr>
                        <a:t>Reassign or demobilize current IC.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en-US" sz="1600" b="1" kern="1200" dirty="0" smtClean="0">
                        <a:solidFill>
                          <a:srgbClr val="003366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T="45713" marB="45713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rgbClr val="003366"/>
                          </a:solidFill>
                          <a:latin typeface="Arial" charset="0"/>
                          <a:ea typeface="+mn-ea"/>
                          <a:cs typeface="+mn-cs"/>
                        </a:rPr>
                        <a:t>Accept new assignment </a:t>
                      </a:r>
                      <a:br>
                        <a:rPr lang="en-US" sz="1600" b="1" kern="1200" dirty="0" smtClean="0">
                          <a:solidFill>
                            <a:srgbClr val="003366"/>
                          </a:solidFill>
                          <a:latin typeface="Arial" charset="0"/>
                          <a:ea typeface="+mn-ea"/>
                          <a:cs typeface="+mn-cs"/>
                        </a:rPr>
                      </a:br>
                      <a:r>
                        <a:rPr lang="en-US" sz="1600" b="1" kern="1200" dirty="0" smtClean="0">
                          <a:solidFill>
                            <a:srgbClr val="003366"/>
                          </a:solidFill>
                          <a:latin typeface="Arial" charset="0"/>
                          <a:ea typeface="+mn-ea"/>
                          <a:cs typeface="+mn-cs"/>
                        </a:rPr>
                        <a:t>or demobilize.</a:t>
                      </a:r>
                    </a:p>
                  </a:txBody>
                  <a:tcPr marT="45713" marB="45713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" b="1" dirty="0" smtClean="0">
                        <a:solidFill>
                          <a:srgbClr val="003366"/>
                        </a:solidFill>
                        <a:latin typeface="Arial" pitchFamily="34" charset="0"/>
                      </a:endParaRPr>
                    </a:p>
                  </a:txBody>
                  <a:tcPr marT="45713" marB="45713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buFont typeface="Wingdings" pitchFamily="2" charset="2"/>
                        <a:buNone/>
                      </a:pPr>
                      <a:endParaRPr lang="en-US" sz="100" b="1" dirty="0" smtClean="0">
                        <a:solidFill>
                          <a:srgbClr val="003366"/>
                        </a:solidFill>
                      </a:endParaRPr>
                    </a:p>
                  </a:txBody>
                  <a:tcPr marT="45713" marB="45713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162097" y="1277006"/>
            <a:ext cx="4524703" cy="4437993"/>
          </a:xfrm>
        </p:spPr>
        <p:txBody>
          <a:bodyPr/>
          <a:lstStyle/>
          <a:p>
            <a:pPr marL="461963" indent="-461963">
              <a:lnSpc>
                <a:spcPct val="90000"/>
              </a:lnSpc>
              <a:buFont typeface="Wingdings" pitchFamily="2" charset="2"/>
              <a:buChar char="ü"/>
              <a:defRPr/>
            </a:pPr>
            <a:r>
              <a:rPr lang="en-US" sz="2400" dirty="0"/>
              <a:t>Situation and Prognosis</a:t>
            </a:r>
          </a:p>
          <a:p>
            <a:pPr marL="461963" indent="-461963">
              <a:lnSpc>
                <a:spcPct val="90000"/>
              </a:lnSpc>
              <a:buFont typeface="Wingdings" pitchFamily="2" charset="2"/>
              <a:buChar char="ü"/>
              <a:defRPr/>
            </a:pPr>
            <a:r>
              <a:rPr lang="en-US" sz="2400" dirty="0"/>
              <a:t>Resources Remaining and Status</a:t>
            </a:r>
          </a:p>
          <a:p>
            <a:pPr marL="461963" indent="-461963">
              <a:lnSpc>
                <a:spcPct val="90000"/>
              </a:lnSpc>
              <a:buFont typeface="Wingdings" pitchFamily="2" charset="2"/>
              <a:buChar char="ü"/>
              <a:defRPr/>
            </a:pPr>
            <a:r>
              <a:rPr lang="en-US" sz="2400" dirty="0"/>
              <a:t>Areas of Concern (political, community interest, etc.)</a:t>
            </a:r>
          </a:p>
          <a:p>
            <a:pPr marL="461963" indent="-461963">
              <a:lnSpc>
                <a:spcPct val="90000"/>
              </a:lnSpc>
              <a:buFont typeface="Wingdings" pitchFamily="2" charset="2"/>
              <a:buChar char="ü"/>
              <a:defRPr/>
            </a:pPr>
            <a:r>
              <a:rPr lang="en-US" sz="2400" dirty="0"/>
              <a:t>Logistical Support Needed or Retained</a:t>
            </a:r>
          </a:p>
          <a:p>
            <a:pPr marL="461963" indent="-461963">
              <a:lnSpc>
                <a:spcPct val="90000"/>
              </a:lnSpc>
              <a:buFont typeface="Wingdings" pitchFamily="2" charset="2"/>
              <a:buChar char="ü"/>
              <a:defRPr/>
            </a:pPr>
            <a:r>
              <a:rPr lang="en-US" sz="2400" dirty="0"/>
              <a:t>Turnover of Appropriate Incident </a:t>
            </a:r>
            <a:r>
              <a:rPr lang="en-US" sz="2400" dirty="0" smtClean="0"/>
              <a:t>Documentation</a:t>
            </a:r>
            <a:endParaRPr lang="en-US" sz="2400" dirty="0"/>
          </a:p>
        </p:txBody>
      </p:sp>
      <p:sp>
        <p:nvSpPr>
          <p:cNvPr id="23554" name="Rectangle 2"/>
          <p:cNvSpPr>
            <a:spLocks noGrp="1" noChangeAspec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Transfer of Command Briefing Checklist</a:t>
            </a:r>
          </a:p>
        </p:txBody>
      </p:sp>
      <p:pic>
        <p:nvPicPr>
          <p:cNvPr id="7" name="Content Placeholder 6" descr="Clipboard and checkmark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030" y="1187799"/>
            <a:ext cx="3090940" cy="4407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256689" y="1355834"/>
            <a:ext cx="4461641" cy="3231932"/>
          </a:xfrm>
        </p:spPr>
        <p:txBody>
          <a:bodyPr/>
          <a:lstStyle/>
          <a:p>
            <a:pPr>
              <a:buNone/>
            </a:pPr>
            <a:r>
              <a:rPr lang="en-US" dirty="0">
                <a:cs typeface="Times New Roman" pitchFamily="18" charset="0"/>
              </a:rPr>
              <a:t>The Incident Commander position will remain staffed until the absolute conclusion of the incident and the “closing out.”</a:t>
            </a:r>
          </a:p>
          <a:p>
            <a:endParaRPr lang="en-US" dirty="0"/>
          </a:p>
        </p:txBody>
      </p:sp>
      <p:sp>
        <p:nvSpPr>
          <p:cNvPr id="24578" name="Rectangle 2"/>
          <p:cNvSpPr>
            <a:spLocks noGrp="1" noChangeAspec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Incident Command and Closeout</a:t>
            </a:r>
          </a:p>
        </p:txBody>
      </p:sp>
      <p:pic>
        <p:nvPicPr>
          <p:cNvPr id="8" name="Picture 4" descr="Man on walkie talkie"/>
          <p:cNvPicPr>
            <a:picLocks noGrp="1" noChangeAspect="1"/>
          </p:cNvPicPr>
          <p:nvPr>
            <p:ph sz="half" idx="1"/>
          </p:nvPr>
        </p:nvPicPr>
        <p:blipFill>
          <a:blip r:embed="rId2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0" t="7417" r="6133"/>
          <a:stretch>
            <a:fillRect/>
          </a:stretch>
        </p:blipFill>
        <p:spPr bwMode="auto">
          <a:xfrm>
            <a:off x="1130814" y="1409929"/>
            <a:ext cx="2691372" cy="3963529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500" dirty="0"/>
              <a:t>A closeout briefing includes the following information:</a:t>
            </a:r>
          </a:p>
          <a:p>
            <a:pPr lvl="1">
              <a:defRPr/>
            </a:pPr>
            <a:r>
              <a:rPr lang="en-US" sz="2500" dirty="0"/>
              <a:t>Incident summary</a:t>
            </a:r>
          </a:p>
          <a:p>
            <a:pPr lvl="1">
              <a:defRPr/>
            </a:pPr>
            <a:r>
              <a:rPr lang="en-US" sz="2500" dirty="0"/>
              <a:t>Major events that may have lasting ramifications</a:t>
            </a:r>
          </a:p>
          <a:p>
            <a:pPr lvl="1">
              <a:defRPr/>
            </a:pPr>
            <a:r>
              <a:rPr lang="en-US" sz="2500" dirty="0"/>
              <a:t>Documentation, including components that are not finalized</a:t>
            </a:r>
          </a:p>
          <a:p>
            <a:pPr lvl="1">
              <a:defRPr/>
            </a:pPr>
            <a:r>
              <a:rPr lang="en-US" sz="2500" dirty="0"/>
              <a:t>Opportunity for the agency officials to bring up concerns</a:t>
            </a:r>
          </a:p>
          <a:p>
            <a:pPr lvl="1">
              <a:defRPr/>
            </a:pPr>
            <a:r>
              <a:rPr lang="en-US" sz="2500" dirty="0"/>
              <a:t>Final evaluation of incident management by the agency </a:t>
            </a:r>
            <a:r>
              <a:rPr lang="en-US" sz="2500" dirty="0" smtClean="0"/>
              <a:t>executive/officials</a:t>
            </a:r>
            <a:endParaRPr lang="en-US" sz="2500" dirty="0"/>
          </a:p>
        </p:txBody>
      </p:sp>
      <p:sp>
        <p:nvSpPr>
          <p:cNvPr id="25602" name="Rectangle 2"/>
          <p:cNvSpPr>
            <a:spLocks noGrp="1" noChangeAspec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Closeout Briefing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defRPr/>
            </a:pPr>
            <a:r>
              <a:rPr lang="en-US" dirty="0"/>
              <a:t>Describe the importance of demobilization planning.</a:t>
            </a:r>
          </a:p>
          <a:p>
            <a:pPr lvl="1">
              <a:defRPr/>
            </a:pPr>
            <a:r>
              <a:rPr lang="en-US" dirty="0"/>
              <a:t>Identify the impact of agency-specific policies, procedures, and agreements upon demobilization planning.</a:t>
            </a:r>
          </a:p>
          <a:p>
            <a:pPr lvl="1">
              <a:defRPr/>
            </a:pPr>
            <a:r>
              <a:rPr lang="en-US" dirty="0"/>
              <a:t>Identify the ICS titles of personnel who have responsibilities in developing and implementing the Demobilization Plan and list their duties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 Objectives (1 of 2)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ontent Placeholder 3"/>
          <p:cNvSpPr>
            <a:spLocks noGrp="1"/>
          </p:cNvSpPr>
          <p:nvPr>
            <p:ph sz="half" idx="2"/>
          </p:nvPr>
        </p:nvSpPr>
        <p:spPr>
          <a:xfrm>
            <a:off x="1487488" y="2051050"/>
            <a:ext cx="5745162" cy="1119188"/>
          </a:xfrm>
        </p:spPr>
        <p:txBody>
          <a:bodyPr/>
          <a:lstStyle/>
          <a:p>
            <a:pPr>
              <a:spcBef>
                <a:spcPct val="30000"/>
              </a:spcBef>
              <a:buFont typeface="Wingdings" pitchFamily="2" charset="2"/>
              <a:buNone/>
            </a:pPr>
            <a:r>
              <a:rPr lang="en-US" sz="2600" dirty="0" smtClean="0"/>
              <a:t>Think about the ongoing </a:t>
            </a:r>
            <a:br>
              <a:rPr lang="en-US" sz="2600" dirty="0" smtClean="0"/>
            </a:br>
            <a:r>
              <a:rPr lang="en-US" sz="2600" dirty="0" smtClean="0"/>
              <a:t>scenario from the past units.  Given this scenario, what agenda items would you include in a closeout briefing?</a:t>
            </a:r>
          </a:p>
        </p:txBody>
      </p:sp>
      <p:sp>
        <p:nvSpPr>
          <p:cNvPr id="26627" name="Rectangle 2"/>
          <p:cNvSpPr>
            <a:spLocks noGrp="1" noChangeAspec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Closeout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defRPr/>
            </a:pPr>
            <a:r>
              <a:rPr lang="en-US" dirty="0"/>
              <a:t>Incident Management Teams or other teams may hold a closeout meeting to discuss team performance.</a:t>
            </a:r>
          </a:p>
          <a:p>
            <a:pPr lvl="1">
              <a:defRPr/>
            </a:pPr>
            <a:r>
              <a:rPr lang="en-US" dirty="0"/>
              <a:t>These meetings may result in a “lessons learned” summary report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7650" name="Rectangle 2"/>
          <p:cNvSpPr>
            <a:spLocks noGrp="1" noChangeAspec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Team Closeout Meeting</a:t>
            </a:r>
          </a:p>
        </p:txBody>
      </p:sp>
      <p:pic>
        <p:nvPicPr>
          <p:cNvPr id="27652" name="Picture 9" descr="Meet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4788" y="3390900"/>
            <a:ext cx="3352800" cy="22383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600" dirty="0"/>
              <a:t>An after-action review answers the following questions:</a:t>
            </a:r>
          </a:p>
          <a:p>
            <a:pPr lvl="1">
              <a:defRPr/>
            </a:pPr>
            <a:r>
              <a:rPr lang="en-US" sz="2600" dirty="0"/>
              <a:t>What did we set out to do?</a:t>
            </a:r>
          </a:p>
          <a:p>
            <a:pPr lvl="1">
              <a:defRPr/>
            </a:pPr>
            <a:r>
              <a:rPr lang="en-US" sz="2600" dirty="0"/>
              <a:t>What actually happened?</a:t>
            </a:r>
          </a:p>
          <a:p>
            <a:pPr lvl="1">
              <a:defRPr/>
            </a:pPr>
            <a:r>
              <a:rPr lang="en-US" sz="2600" dirty="0"/>
              <a:t>Why did it happen?</a:t>
            </a:r>
          </a:p>
          <a:p>
            <a:pPr lvl="1">
              <a:defRPr/>
            </a:pPr>
            <a:r>
              <a:rPr lang="en-US" sz="2600" dirty="0"/>
              <a:t>What are we going to do differently next time?</a:t>
            </a:r>
          </a:p>
          <a:p>
            <a:pPr lvl="1">
              <a:defRPr/>
            </a:pPr>
            <a:r>
              <a:rPr lang="en-US" sz="2600" dirty="0"/>
              <a:t>Are there lessons learned that should be shared?  </a:t>
            </a:r>
          </a:p>
          <a:p>
            <a:pPr lvl="1">
              <a:defRPr/>
            </a:pPr>
            <a:r>
              <a:rPr lang="en-US" sz="2600" dirty="0"/>
              <a:t>What </a:t>
            </a:r>
            <a:r>
              <a:rPr lang="en-US" sz="2600" dirty="0" err="1"/>
              <a:t>followup</a:t>
            </a:r>
            <a:r>
              <a:rPr lang="en-US" sz="2600" dirty="0"/>
              <a:t> is needed?</a:t>
            </a:r>
          </a:p>
          <a:p>
            <a:endParaRPr lang="en-US" sz="2600" dirty="0"/>
          </a:p>
        </p:txBody>
      </p:sp>
      <p:sp>
        <p:nvSpPr>
          <p:cNvPr id="28674" name="Rectangle 2"/>
          <p:cNvSpPr>
            <a:spLocks noGrp="1" noChangeAspec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Conducting an After-Action Review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610302" y="1247774"/>
            <a:ext cx="5076497" cy="4467225"/>
          </a:xfrm>
        </p:spPr>
        <p:txBody>
          <a:bodyPr/>
          <a:lstStyle/>
          <a:p>
            <a:pPr>
              <a:defRPr/>
            </a:pPr>
            <a:r>
              <a:rPr lang="en-US" dirty="0"/>
              <a:t>Follow instructions . . .</a:t>
            </a:r>
          </a:p>
          <a:p>
            <a:pPr lvl="1">
              <a:defRPr/>
            </a:pPr>
            <a:r>
              <a:rPr lang="en-US" dirty="0"/>
              <a:t>Presented by instructors.</a:t>
            </a:r>
          </a:p>
          <a:p>
            <a:pPr lvl="1">
              <a:defRPr/>
            </a:pPr>
            <a:r>
              <a:rPr lang="en-US" dirty="0"/>
              <a:t>Outlined on handouts.</a:t>
            </a:r>
          </a:p>
          <a:p>
            <a:endParaRPr lang="en-US" dirty="0"/>
          </a:p>
        </p:txBody>
      </p:sp>
      <p:sp>
        <p:nvSpPr>
          <p:cNvPr id="29698" name="Rectangle 2"/>
          <p:cNvSpPr>
            <a:spLocks noGrp="1" noChangeAspec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Applied </a:t>
            </a:r>
            <a:r>
              <a:rPr lang="en-US" dirty="0"/>
              <a:t>Activity</a:t>
            </a:r>
            <a:endParaRPr lang="en-US" dirty="0" smtClean="0"/>
          </a:p>
        </p:txBody>
      </p:sp>
      <p:pic>
        <p:nvPicPr>
          <p:cNvPr id="29699" name="Picture 4" descr="Meeting"/>
          <p:cNvPicPr>
            <a:picLocks noChangeAspect="1"/>
          </p:cNvPicPr>
          <p:nvPr/>
        </p:nvPicPr>
        <p:blipFill>
          <a:blip r:embed="rId2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6" r="33194"/>
          <a:stretch>
            <a:fillRect/>
          </a:stretch>
        </p:blipFill>
        <p:spPr bwMode="auto">
          <a:xfrm>
            <a:off x="635000" y="1247775"/>
            <a:ext cx="2547938" cy="4222750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700" dirty="0"/>
              <a:t>Are you now able to:</a:t>
            </a:r>
          </a:p>
          <a:p>
            <a:pPr lvl="1">
              <a:defRPr/>
            </a:pPr>
            <a:r>
              <a:rPr lang="en-US" sz="2700" dirty="0"/>
              <a:t>Describe the importance of demobilization planning?</a:t>
            </a:r>
          </a:p>
          <a:p>
            <a:pPr lvl="1">
              <a:defRPr/>
            </a:pPr>
            <a:r>
              <a:rPr lang="en-US" sz="2700" dirty="0"/>
              <a:t>Identify the impact of agency-specific policies, procedures, and agreements upon demobilization planning?</a:t>
            </a:r>
          </a:p>
          <a:p>
            <a:pPr lvl="1">
              <a:defRPr/>
            </a:pPr>
            <a:r>
              <a:rPr lang="en-US" sz="2700" dirty="0"/>
              <a:t>Identify the ICS titles of personnel who have responsibilities in developing and implementing the Demobilization Plan and list their duties</a:t>
            </a:r>
            <a:r>
              <a:rPr lang="en-US" sz="2700" dirty="0" smtClean="0"/>
              <a:t>?</a:t>
            </a:r>
            <a:endParaRPr lang="en-US" sz="2700" dirty="0"/>
          </a:p>
        </p:txBody>
      </p:sp>
      <p:sp>
        <p:nvSpPr>
          <p:cNvPr id="30722" name="Rectangle 2"/>
          <p:cNvSpPr>
            <a:spLocks noGrp="1" noChangeAspec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(1 of 2)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Are you now able to:</a:t>
            </a:r>
          </a:p>
          <a:p>
            <a:pPr lvl="1">
              <a:defRPr/>
            </a:pPr>
            <a:r>
              <a:rPr lang="en-US" dirty="0"/>
              <a:t>List the major sections in a Demobilization Plan?</a:t>
            </a:r>
          </a:p>
          <a:p>
            <a:pPr lvl="1">
              <a:defRPr/>
            </a:pPr>
            <a:r>
              <a:rPr lang="en-US" dirty="0"/>
              <a:t>Identify the need for transfer of command or closeout? </a:t>
            </a:r>
          </a:p>
          <a:p>
            <a:pPr lvl="1">
              <a:defRPr/>
            </a:pPr>
            <a:r>
              <a:rPr lang="en-US" dirty="0"/>
              <a:t>Identify the process involved in a closeout meeting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1746" name="Rectangle 2"/>
          <p:cNvSpPr>
            <a:spLocks noGrp="1" noChangeAspec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(2 of 2)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defRPr/>
            </a:pPr>
            <a:r>
              <a:rPr lang="en-US" dirty="0"/>
              <a:t>List the major sections in a Demobilization Plan.</a:t>
            </a:r>
          </a:p>
          <a:p>
            <a:pPr lvl="1">
              <a:defRPr/>
            </a:pPr>
            <a:r>
              <a:rPr lang="en-US" dirty="0"/>
              <a:t>Identify the need for transfer of command or closeout. </a:t>
            </a:r>
          </a:p>
          <a:p>
            <a:pPr lvl="1">
              <a:defRPr/>
            </a:pPr>
            <a:r>
              <a:rPr lang="en-US" dirty="0"/>
              <a:t>Identify the process involved in a closeout meeting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 Objectives (2 of 2)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68388"/>
            <a:ext cx="5060731" cy="4646612"/>
          </a:xfrm>
        </p:spPr>
        <p:txBody>
          <a:bodyPr/>
          <a:lstStyle/>
          <a:p>
            <a:pPr lvl="1">
              <a:buNone/>
              <a:defRPr/>
            </a:pPr>
            <a:r>
              <a:rPr lang="en-US" dirty="0"/>
              <a:t>Demobilization:</a:t>
            </a:r>
          </a:p>
          <a:p>
            <a:pPr lvl="1">
              <a:defRPr/>
            </a:pPr>
            <a:r>
              <a:rPr lang="en-US" dirty="0"/>
              <a:t>Is the release and return of resources that are no longer required.  </a:t>
            </a:r>
          </a:p>
          <a:p>
            <a:pPr lvl="1">
              <a:defRPr/>
            </a:pPr>
            <a:r>
              <a:rPr lang="en-US" dirty="0">
                <a:cs typeface="Times New Roman" pitchFamily="18" charset="0"/>
              </a:rPr>
              <a:t>May occur at any time during or after the incident/event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10242" name="Rectangle 2"/>
          <p:cNvSpPr>
            <a:spLocks noGrp="1" noChangeAspec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Demobilization</a:t>
            </a:r>
          </a:p>
        </p:txBody>
      </p:sp>
      <p:pic>
        <p:nvPicPr>
          <p:cNvPr id="10244" name="Picture 6" descr="Building a response ten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1" r="50432" b="9491"/>
          <a:stretch>
            <a:fillRect/>
          </a:stretch>
        </p:blipFill>
        <p:spPr bwMode="auto">
          <a:xfrm>
            <a:off x="5680075" y="1276350"/>
            <a:ext cx="2663825" cy="39052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spec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dirty="0" smtClean="0"/>
              <a:t>Demobilizing Nonexpendable and Expendable Resources</a:t>
            </a:r>
          </a:p>
        </p:txBody>
      </p:sp>
      <p:sp>
        <p:nvSpPr>
          <p:cNvPr id="5" name="Rectangle 1027" descr="Word box: Nonexpendable Resources &#10;Account for resources returned.&#10;Restore resources to functional capability.&#10;Replace broken and/or lost items.&#10;"/>
          <p:cNvSpPr txBox="1">
            <a:spLocks noChangeArrowheads="1"/>
          </p:cNvSpPr>
          <p:nvPr/>
        </p:nvSpPr>
        <p:spPr bwMode="auto">
          <a:xfrm>
            <a:off x="482600" y="1150938"/>
            <a:ext cx="4038600" cy="3205162"/>
          </a:xfrm>
          <a:prstGeom prst="rect">
            <a:avLst/>
          </a:prstGeom>
          <a:solidFill>
            <a:srgbClr val="000066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n-US" sz="2200" b="1" kern="0" dirty="0">
                <a:solidFill>
                  <a:schemeClr val="bg1"/>
                </a:solidFill>
                <a:latin typeface="+mn-lt"/>
                <a:cs typeface="+mn-cs"/>
              </a:rPr>
              <a:t>Nonexpendable Resources	</a:t>
            </a:r>
          </a:p>
          <a:p>
            <a:pPr lvl="1" indent="-342900" eaLnBrk="0" hangingPunct="0">
              <a:spcBef>
                <a:spcPct val="70000"/>
              </a:spcBef>
              <a:buFont typeface="Wingdings" pitchFamily="2" charset="2"/>
              <a:buChar char="§"/>
              <a:tabLst>
                <a:tab pos="457200" algn="l"/>
              </a:tabLst>
              <a:defRPr/>
            </a:pPr>
            <a:r>
              <a:rPr lang="en-US" sz="2200" b="1" kern="0" dirty="0">
                <a:solidFill>
                  <a:schemeClr val="bg1"/>
                </a:solidFill>
                <a:latin typeface="+mn-lt"/>
                <a:cs typeface="+mn-cs"/>
              </a:rPr>
              <a:t>Account for resources returned.</a:t>
            </a:r>
          </a:p>
          <a:p>
            <a:pPr lvl="1" indent="-342900" eaLnBrk="0" hangingPunct="0">
              <a:spcBef>
                <a:spcPct val="20000"/>
              </a:spcBef>
              <a:buFont typeface="Wingdings" pitchFamily="2" charset="2"/>
              <a:buChar char="§"/>
              <a:tabLst>
                <a:tab pos="457200" algn="l"/>
              </a:tabLst>
              <a:defRPr/>
            </a:pPr>
            <a:r>
              <a:rPr lang="en-US" sz="2200" b="1" kern="0" dirty="0">
                <a:solidFill>
                  <a:schemeClr val="bg1"/>
                </a:solidFill>
                <a:latin typeface="+mn-lt"/>
                <a:cs typeface="+mn-cs"/>
              </a:rPr>
              <a:t>Restore resources to functional capability.</a:t>
            </a:r>
          </a:p>
          <a:p>
            <a:pPr lvl="1" indent="-342900" eaLnBrk="0" hangingPunct="0">
              <a:spcBef>
                <a:spcPct val="20000"/>
              </a:spcBef>
              <a:buFont typeface="Wingdings" pitchFamily="2" charset="2"/>
              <a:buChar char="§"/>
              <a:tabLst>
                <a:tab pos="457200" algn="l"/>
              </a:tabLst>
              <a:defRPr/>
            </a:pPr>
            <a:r>
              <a:rPr lang="en-US" sz="2200" b="1" kern="0" dirty="0">
                <a:solidFill>
                  <a:schemeClr val="bg1"/>
                </a:solidFill>
                <a:latin typeface="+mn-lt"/>
                <a:cs typeface="+mn-cs"/>
              </a:rPr>
              <a:t>Replace broken and/or lost items.</a:t>
            </a:r>
          </a:p>
        </p:txBody>
      </p:sp>
      <p:pic>
        <p:nvPicPr>
          <p:cNvPr id="11268" name="Picture 7" descr="Helicopt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30" r="15355" b="2898"/>
          <a:stretch>
            <a:fillRect/>
          </a:stretch>
        </p:blipFill>
        <p:spPr bwMode="auto">
          <a:xfrm>
            <a:off x="2324100" y="3987800"/>
            <a:ext cx="2044700" cy="17018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1028" descr="word box: Expendable Resources&#10;Account for resources used.&#10;Reimburse for expendable items used.&#10;Return and restock items.&#10;"/>
          <p:cNvSpPr txBox="1">
            <a:spLocks noChangeArrowheads="1"/>
          </p:cNvSpPr>
          <p:nvPr/>
        </p:nvSpPr>
        <p:spPr>
          <a:xfrm>
            <a:off x="4679950" y="1150938"/>
            <a:ext cx="4038600" cy="3205162"/>
          </a:xfrm>
          <a:prstGeom prst="rect">
            <a:avLst/>
          </a:prstGeom>
          <a:solidFill>
            <a:srgbClr val="000066"/>
          </a:solidFill>
          <a:ln>
            <a:solidFill>
              <a:srgbClr val="C00000"/>
            </a:solidFill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None/>
              <a:tabLst>
                <a:tab pos="457200" algn="l"/>
              </a:tabLst>
              <a:defRPr/>
            </a:pPr>
            <a:r>
              <a:rPr lang="en-US" sz="2200" b="1" kern="0" dirty="0">
                <a:solidFill>
                  <a:schemeClr val="bg1"/>
                </a:solidFill>
                <a:latin typeface="+mn-lt"/>
                <a:cs typeface="+mn-cs"/>
              </a:rPr>
              <a:t>Expendable Resources</a:t>
            </a:r>
          </a:p>
          <a:p>
            <a:pPr lvl="1" indent="-342900" eaLnBrk="0" hangingPunct="0">
              <a:spcBef>
                <a:spcPct val="70000"/>
              </a:spcBef>
              <a:buFont typeface="Wingdings" pitchFamily="2" charset="2"/>
              <a:buChar char="§"/>
              <a:tabLst>
                <a:tab pos="457200" algn="l"/>
              </a:tabLst>
              <a:defRPr/>
            </a:pPr>
            <a:r>
              <a:rPr lang="en-US" sz="2200" b="1" kern="0" dirty="0">
                <a:solidFill>
                  <a:schemeClr val="bg1"/>
                </a:solidFill>
                <a:latin typeface="+mn-lt"/>
                <a:cs typeface="+mn-cs"/>
              </a:rPr>
              <a:t>Account for resources used.</a:t>
            </a:r>
          </a:p>
          <a:p>
            <a:pPr lvl="1" indent="-342900" eaLnBrk="0" hangingPunct="0">
              <a:spcBef>
                <a:spcPct val="20000"/>
              </a:spcBef>
              <a:buFont typeface="Wingdings" pitchFamily="2" charset="2"/>
              <a:buChar char="§"/>
              <a:tabLst>
                <a:tab pos="457200" algn="l"/>
              </a:tabLst>
              <a:defRPr/>
            </a:pPr>
            <a:r>
              <a:rPr lang="en-US" sz="2200" b="1" kern="0" dirty="0">
                <a:solidFill>
                  <a:schemeClr val="bg1"/>
                </a:solidFill>
                <a:latin typeface="+mn-lt"/>
                <a:cs typeface="+mn-cs"/>
              </a:rPr>
              <a:t>Reimburse for expendable items used.</a:t>
            </a:r>
          </a:p>
          <a:p>
            <a:pPr lvl="1" indent="-342900" eaLnBrk="0" hangingPunct="0">
              <a:spcBef>
                <a:spcPct val="20000"/>
              </a:spcBef>
              <a:buFont typeface="Wingdings" pitchFamily="2" charset="2"/>
              <a:buChar char="§"/>
              <a:tabLst>
                <a:tab pos="457200" algn="l"/>
              </a:tabLst>
              <a:defRPr/>
            </a:pPr>
            <a:r>
              <a:rPr lang="en-US" sz="2200" b="1" kern="0" dirty="0">
                <a:solidFill>
                  <a:schemeClr val="bg1"/>
                </a:solidFill>
                <a:latin typeface="+mn-lt"/>
                <a:cs typeface="+mn-cs"/>
              </a:rPr>
              <a:t>Return and restock items.</a:t>
            </a:r>
          </a:p>
        </p:txBody>
      </p:sp>
      <p:pic>
        <p:nvPicPr>
          <p:cNvPr id="11270" name="Picture 9" descr="Worke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341"/>
          <a:stretch>
            <a:fillRect/>
          </a:stretch>
        </p:blipFill>
        <p:spPr bwMode="auto">
          <a:xfrm>
            <a:off x="6477000" y="4003675"/>
            <a:ext cx="2146300" cy="16859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3"/>
          <p:cNvSpPr>
            <a:spLocks noGrp="1"/>
          </p:cNvSpPr>
          <p:nvPr>
            <p:ph sz="half" idx="2"/>
          </p:nvPr>
        </p:nvSpPr>
        <p:spPr>
          <a:xfrm>
            <a:off x="1749425" y="2246313"/>
            <a:ext cx="5205413" cy="1119187"/>
          </a:xfrm>
        </p:spPr>
        <p:txBody>
          <a:bodyPr/>
          <a:lstStyle/>
          <a:p>
            <a:pPr>
              <a:spcBef>
                <a:spcPct val="30000"/>
              </a:spcBef>
              <a:buFont typeface="Wingdings" pitchFamily="2" charset="2"/>
              <a:buNone/>
            </a:pPr>
            <a:r>
              <a:rPr lang="en-US" smtClean="0"/>
              <a:t>What challenges are related to demobilization?</a:t>
            </a:r>
          </a:p>
        </p:txBody>
      </p:sp>
      <p:sp>
        <p:nvSpPr>
          <p:cNvPr id="12291" name="Rectangle 2"/>
          <p:cNvSpPr>
            <a:spLocks noGrp="1" noChangeAspec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Demobilization Challenges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78316" y="1068388"/>
            <a:ext cx="4808483" cy="4646612"/>
          </a:xfrm>
        </p:spPr>
        <p:txBody>
          <a:bodyPr/>
          <a:lstStyle/>
          <a:p>
            <a:pPr>
              <a:defRPr/>
            </a:pPr>
            <a:r>
              <a:rPr lang="en-US" dirty="0"/>
              <a:t>Demobilization planning helps to:</a:t>
            </a:r>
          </a:p>
          <a:p>
            <a:pPr lvl="1">
              <a:defRPr/>
            </a:pPr>
            <a:r>
              <a:rPr lang="en-US" dirty="0"/>
              <a:t>Ensure a safe, controlled, efficient, and cost-effective release process.</a:t>
            </a:r>
          </a:p>
          <a:p>
            <a:pPr lvl="1">
              <a:defRPr/>
            </a:pPr>
            <a:r>
              <a:rPr lang="en-US" dirty="0"/>
              <a:t>Eliminate waste.</a:t>
            </a:r>
          </a:p>
          <a:p>
            <a:pPr lvl="1">
              <a:defRPr/>
            </a:pPr>
            <a:r>
              <a:rPr lang="en-US" dirty="0"/>
              <a:t>Eliminate potential fiscal and legal impacts.</a:t>
            </a:r>
          </a:p>
          <a:p>
            <a:endParaRPr lang="en-US" dirty="0"/>
          </a:p>
        </p:txBody>
      </p:sp>
      <p:sp>
        <p:nvSpPr>
          <p:cNvPr id="13314" name="Rectangle 2"/>
          <p:cNvSpPr>
            <a:spLocks noGrp="1" noChangeAspec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Demobilization Planning Benefits</a:t>
            </a:r>
          </a:p>
        </p:txBody>
      </p:sp>
      <p:pic>
        <p:nvPicPr>
          <p:cNvPr id="13315" name="Picture 4" descr="Meeting"/>
          <p:cNvPicPr>
            <a:picLocks noChangeAspect="1"/>
          </p:cNvPicPr>
          <p:nvPr/>
        </p:nvPicPr>
        <p:blipFill>
          <a:blip r:embed="rId2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556"/>
          <a:stretch>
            <a:fillRect/>
          </a:stretch>
        </p:blipFill>
        <p:spPr bwMode="auto">
          <a:xfrm>
            <a:off x="633413" y="1238250"/>
            <a:ext cx="2933700" cy="328136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spec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Agency Policies and Procedures</a:t>
            </a:r>
          </a:p>
        </p:txBody>
      </p:sp>
      <p:sp>
        <p:nvSpPr>
          <p:cNvPr id="7" name="Rectangle 1032"/>
          <p:cNvSpPr>
            <a:spLocks noGrp="1" noChangeArrowheads="1"/>
          </p:cNvSpPr>
          <p:nvPr>
            <p:ph idx="1"/>
          </p:nvPr>
        </p:nvSpPr>
        <p:spPr>
          <a:xfrm>
            <a:off x="457200" y="1066800"/>
            <a:ext cx="5208588" cy="4525963"/>
          </a:xfrm>
        </p:spPr>
        <p:txBody>
          <a:bodyPr/>
          <a:lstStyle/>
          <a:p>
            <a:pPr>
              <a:defRPr/>
            </a:pPr>
            <a:r>
              <a:rPr lang="en-US" dirty="0"/>
              <a:t>Demobilization policies and procedures depend on the size of the incident and may involve:</a:t>
            </a:r>
          </a:p>
          <a:p>
            <a:pPr lvl="1" indent="-457200">
              <a:defRPr/>
            </a:pPr>
            <a:r>
              <a:rPr dirty="0"/>
              <a:t>Fiscal/legal policies and procedures.</a:t>
            </a:r>
          </a:p>
          <a:p>
            <a:pPr lvl="1">
              <a:defRPr/>
            </a:pPr>
            <a:r>
              <a:rPr dirty="0"/>
              <a:t>Work rules.</a:t>
            </a:r>
          </a:p>
          <a:p>
            <a:pPr lvl="1">
              <a:defRPr/>
            </a:pPr>
            <a:r>
              <a:rPr dirty="0"/>
              <a:t>Special license requirements.</a:t>
            </a:r>
          </a:p>
          <a:p>
            <a:pPr lvl="1">
              <a:defRPr/>
            </a:pPr>
            <a:r>
              <a:rPr dirty="0"/>
              <a:t>Other requirements.</a:t>
            </a:r>
          </a:p>
        </p:txBody>
      </p:sp>
      <p:pic>
        <p:nvPicPr>
          <p:cNvPr id="14340" name="Picture 13" descr="Unpacking documen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4175" y="1208088"/>
            <a:ext cx="3067050" cy="42481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spec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Does What?</a:t>
            </a:r>
          </a:p>
        </p:txBody>
      </p:sp>
      <p:pic>
        <p:nvPicPr>
          <p:cNvPr id="15363" name="Picture 30" descr="Organizatonal chart, explaining each position. At the top is Incident Commander. Description: Command: Approves resource orders and demobilization.&#10;&#10;Incident Commander includes Operations Sections, Planning Section, Logistics Section, and Finance/Admin Section. Operations: Identifies operationsal resources that are, or will be, excessto theincident and prepares list for Demobilization Unit Leader. Planning: Develops andimplements the Demobilization Plan. Logistics: Implements transportation inspection program and handles special transport needs. Finance/Admin: Processes claims time records and incident costs and assistin release priorities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" y="1233488"/>
            <a:ext cx="8291513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Times New Roman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02_ICSHigherEd_Visuals_SF</Template>
  <TotalTime>36852</TotalTime>
  <Words>870</Words>
  <Application>Microsoft Office PowerPoint</Application>
  <PresentationFormat>On-screen Show (4:3)</PresentationFormat>
  <Paragraphs>145</Paragraphs>
  <Slides>25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1_Default Design</vt:lpstr>
      <vt:lpstr>Unit 7: </vt:lpstr>
      <vt:lpstr>Unit Objectives (1 of 2)</vt:lpstr>
      <vt:lpstr>Unit Objectives (2 of 2)</vt:lpstr>
      <vt:lpstr>Demobilization</vt:lpstr>
      <vt:lpstr>Demobilizing Nonexpendable and Expendable Resources</vt:lpstr>
      <vt:lpstr>Demobilization Challenges</vt:lpstr>
      <vt:lpstr>Demobilization Planning Benefits</vt:lpstr>
      <vt:lpstr>Agency Policies and Procedures</vt:lpstr>
      <vt:lpstr>Who Does What?</vt:lpstr>
      <vt:lpstr>Demobilization Plan:  Information Needs</vt:lpstr>
      <vt:lpstr>Demobilization Plan Sections  </vt:lpstr>
      <vt:lpstr>Activity:  Reviewing the Demobilization Plan</vt:lpstr>
      <vt:lpstr>ICS Form 221, Demobilization Check-Out</vt:lpstr>
      <vt:lpstr>Stabilizing or De-Escalating Incidents</vt:lpstr>
      <vt:lpstr>Review:  Transfer of Command</vt:lpstr>
      <vt:lpstr>Steps in Assuming Command</vt:lpstr>
      <vt:lpstr>Transfer of Command Briefing Checklist</vt:lpstr>
      <vt:lpstr>Incident Command and Closeout</vt:lpstr>
      <vt:lpstr>Closeout Briefing</vt:lpstr>
      <vt:lpstr>Closeout</vt:lpstr>
      <vt:lpstr>Team Closeout Meeting</vt:lpstr>
      <vt:lpstr>Conducting an After-Action Review</vt:lpstr>
      <vt:lpstr>Applied Activity</vt:lpstr>
      <vt:lpstr>Summary (1 of 2)</vt:lpstr>
      <vt:lpstr>Summary (2 of 2)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ICS200</dc:title>
  <dc:creator>Sharon</dc:creator>
  <cp:lastModifiedBy>Bob</cp:lastModifiedBy>
  <cp:revision>2498</cp:revision>
  <cp:lastPrinted>2012-05-18T17:37:06Z</cp:lastPrinted>
  <dcterms:created xsi:type="dcterms:W3CDTF">2004-12-03T17:53:15Z</dcterms:created>
  <dcterms:modified xsi:type="dcterms:W3CDTF">2014-06-06T01:37:45Z</dcterms:modified>
</cp:coreProperties>
</file>