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8890"/>
            <a:ext cx="9144000" cy="6849110"/>
          </a:xfrm>
          <a:prstGeom prst="rect">
            <a:avLst/>
          </a:prstGeom>
          <a:solidFill>
            <a:srgbClr val="96A3A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47015" y="2322830"/>
            <a:ext cx="5559425" cy="12211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500" b="1" i="1" spc="0">
                <a:solidFill>
                  <a:srgbClr val="FFFFFF"/>
                </a:solidFill>
                <a:latin typeface="Arial Unicode MS" panose="22635452340000000000" pitchFamily="2"/>
              </a:rPr>
              <a:t>Unit 3 </a:t>
            </a:r>
          </a:p>
          <a:p>
            <a:pPr marL="0" marR="0" indent="0" algn="l">
              <a:lnSpc>
                <a:spcPts val="27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800" b="1" i="1" spc="0">
                <a:solidFill>
                  <a:srgbClr val="FFFFFF"/>
                </a:solidFill>
                <a:latin typeface="Arial" panose="22635452340000000000" pitchFamily="2"/>
              </a:rPr>
              <a:t>Overview of the Strike Team </a:t>
            </a:r>
          </a:p>
          <a:p>
            <a:pPr marL="0" marR="0" indent="0" algn="ctr">
              <a:lnSpc>
                <a:spcPts val="30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800" b="1" i="1" spc="-25">
                <a:solidFill>
                  <a:srgbClr val="FFFFFF"/>
                </a:solidFill>
                <a:latin typeface="Arial" panose="22635452340000000000" pitchFamily="2"/>
              </a:rPr>
              <a:t>and Task Force Leader Positions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Placeholder 116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Objectives Review </a:t>
            </a:r>
          </a:p>
          <a:p>
            <a:pPr marL="502920" marR="0" indent="457200" algn="l">
              <a:lnSpc>
                <a:spcPct val="82559"/>
              </a:lnSpc>
              <a:spcBef>
                <a:spcPts val="288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i="1" spc="60">
                <a:solidFill>
                  <a:srgbClr val="003366"/>
                </a:solidFill>
                <a:latin typeface="Arial" panose="22635452340000000000" pitchFamily="2"/>
              </a:rPr>
              <a:t>What is the difference between a Strike Team and a </a:t>
            </a:r>
          </a:p>
          <a:p>
            <a:pPr marL="914400" marR="0" indent="0" algn="l">
              <a:lnSpc>
                <a:spcPct val="8255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Task Force? </a:t>
            </a:r>
          </a:p>
          <a:p>
            <a:pPr marL="502920" marR="0" indent="457200" algn="l">
              <a:lnSpc>
                <a:spcPct val="95999"/>
              </a:lnSpc>
              <a:spcBef>
                <a:spcPts val="126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i="1" spc="70">
                <a:solidFill>
                  <a:srgbClr val="003366"/>
                </a:solidFill>
                <a:latin typeface="Arial" panose="22635452340000000000" pitchFamily="2"/>
              </a:rPr>
              <a:t>What is the purpose of using a Strike Team or Task </a:t>
            </a:r>
          </a:p>
          <a:p>
            <a:pPr marL="868680" marR="0" indent="0" algn="l">
              <a:lnSpc>
                <a:spcPct val="82559"/>
              </a:lnSpc>
              <a:spcBef>
                <a:spcPts val="360"/>
              </a:spcBef>
              <a:spcAft>
                <a:spcPts val="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Force? </a:t>
            </a:r>
          </a:p>
          <a:p>
            <a:pPr marL="502920" marR="0" indent="457200" algn="l">
              <a:lnSpc>
                <a:spcPct val="82559"/>
              </a:lnSpc>
              <a:spcBef>
                <a:spcPts val="162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i="1" spc="35">
                <a:solidFill>
                  <a:srgbClr val="003366"/>
                </a:solidFill>
                <a:latin typeface="Arial" panose="22635452340000000000" pitchFamily="2"/>
              </a:rPr>
              <a:t>What information does the Strike Team or Task Force </a:t>
            </a:r>
          </a:p>
          <a:p>
            <a:pPr marL="914400" marR="0" indent="0" algn="l">
              <a:lnSpc>
                <a:spcPct val="95999"/>
              </a:lnSpc>
              <a:spcBef>
                <a:spcPts val="0"/>
              </a:spcBef>
              <a:spcAft>
                <a:spcPts val="1854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Leader provide the Division/Group Supervisor? 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121" name="Text Placeholder 120"/>
          <p:cNvSpPr>
            <a:spLocks noGrp="1"/>
          </p:cNvSpPr>
          <p:nvPr>
            <p:ph type="body" idx="10"/>
          </p:nvPr>
        </p:nvSpPr>
        <p:spPr>
          <a:xfrm>
            <a:off x="326390" y="6419215"/>
            <a:ext cx="516318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122" name="Text Placeholder 121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011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3-10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42487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74320" rIns="0" bIns="0" anchor="t"/>
          <a:lstStyle/>
          <a:p>
            <a:pPr marL="45720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Unit Terminal Objective </a:t>
            </a:r>
          </a:p>
          <a:p>
            <a:pPr marL="0" marR="0" indent="0" algn="ctr">
              <a:lnSpc>
                <a:spcPct val="95999"/>
              </a:lnSpc>
              <a:spcBef>
                <a:spcPts val="1044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Describe the role and responsibilities of the Strike Team </a:t>
            </a:r>
          </a:p>
          <a:p>
            <a:pPr marL="2514600" marR="0" indent="0" algn="l">
              <a:lnSpc>
                <a:spcPct val="81599"/>
              </a:lnSpc>
              <a:spcBef>
                <a:spcPts val="180"/>
              </a:spcBef>
              <a:spcAft>
                <a:spcPts val="1134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Leader and Task Force Leader.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326390" y="6419215"/>
            <a:ext cx="516318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82296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3-2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093460"/>
          </a:xfrm>
          <a:prstGeom prst="rect">
            <a:avLst/>
          </a:prstGeom>
          <a:solidFill>
            <a:srgbClr val="95A3B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472440" y="405130"/>
            <a:ext cx="2380615" cy="429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3350" b="1" spc="-185">
                <a:solidFill>
                  <a:srgbClr val="003366"/>
                </a:solidFill>
                <a:latin typeface="Arial Unicode MS" panose="22635452340000000000" pitchFamily="2"/>
              </a:rPr>
              <a:t>Strike Teams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814070" y="1176020"/>
            <a:ext cx="7613650" cy="1034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-20">
                <a:solidFill>
                  <a:srgbClr val="003366"/>
                </a:solidFill>
                <a:latin typeface="Arial" panose="22635452340000000000" pitchFamily="2"/>
              </a:rPr>
              <a:t>Specified combinations of the same kind and type of </a:t>
            </a:r>
          </a:p>
          <a:p>
            <a:pPr marL="4572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resources, with common communications and a </a:t>
            </a:r>
          </a:p>
          <a:p>
            <a:pPr marL="3474720" marR="0" indent="0" algn="l">
              <a:lnSpc>
                <a:spcPct val="81599"/>
              </a:lnSpc>
              <a:spcBef>
                <a:spcPts val="0"/>
              </a:spcBef>
              <a:spcAft>
                <a:spcPts val="18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leader.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0" y="368935"/>
            <a:ext cx="9144000" cy="494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3500"/>
              </a:lnSpc>
              <a:spcAft>
                <a:spcPts val="0"/>
              </a:spcAft>
            </a:pPr>
            <a:r>
              <a:rPr lang="en-US" sz="3350" b="1" spc="-185">
                <a:solidFill>
                  <a:srgbClr val="003366"/>
                </a:solidFill>
                <a:latin typeface="Arial Unicode MS" panose="22635452340000000000" pitchFamily="2"/>
              </a:rPr>
              <a:t>Task Force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842760"/>
          </a:xfrm>
          <a:prstGeom prst="rect">
            <a:avLst/>
          </a:prstGeom>
          <a:solidFill>
            <a:srgbClr val="95A4B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463550" y="411480"/>
            <a:ext cx="2029460" cy="423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</a:pPr>
            <a:r>
              <a:rPr lang="en-US" sz="3350" b="1" spc="-185">
                <a:solidFill>
                  <a:srgbClr val="013367"/>
                </a:solidFill>
                <a:latin typeface="Arial Unicode MS" panose="22635452340000000000" pitchFamily="2"/>
              </a:rPr>
              <a:t>Task Force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1100455" y="1176020"/>
            <a:ext cx="7348855" cy="1400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400" b="1" spc="0">
                <a:solidFill>
                  <a:srgbClr val="013367"/>
                </a:solidFill>
                <a:latin typeface="Arial" panose="22635452340000000000" pitchFamily="2"/>
              </a:rPr>
              <a:t>A group of mixed resources with common </a:t>
            </a:r>
          </a:p>
          <a:p>
            <a:pPr marL="0" marR="0" indent="0" algn="ctr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13367"/>
                </a:solidFill>
                <a:latin typeface="Arial" panose="22635452340000000000" pitchFamily="2"/>
              </a:rPr>
              <a:t>communications and a leader that may be pre-</a:t>
            </a:r>
            <a:r>
              <a:rPr lang="en-US" sz="100">
                <a:solidFill>
                  <a:srgbClr val="000000"/>
                </a:solidFill>
                <a:latin typeface="Arial Unicode MS" panose="22635452340000000000" pitchFamily="2"/>
              </a:rPr>
              <a:t> </a:t>
            </a:r>
          </a:p>
          <a:p>
            <a:pPr marL="0" marR="0" indent="0" algn="ctr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20">
                <a:solidFill>
                  <a:srgbClr val="013367"/>
                </a:solidFill>
                <a:latin typeface="Arial" panose="22635452340000000000" pitchFamily="2"/>
              </a:rPr>
              <a:t>established and sent to an incident or formed at an </a:t>
            </a:r>
          </a:p>
          <a:p>
            <a:pPr marL="0" marR="0" indent="0" algn="ctr">
              <a:lnSpc>
                <a:spcPts val="26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13367"/>
                </a:solidFill>
                <a:latin typeface="Arial" panose="22635452340000000000" pitchFamily="2"/>
              </a:rPr>
              <a:t>incident.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326390" y="6419215"/>
            <a:ext cx="516318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82931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3-4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0" y="368935"/>
            <a:ext cx="9144000" cy="494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3500"/>
              </a:lnSpc>
              <a:spcAft>
                <a:spcPts val="0"/>
              </a:spcAft>
            </a:pPr>
            <a:r>
              <a:rPr lang="en-US" sz="3350" b="1" spc="-185">
                <a:solidFill>
                  <a:srgbClr val="003366"/>
                </a:solidFill>
                <a:latin typeface="Arial Unicode MS" panose="22635452340000000000" pitchFamily="2"/>
              </a:rPr>
              <a:t>Task Force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3-5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8890" y="863600"/>
            <a:ext cx="9135110" cy="5238750"/>
          </a:xfrm>
          <a:prstGeom prst="rect">
            <a:avLst/>
          </a:prstGeom>
          <a:solidFill>
            <a:srgbClr val="96A3B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472440" y="1179195"/>
            <a:ext cx="3745865" cy="299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1599"/>
              </a:lnSpc>
              <a:spcAft>
                <a:spcPts val="0"/>
              </a:spcAft>
            </a:pPr>
            <a:r>
              <a:rPr lang="en-US" sz="2400" b="1" spc="-30">
                <a:solidFill>
                  <a:srgbClr val="003366"/>
                </a:solidFill>
                <a:latin typeface="Arial" panose="22635452340000000000" pitchFamily="2"/>
              </a:rPr>
              <a:t>A Task Force can include: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496570" y="1685290"/>
            <a:ext cx="8022590" cy="671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0"/>
              </a:spcAft>
            </a:pPr>
            <a:r>
              <a:rPr lang="en-US" sz="2350" spc="-15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15">
                <a:solidFill>
                  <a:srgbClr val="003366"/>
                </a:solidFill>
                <a:latin typeface="Arial" panose="22635452340000000000" pitchFamily="2"/>
              </a:rPr>
              <a:t>Any combination of resources that does not meet the </a:t>
            </a:r>
          </a:p>
          <a:p>
            <a:pPr marL="320040" marR="0" indent="0" algn="l">
              <a:lnSpc>
                <a:spcPct val="81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criteria for a Strike Team 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496570" y="2562860"/>
            <a:ext cx="7778750" cy="671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0"/>
              </a:spcAft>
            </a:pPr>
            <a:r>
              <a:rPr lang="en-US" sz="2350" spc="-15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15">
                <a:solidFill>
                  <a:srgbClr val="003366"/>
                </a:solidFill>
                <a:latin typeface="Arial" panose="22635452340000000000" pitchFamily="2"/>
              </a:rPr>
              <a:t>Any combination of one kind of resource with other </a:t>
            </a:r>
          </a:p>
          <a:p>
            <a:pPr marL="320040" marR="0" indent="0" algn="l">
              <a:lnSpc>
                <a:spcPct val="81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kinds of resources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/>
          <p:cNvSpPr>
            <a:spLocks noGrp="1"/>
          </p:cNvSpPr>
          <p:nvPr>
            <p:ph type="body" idx="10"/>
          </p:nvPr>
        </p:nvSpPr>
        <p:spPr>
          <a:xfrm>
            <a:off x="0" y="368935"/>
            <a:ext cx="9144000" cy="494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3500"/>
              </a:lnSpc>
              <a:spcAft>
                <a:spcPts val="0"/>
              </a:spcAft>
            </a:pPr>
            <a:r>
              <a:rPr lang="en-US" sz="3350" b="1" spc="-185">
                <a:solidFill>
                  <a:srgbClr val="003366"/>
                </a:solidFill>
                <a:latin typeface="Arial Unicode MS" panose="22635452340000000000" pitchFamily="2"/>
              </a:rPr>
              <a:t>Task Force </a:t>
            </a:r>
          </a:p>
        </p:txBody>
      </p:sp>
      <p:sp>
        <p:nvSpPr>
          <p:cNvPr id="61" name="Text Placeholder 60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62" name="Text Placeholder 61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3-5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63" name="Text Placeholder 62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64" name="Text Placeholder 63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150">
                <a:solidFill>
                  <a:srgbClr val="003366"/>
                </a:solidFill>
                <a:latin typeface="Arial Unicode MS" panose="22635452340000000000" pitchFamily="2"/>
              </a:rPr>
              <a:t>Utilization Principles </a:t>
            </a:r>
          </a:p>
          <a:p>
            <a:pPr marL="457200" marR="0" indent="0" algn="l">
              <a:lnSpc>
                <a:spcPts val="2700"/>
              </a:lnSpc>
              <a:spcBef>
                <a:spcPts val="270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The Strike Teams and Task Forces concept is </a:t>
            </a:r>
          </a:p>
          <a:p>
            <a:pPr marL="7772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designed to maximize the efficiency of multiple </a:t>
            </a:r>
          </a:p>
          <a:p>
            <a:pPr marL="777240" marR="0" indent="0" algn="l">
              <a:lnSpc>
                <a:spcPct val="81599"/>
              </a:lnSpc>
              <a:spcBef>
                <a:spcPts val="36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resources on an incident </a:t>
            </a:r>
          </a:p>
          <a:p>
            <a:pPr marL="4572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Same or similar for both </a:t>
            </a:r>
          </a:p>
          <a:p>
            <a:pPr marL="4572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The use of Strike Teams and Task Forces is </a:t>
            </a:r>
          </a:p>
          <a:p>
            <a:pPr marL="777240" marR="0" indent="0" algn="l">
              <a:lnSpc>
                <a:spcPct val="95999"/>
              </a:lnSpc>
              <a:spcBef>
                <a:spcPts val="0"/>
              </a:spcBef>
              <a:spcAft>
                <a:spcPts val="1836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encouraged whenever possible 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68" name="Text Placeholder 67"/>
          <p:cNvSpPr>
            <a:spLocks noGrp="1"/>
          </p:cNvSpPr>
          <p:nvPr>
            <p:ph type="body" idx="10"/>
          </p:nvPr>
        </p:nvSpPr>
        <p:spPr>
          <a:xfrm>
            <a:off x="326390" y="6419215"/>
            <a:ext cx="516318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69" name="Text Placeholder 68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82296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3-6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Placeholder 74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76" name="Text Placeholder 75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3-9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79" name="Text Placeholder 78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3-9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81" name="Text Placeholder 80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093460"/>
          </a:xfrm>
          <a:prstGeom prst="rect">
            <a:avLst/>
          </a:prstGeom>
          <a:solidFill>
            <a:srgbClr val="96A3B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84" name="Text Placeholder 83"/>
          <p:cNvSpPr>
            <a:spLocks noGrp="1"/>
          </p:cNvSpPr>
          <p:nvPr>
            <p:ph type="body" idx="10"/>
          </p:nvPr>
        </p:nvSpPr>
        <p:spPr>
          <a:xfrm>
            <a:off x="484505" y="405130"/>
            <a:ext cx="4873625" cy="511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700"/>
              </a:lnSpc>
              <a:spcAft>
                <a:spcPts val="180"/>
              </a:spcAft>
            </a:pPr>
            <a:r>
              <a:rPr lang="en-US" sz="3350" b="1" spc="-225">
                <a:solidFill>
                  <a:srgbClr val="003366"/>
                </a:solidFill>
                <a:latin typeface="Arial Unicode MS" panose="22635452340000000000" pitchFamily="2"/>
              </a:rPr>
              <a:t>Utilization Principles (cont.) </a:t>
            </a:r>
          </a:p>
        </p:txBody>
      </p:sp>
      <p:sp>
        <p:nvSpPr>
          <p:cNvPr id="85" name="Text Placeholder 84"/>
          <p:cNvSpPr>
            <a:spLocks noGrp="1"/>
          </p:cNvSpPr>
          <p:nvPr>
            <p:ph type="body" idx="10"/>
          </p:nvPr>
        </p:nvSpPr>
        <p:spPr>
          <a:xfrm>
            <a:off x="478790" y="1176020"/>
            <a:ext cx="7393940" cy="1917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-25">
                <a:solidFill>
                  <a:srgbClr val="003366"/>
                </a:solidFill>
                <a:latin typeface="Arial" panose="22635452340000000000" pitchFamily="2"/>
              </a:rPr>
              <a:t>The Strike Team and Task Force concept works by: </a:t>
            </a:r>
          </a:p>
          <a:p>
            <a:pPr marL="0" marR="0" indent="0" algn="l">
              <a:lnSpc>
                <a:spcPts val="28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Maximizing the use of resources </a:t>
            </a:r>
          </a:p>
          <a:p>
            <a:pPr marL="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Reducing the manager’s span of control </a:t>
            </a:r>
          </a:p>
          <a:p>
            <a:pPr marL="0" marR="0" indent="0" algn="l">
              <a:lnSpc>
                <a:spcPts val="2800"/>
              </a:lnSpc>
              <a:spcBef>
                <a:spcPts val="1080"/>
              </a:spcBef>
              <a:spcAft>
                <a:spcPts val="54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Simplifying communications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89" name="Text Placeholder 88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3-9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90" name="Text Placeholder 89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91" name="Text Placeholder 90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472440" y="27305"/>
            <a:ext cx="8659495" cy="874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0" rIns="0" bIns="0" anchor="t"/>
          <a:lstStyle/>
          <a:p>
            <a:pPr marL="0" marR="0" indent="0" algn="l">
              <a:lnSpc>
                <a:spcPts val="3100"/>
              </a:lnSpc>
              <a:spcAft>
                <a:spcPts val="540"/>
              </a:spcAft>
            </a:pPr>
            <a:r>
              <a:rPr lang="en-US" sz="3350" b="1" spc="-140">
                <a:solidFill>
                  <a:srgbClr val="003366"/>
                </a:solidFill>
                <a:latin typeface="Arial Unicode MS" panose="22635452340000000000" pitchFamily="2"/>
              </a:rPr>
              <a:t>Strike Team and Task Force Leader </a:t>
            </a:r>
          </a:p>
        </p:txBody>
      </p:sp>
      <p:sp>
        <p:nvSpPr>
          <p:cNvPr id="93" name="Text Placeholder 92"/>
          <p:cNvSpPr>
            <a:spLocks noGrp="1"/>
          </p:cNvSpPr>
          <p:nvPr>
            <p:ph type="body" idx="10"/>
          </p:nvPr>
        </p:nvSpPr>
        <p:spPr>
          <a:xfrm>
            <a:off x="496570" y="901700"/>
            <a:ext cx="8635365" cy="2259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574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Responsible for performing tactical assignments </a:t>
            </a:r>
          </a:p>
          <a:p>
            <a:pPr marL="3200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assigned to the Strike Team or Task Force </a:t>
            </a:r>
          </a:p>
          <a:p>
            <a:pPr marL="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The Strike Team or Task Force Leader is the Strike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Team or Task Force point-of-contact for the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54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Division/Group Supervisor </a:t>
            </a:r>
          </a:p>
        </p:txBody>
      </p:sp>
      <p:sp>
        <p:nvSpPr>
          <p:cNvPr id="98" name="Text Placeholder 97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idx="10"/>
          </p:nvPr>
        </p:nvSpPr>
        <p:spPr>
          <a:xfrm>
            <a:off x="326390" y="6419215"/>
            <a:ext cx="516318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  <a:tabLst>
                <a:tab pos="2988945" algn="l"/>
                <a:tab pos="3354705" algn="l"/>
                <a:tab pos="3869055" algn="l"/>
                <a:tab pos="5160010" algn="r"/>
              </a:tabLst>
            </a:pPr>
            <a:r>
              <a:rPr lang="en-US" sz="1400" b="1" spc="-90">
                <a:solidFill>
                  <a:srgbClr val="FFFFFF"/>
                </a:solidFill>
                <a:latin typeface="Arial" panose="22635452340000000000" pitchFamily="2"/>
              </a:rPr>
              <a:t>Overview of the Strike Team </a:t>
            </a:r>
            <a:r>
              <a:rPr lang="en-US" sz="1400" b="1" u="sng" spc="-90">
                <a:solidFill>
                  <a:srgbClr val="FFFFFF"/>
                </a:solidFill>
                <a:latin typeface="Arial" panose="22635452340000000000" pitchFamily="2"/>
              </a:rPr>
              <a:t>and </a:t>
            </a:r>
            <a:r>
              <a:rPr lang="en-US" sz="1400" b="1" u="sng" spc="-795">
                <a:solidFill>
                  <a:srgbClr val="FFFFFF"/>
                </a:solidFill>
                <a:latin typeface="Arial" panose="22635452340000000000" pitchFamily="2"/>
              </a:rPr>
              <a:t>Task </a:t>
            </a:r>
            <a:r>
              <a:rPr lang="en-US" sz="1400" b="1" u="sng" spc="-500">
                <a:solidFill>
                  <a:srgbClr val="FFFFFF"/>
                </a:solidFill>
                <a:latin typeface="Arial" panose="22635452340000000000" pitchFamily="2"/>
              </a:rPr>
              <a:t>Force </a:t>
            </a:r>
            <a:r>
              <a:rPr lang="en-US" sz="1400" b="1" u="sng" spc="-415">
                <a:solidFill>
                  <a:srgbClr val="FFFFFF"/>
                </a:solidFill>
                <a:latin typeface="Arial" panose="22635452340000000000" pitchFamily="2"/>
              </a:rPr>
              <a:t>Leader</a:t>
            </a:r>
            <a:r>
              <a:rPr lang="en-US" sz="100" b="1" spc="-415">
                <a:solidFill>
                  <a:srgbClr val="FFFFFF"/>
                </a:solidFill>
                <a:latin typeface="Arial" panose="22635452340000000000" pitchFamily="2"/>
              </a:rPr>
              <a:t> </a:t>
            </a:r>
            <a:r>
              <a:rPr lang="en-US" sz="1400" b="1" spc="-190">
                <a:solidFill>
                  <a:srgbClr val="FFFFFF"/>
                </a:solidFill>
                <a:latin typeface="Arial" panose="22635452340000000000" pitchFamily="2"/>
              </a:rPr>
              <a:t>Positions </a:t>
            </a:r>
          </a:p>
        </p:txBody>
      </p:sp>
      <p:sp>
        <p:nvSpPr>
          <p:cNvPr id="100" name="Text Placeholder 99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82296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3-8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Placeholder 105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107" name="Text Placeholder 106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3-9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109" name="Text Placeholder 108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140">
                <a:solidFill>
                  <a:srgbClr val="003366"/>
                </a:solidFill>
                <a:latin typeface="Arial Unicode MS" panose="22635452340000000000" pitchFamily="2"/>
              </a:rPr>
              <a:t>Strike Team and Task Force Leader (cont.) </a:t>
            </a:r>
          </a:p>
          <a:p>
            <a:pPr marL="457200" marR="0" indent="0" algn="l">
              <a:lnSpc>
                <a:spcPts val="2700"/>
              </a:lnSpc>
              <a:spcBef>
                <a:spcPts val="25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Typically reports to a Division/Group Supervisor on </a:t>
            </a:r>
          </a:p>
          <a:p>
            <a:pPr marL="7772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extended response and major incidents </a:t>
            </a:r>
          </a:p>
          <a:p>
            <a:pPr marL="457200" marR="0" indent="0" algn="l">
              <a:lnSpc>
                <a:spcPts val="27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Reports work progress, resources status, and other </a:t>
            </a:r>
          </a:p>
          <a:p>
            <a:pPr marL="7772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important information </a:t>
            </a:r>
          </a:p>
          <a:p>
            <a:pPr marL="45720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Maintains work records on assigned personnel </a:t>
            </a:r>
          </a:p>
          <a:p>
            <a:pPr marL="457200" marR="0" indent="0" algn="l">
              <a:lnSpc>
                <a:spcPts val="2800"/>
              </a:lnSpc>
              <a:spcBef>
                <a:spcPts val="1080"/>
              </a:spcBef>
              <a:spcAft>
                <a:spcPts val="1710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Can be a great source of feedback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8890"/>
            <a:ext cx="9144000" cy="6849110"/>
          </a:xfrm>
          <a:prstGeom prst="rect">
            <a:avLst/>
          </a:prstGeom>
          <a:solidFill>
            <a:srgbClr val="96A3A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890"/>
            <a:ext cx="9144000" cy="684911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47015" y="2169994"/>
            <a:ext cx="6918060" cy="1433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500" b="1" i="1" spc="0" dirty="0">
                <a:solidFill>
                  <a:srgbClr val="FFFFFF"/>
                </a:solidFill>
                <a:latin typeface="Arial Unicode MS" panose="22635452340000000000" pitchFamily="2"/>
              </a:rPr>
              <a:t>Unit 3 </a:t>
            </a:r>
          </a:p>
          <a:p>
            <a:pPr marL="0" marR="0" indent="0" algn="l">
              <a:lnSpc>
                <a:spcPts val="27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800" b="1" i="1" spc="0" dirty="0">
                <a:solidFill>
                  <a:srgbClr val="FFFFFF"/>
                </a:solidFill>
                <a:latin typeface="Arial" panose="22635452340000000000" pitchFamily="2"/>
              </a:rPr>
              <a:t>Overview of the Strike Team </a:t>
            </a:r>
          </a:p>
          <a:p>
            <a:pPr marL="0" marR="0" indent="0" algn="ctr">
              <a:lnSpc>
                <a:spcPts val="30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800" b="1" i="1" spc="-25" dirty="0">
                <a:solidFill>
                  <a:srgbClr val="FFFFFF"/>
                </a:solidFill>
                <a:latin typeface="Arial" panose="22635452340000000000" pitchFamily="2"/>
              </a:rPr>
              <a:t>and Task Force Leader </a:t>
            </a:r>
            <a:r>
              <a:rPr lang="en-US" sz="2800" b="1" i="1" spc="-25">
                <a:solidFill>
                  <a:srgbClr val="FFFFFF"/>
                </a:solidFill>
                <a:latin typeface="Arial" panose="22635452340000000000" pitchFamily="2"/>
              </a:rPr>
              <a:t>Positions </a:t>
            </a:r>
            <a:r>
              <a:rPr lang="en-US" sz="2800" b="1" i="1" spc="-25" smtClean="0">
                <a:solidFill>
                  <a:srgbClr val="FFFFFF"/>
                </a:solidFill>
                <a:latin typeface="Arial" panose="22635452340000000000" pitchFamily="2"/>
              </a:rPr>
              <a:t> </a:t>
            </a:r>
            <a:endParaRPr lang="en-US" sz="2800" b="1" i="1" spc="-25" dirty="0">
              <a:solidFill>
                <a:srgbClr val="FFFFFF"/>
              </a:solidFill>
              <a:latin typeface="Arial" panose="22635452340000000000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117" name="Text Placeholder 116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Objectives Review </a:t>
            </a:r>
          </a:p>
          <a:p>
            <a:pPr marL="502920" marR="0" indent="457200" algn="l">
              <a:lnSpc>
                <a:spcPct val="82559"/>
              </a:lnSpc>
              <a:spcBef>
                <a:spcPts val="288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i="1" spc="60">
                <a:solidFill>
                  <a:srgbClr val="003366"/>
                </a:solidFill>
                <a:latin typeface="Arial" panose="22635452340000000000" pitchFamily="2"/>
              </a:rPr>
              <a:t>What is the difference between a Strike Team and a </a:t>
            </a:r>
          </a:p>
          <a:p>
            <a:pPr marL="914400" marR="0" indent="0" algn="l">
              <a:lnSpc>
                <a:spcPct val="8255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Task Force? </a:t>
            </a:r>
          </a:p>
          <a:p>
            <a:pPr marL="502920" marR="0" indent="457200" algn="l">
              <a:lnSpc>
                <a:spcPct val="95999"/>
              </a:lnSpc>
              <a:spcBef>
                <a:spcPts val="126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i="1" spc="70">
                <a:solidFill>
                  <a:srgbClr val="003366"/>
                </a:solidFill>
                <a:latin typeface="Arial" panose="22635452340000000000" pitchFamily="2"/>
              </a:rPr>
              <a:t>What is the purpose of using a Strike Team or Task </a:t>
            </a:r>
          </a:p>
          <a:p>
            <a:pPr marL="868680" marR="0" indent="0" algn="l">
              <a:lnSpc>
                <a:spcPct val="82559"/>
              </a:lnSpc>
              <a:spcBef>
                <a:spcPts val="360"/>
              </a:spcBef>
              <a:spcAft>
                <a:spcPts val="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Force? </a:t>
            </a:r>
          </a:p>
          <a:p>
            <a:pPr marL="502920" marR="0" indent="457200" algn="l">
              <a:lnSpc>
                <a:spcPct val="82559"/>
              </a:lnSpc>
              <a:spcBef>
                <a:spcPts val="162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b="1" i="1" spc="35">
                <a:solidFill>
                  <a:srgbClr val="003366"/>
                </a:solidFill>
                <a:latin typeface="Arial" panose="22635452340000000000" pitchFamily="2"/>
              </a:rPr>
              <a:t>What information does the Strike Team or Task Force </a:t>
            </a:r>
          </a:p>
          <a:p>
            <a:pPr marL="914400" marR="0" indent="0" algn="l">
              <a:lnSpc>
                <a:spcPct val="95999"/>
              </a:lnSpc>
              <a:spcBef>
                <a:spcPts val="0"/>
              </a:spcBef>
              <a:spcAft>
                <a:spcPts val="18540"/>
              </a:spcAft>
            </a:pPr>
            <a:r>
              <a:rPr lang="en-US" sz="2400" b="1" i="1" spc="0">
                <a:solidFill>
                  <a:srgbClr val="003366"/>
                </a:solidFill>
                <a:latin typeface="Arial" panose="22635452340000000000" pitchFamily="2"/>
              </a:rPr>
              <a:t>Leader provide the Division/Group Supervisor? 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121" name="Text Placeholder 120"/>
          <p:cNvSpPr>
            <a:spLocks noGrp="1"/>
          </p:cNvSpPr>
          <p:nvPr>
            <p:ph type="body" idx="10"/>
          </p:nvPr>
        </p:nvSpPr>
        <p:spPr>
          <a:xfrm>
            <a:off x="326390" y="6419215"/>
            <a:ext cx="516318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122" name="Text Placeholder 121"/>
          <p:cNvSpPr>
            <a:spLocks noGrp="1"/>
          </p:cNvSpPr>
          <p:nvPr>
            <p:ph type="body" idx="10"/>
          </p:nvPr>
        </p:nvSpPr>
        <p:spPr>
          <a:xfrm>
            <a:off x="7668895" y="6327775"/>
            <a:ext cx="92011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3-10 </a:t>
            </a:r>
          </a:p>
        </p:txBody>
      </p:sp>
      <p:cxnSp>
        <p:nvCxnSpPr>
          <p:cNvPr id="123" name="Straight Connector 122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124" name="Straight Connector 123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125" name="Straight Connector 124"/>
          <p:cNvCxnSpPr/>
          <p:nvPr/>
        </p:nvCxnSpPr>
        <p:spPr>
          <a:xfrm>
            <a:off x="27305" y="27305"/>
            <a:ext cx="0" cy="593153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A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276090"/>
            <a:ext cx="9144000" cy="25634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42487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74320" rIns="0" bIns="0" anchor="t"/>
          <a:lstStyle/>
          <a:p>
            <a:pPr marL="45720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350" b="1" spc="-100">
                <a:solidFill>
                  <a:srgbClr val="003366"/>
                </a:solidFill>
                <a:latin typeface="Arial Unicode MS" panose="22635452340000000000" pitchFamily="2"/>
              </a:rPr>
              <a:t>Unit Terminal Objective </a:t>
            </a:r>
          </a:p>
          <a:p>
            <a:pPr marL="0" marR="0" indent="0" algn="ctr">
              <a:lnSpc>
                <a:spcPct val="95999"/>
              </a:lnSpc>
              <a:spcBef>
                <a:spcPts val="1044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Describe the role and responsibilities of the Strike Team </a:t>
            </a:r>
          </a:p>
          <a:p>
            <a:pPr marL="2514600" marR="0" indent="0" algn="l">
              <a:lnSpc>
                <a:spcPct val="81599"/>
              </a:lnSpc>
              <a:spcBef>
                <a:spcPts val="180"/>
              </a:spcBef>
              <a:spcAft>
                <a:spcPts val="1134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Leader and Task Force Leader.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82296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3-2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757"/>
            </a:solidFill>
          </a:ln>
        </p:spPr>
      </p:cxnSp>
      <p:cxnSp>
        <p:nvCxnSpPr>
          <p:cNvPr id="20" name="Straight Connector 19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21" name="Straight Connector 20"/>
          <p:cNvCxnSpPr/>
          <p:nvPr/>
        </p:nvCxnSpPr>
        <p:spPr>
          <a:xfrm>
            <a:off x="27305" y="27305"/>
            <a:ext cx="0" cy="424878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A3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093460"/>
          </a:xfrm>
          <a:prstGeom prst="rect">
            <a:avLst/>
          </a:prstGeom>
          <a:solidFill>
            <a:srgbClr val="95A3B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890" y="8890"/>
            <a:ext cx="9135110" cy="6842760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472440" y="405130"/>
            <a:ext cx="2380615" cy="429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3350" b="1" spc="-185">
                <a:solidFill>
                  <a:srgbClr val="003366"/>
                </a:solidFill>
                <a:latin typeface="Arial Unicode MS" panose="22635452340000000000" pitchFamily="2"/>
              </a:rPr>
              <a:t>Strike Teams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814070" y="1176020"/>
            <a:ext cx="7613650" cy="1034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-20">
                <a:solidFill>
                  <a:srgbClr val="003366"/>
                </a:solidFill>
                <a:latin typeface="Arial" panose="22635452340000000000" pitchFamily="2"/>
              </a:rPr>
              <a:t>Specified combinations of the same kind and type of </a:t>
            </a:r>
          </a:p>
          <a:p>
            <a:pPr marL="4572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resources, with common communications and a </a:t>
            </a:r>
          </a:p>
          <a:p>
            <a:pPr marL="3474720" marR="0" indent="0" algn="l">
              <a:lnSpc>
                <a:spcPct val="81599"/>
              </a:lnSpc>
              <a:spcBef>
                <a:spcPts val="0"/>
              </a:spcBef>
              <a:spcAft>
                <a:spcPts val="18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leader.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A4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842760"/>
          </a:xfrm>
          <a:prstGeom prst="rect">
            <a:avLst/>
          </a:prstGeom>
          <a:solidFill>
            <a:srgbClr val="95A4B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4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890" y="8890"/>
            <a:ext cx="9135110" cy="6842760"/>
          </a:xfrm>
          <a:prstGeom prst="rect">
            <a:avLst/>
          </a:prstGeom>
        </p:spPr>
      </p:pic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0" y="368935"/>
            <a:ext cx="9144000" cy="494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3500"/>
              </a:lnSpc>
              <a:spcAft>
                <a:spcPts val="0"/>
              </a:spcAft>
            </a:pPr>
            <a:r>
              <a:rPr lang="en-US" sz="3350" b="1" spc="-185">
                <a:solidFill>
                  <a:srgbClr val="003366"/>
                </a:solidFill>
                <a:latin typeface="Arial Unicode MS" panose="22635452340000000000" pitchFamily="2"/>
              </a:rPr>
              <a:t>Task Force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3-3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463550" y="411480"/>
            <a:ext cx="7179196" cy="423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  <a:buNone/>
            </a:pPr>
            <a:endParaRPr lang="en-US" sz="3350" b="1" spc="-185" dirty="0" smtClean="0">
              <a:solidFill>
                <a:srgbClr val="013367"/>
              </a:solidFill>
              <a:latin typeface="Arial Unicode MS" panose="22635452340000000000" pitchFamily="2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1100455" y="1176020"/>
            <a:ext cx="7348855" cy="1400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400" b="1" spc="0">
                <a:solidFill>
                  <a:srgbClr val="013367"/>
                </a:solidFill>
                <a:latin typeface="Arial" panose="22635452340000000000" pitchFamily="2"/>
              </a:rPr>
              <a:t>A group of mixed resources with common </a:t>
            </a:r>
          </a:p>
          <a:p>
            <a:pPr marL="0" marR="0" indent="0" algn="ctr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13367"/>
                </a:solidFill>
                <a:latin typeface="Arial" panose="22635452340000000000" pitchFamily="2"/>
              </a:rPr>
              <a:t>communications and a leader that may be pre-</a:t>
            </a:r>
            <a:r>
              <a:rPr lang="en-US" sz="100">
                <a:solidFill>
                  <a:srgbClr val="000000"/>
                </a:solidFill>
                <a:latin typeface="Arial Unicode MS" panose="22635452340000000000" pitchFamily="2"/>
              </a:rPr>
              <a:t> </a:t>
            </a:r>
          </a:p>
          <a:p>
            <a:pPr marL="0" marR="0" indent="0" algn="ctr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20">
                <a:solidFill>
                  <a:srgbClr val="013367"/>
                </a:solidFill>
                <a:latin typeface="Arial" panose="22635452340000000000" pitchFamily="2"/>
              </a:rPr>
              <a:t>established and sent to an incident or formed at an </a:t>
            </a:r>
          </a:p>
          <a:p>
            <a:pPr marL="0" marR="0" indent="0" algn="ctr">
              <a:lnSpc>
                <a:spcPts val="26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13367"/>
                </a:solidFill>
                <a:latin typeface="Arial" panose="22635452340000000000" pitchFamily="2"/>
              </a:rPr>
              <a:t>incident.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-1319274" y="6712471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 dirty="0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326390" y="5690567"/>
            <a:ext cx="516318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45" dirty="0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7766050" y="5685781"/>
            <a:ext cx="82931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55" dirty="0">
                <a:solidFill>
                  <a:srgbClr val="FFFFFF"/>
                </a:solidFill>
                <a:latin typeface="Arial" panose="22635452340000000000" pitchFamily="2"/>
              </a:rPr>
              <a:t>Visual 3-4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8890" y="863600"/>
            <a:ext cx="9135110" cy="5238750"/>
          </a:xfrm>
          <a:prstGeom prst="rect">
            <a:avLst/>
          </a:prstGeom>
          <a:solidFill>
            <a:srgbClr val="96A3B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5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890" y="8890"/>
            <a:ext cx="9135110" cy="6842760"/>
          </a:xfrm>
          <a:prstGeom prst="rect">
            <a:avLst/>
          </a:prstGeom>
        </p:spPr>
      </p:pic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0" y="368935"/>
            <a:ext cx="9144000" cy="494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3500"/>
              </a:lnSpc>
              <a:spcAft>
                <a:spcPts val="0"/>
              </a:spcAft>
            </a:pPr>
            <a:r>
              <a:rPr lang="en-US" sz="3350" b="1" spc="-185">
                <a:solidFill>
                  <a:srgbClr val="003366"/>
                </a:solidFill>
                <a:latin typeface="Arial Unicode MS" panose="22635452340000000000" pitchFamily="2"/>
              </a:rPr>
              <a:t>Task Force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3-5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1550613" y="988378"/>
            <a:ext cx="5314211" cy="49117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1599"/>
              </a:lnSpc>
              <a:spcAft>
                <a:spcPts val="0"/>
              </a:spcAft>
            </a:pPr>
            <a:r>
              <a:rPr lang="en-US" sz="2400" b="1" spc="-30" dirty="0">
                <a:solidFill>
                  <a:srgbClr val="003366"/>
                </a:solidFill>
                <a:latin typeface="Arial" panose="22635452340000000000" pitchFamily="2"/>
              </a:rPr>
              <a:t>A Task Force can include: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496570" y="1436313"/>
            <a:ext cx="8022590" cy="671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0"/>
              </a:spcAft>
            </a:pPr>
            <a:r>
              <a:rPr lang="en-US" sz="2350" spc="-15" dirty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15" dirty="0">
                <a:solidFill>
                  <a:srgbClr val="003366"/>
                </a:solidFill>
                <a:latin typeface="Arial" panose="22635452340000000000" pitchFamily="2"/>
              </a:rPr>
              <a:t>Any combination of resources that does not meet the </a:t>
            </a:r>
          </a:p>
          <a:p>
            <a:pPr marL="320040" marR="0" indent="0" algn="l">
              <a:lnSpc>
                <a:spcPct val="81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 dirty="0">
                <a:solidFill>
                  <a:srgbClr val="003366"/>
                </a:solidFill>
                <a:latin typeface="Arial" panose="22635452340000000000" pitchFamily="2"/>
              </a:rPr>
              <a:t>criteria for a Strike Team 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496570" y="2220163"/>
            <a:ext cx="7778750" cy="671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0"/>
              </a:spcAft>
            </a:pPr>
            <a:r>
              <a:rPr lang="en-US" sz="2350" spc="-15" dirty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-15" dirty="0">
                <a:solidFill>
                  <a:srgbClr val="003366"/>
                </a:solidFill>
                <a:latin typeface="Arial" panose="22635452340000000000" pitchFamily="2"/>
              </a:rPr>
              <a:t>Any combination of one kind of resource with other </a:t>
            </a:r>
          </a:p>
          <a:p>
            <a:pPr marL="320040" marR="0" indent="0" algn="l">
              <a:lnSpc>
                <a:spcPct val="81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 dirty="0">
                <a:solidFill>
                  <a:srgbClr val="003366"/>
                </a:solidFill>
                <a:latin typeface="Arial" panose="22635452340000000000" pitchFamily="2"/>
              </a:rPr>
              <a:t>kinds of </a:t>
            </a:r>
            <a:r>
              <a:rPr lang="en-US" sz="2400" b="1" spc="0" dirty="0" smtClean="0">
                <a:solidFill>
                  <a:srgbClr val="003366"/>
                </a:solidFill>
                <a:latin typeface="Arial" panose="22635452340000000000" pitchFamily="2"/>
              </a:rPr>
              <a:t>resources (and to be exact combination of multiple types of a single kind of resource) </a:t>
            </a:r>
            <a:endParaRPr lang="en-US" sz="2400" b="1" spc="0" dirty="0">
              <a:solidFill>
                <a:srgbClr val="003366"/>
              </a:solidFill>
              <a:latin typeface="Arial" panose="22635452340000000000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60" name="Text Placeholder 59"/>
          <p:cNvSpPr>
            <a:spLocks noGrp="1"/>
          </p:cNvSpPr>
          <p:nvPr>
            <p:ph type="body" idx="10"/>
          </p:nvPr>
        </p:nvSpPr>
        <p:spPr>
          <a:xfrm>
            <a:off x="0" y="368935"/>
            <a:ext cx="9144000" cy="494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3500"/>
              </a:lnSpc>
              <a:spcAft>
                <a:spcPts val="0"/>
              </a:spcAft>
            </a:pPr>
            <a:r>
              <a:rPr lang="en-US" sz="3350" b="1" spc="-185">
                <a:solidFill>
                  <a:srgbClr val="003366"/>
                </a:solidFill>
                <a:latin typeface="Arial Unicode MS" panose="22635452340000000000" pitchFamily="2"/>
              </a:rPr>
              <a:t>Task Force </a:t>
            </a:r>
          </a:p>
        </p:txBody>
      </p:sp>
      <p:sp>
        <p:nvSpPr>
          <p:cNvPr id="61" name="Text Placeholder 60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62" name="Text Placeholder 61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55">
                <a:solidFill>
                  <a:srgbClr val="FFFFFF"/>
                </a:solidFill>
                <a:latin typeface="Arial" panose="22635452340000000000" pitchFamily="2"/>
              </a:rPr>
              <a:t>Visual 3-5</a:t>
            </a:r>
            <a:r>
              <a:rPr lang="en-US" sz="100" b="1" spc="-55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63" name="Text Placeholder 62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64" name="Text Placeholder 63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150">
                <a:solidFill>
                  <a:srgbClr val="003366"/>
                </a:solidFill>
                <a:latin typeface="Arial Unicode MS" panose="22635452340000000000" pitchFamily="2"/>
              </a:rPr>
              <a:t>Utilization Principles </a:t>
            </a:r>
          </a:p>
          <a:p>
            <a:pPr marL="457200" marR="0" indent="0" algn="l">
              <a:lnSpc>
                <a:spcPts val="2700"/>
              </a:lnSpc>
              <a:spcBef>
                <a:spcPts val="270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The Strike Teams and Task Forces concept is </a:t>
            </a:r>
          </a:p>
          <a:p>
            <a:pPr marL="7772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designed to maximize the efficiency of multiple </a:t>
            </a:r>
          </a:p>
          <a:p>
            <a:pPr marL="777240" marR="0" indent="0" algn="l">
              <a:lnSpc>
                <a:spcPct val="81599"/>
              </a:lnSpc>
              <a:spcBef>
                <a:spcPts val="36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resources on an incident </a:t>
            </a:r>
          </a:p>
          <a:p>
            <a:pPr marL="4572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Same or similar for both </a:t>
            </a:r>
          </a:p>
          <a:p>
            <a:pPr marL="45720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The use of Strike Teams and Task Forces is </a:t>
            </a:r>
          </a:p>
          <a:p>
            <a:pPr marL="777240" marR="0" indent="0" algn="l">
              <a:lnSpc>
                <a:spcPct val="95999"/>
              </a:lnSpc>
              <a:spcBef>
                <a:spcPts val="0"/>
              </a:spcBef>
              <a:spcAft>
                <a:spcPts val="1836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encouraged whenever possible 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idx="10"/>
          </p:nvPr>
        </p:nvSpPr>
        <p:spPr>
          <a:xfrm>
            <a:off x="314325" y="5576568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 dirty="0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68" name="Text Placeholder 67"/>
          <p:cNvSpPr>
            <a:spLocks noGrp="1"/>
          </p:cNvSpPr>
          <p:nvPr>
            <p:ph type="body" idx="10"/>
          </p:nvPr>
        </p:nvSpPr>
        <p:spPr>
          <a:xfrm>
            <a:off x="326390" y="5751194"/>
            <a:ext cx="516318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45" dirty="0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69" name="Text Placeholder 68"/>
          <p:cNvSpPr>
            <a:spLocks noGrp="1"/>
          </p:cNvSpPr>
          <p:nvPr>
            <p:ph type="body" idx="10"/>
          </p:nvPr>
        </p:nvSpPr>
        <p:spPr>
          <a:xfrm>
            <a:off x="7867650" y="5400323"/>
            <a:ext cx="82296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 dirty="0">
                <a:solidFill>
                  <a:srgbClr val="FFFFFF"/>
                </a:solidFill>
                <a:latin typeface="Arial" panose="22635452340000000000" pitchFamily="2"/>
              </a:rPr>
              <a:t>Visual 3-6 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71" name="Straight Connector 70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72" name="Straight Connector 71"/>
          <p:cNvCxnSpPr/>
          <p:nvPr/>
        </p:nvCxnSpPr>
        <p:spPr>
          <a:xfrm>
            <a:off x="27305" y="27305"/>
            <a:ext cx="0" cy="593153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748" y="3625815"/>
            <a:ext cx="6038503" cy="2674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Placeholder 80"/>
          <p:cNvSpPr>
            <a:spLocks noGrp="1"/>
          </p:cNvSpPr>
          <p:nvPr>
            <p:ph type="body" idx="10"/>
          </p:nvPr>
        </p:nvSpPr>
        <p:spPr>
          <a:xfrm>
            <a:off x="8890" y="8890"/>
            <a:ext cx="9135110" cy="6093460"/>
          </a:xfrm>
          <a:prstGeom prst="rect">
            <a:avLst/>
          </a:prstGeom>
          <a:solidFill>
            <a:srgbClr val="96A3B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8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890" y="8890"/>
            <a:ext cx="9135110" cy="6842760"/>
          </a:xfrm>
          <a:prstGeom prst="rect">
            <a:avLst/>
          </a:prstGeom>
        </p:spPr>
      </p:pic>
      <p:sp>
        <p:nvSpPr>
          <p:cNvPr id="75" name="Text Placeholder 74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76" name="Text Placeholder 75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3-9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79" name="Text Placeholder 78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3-9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84" name="Text Placeholder 83"/>
          <p:cNvSpPr>
            <a:spLocks noGrp="1"/>
          </p:cNvSpPr>
          <p:nvPr>
            <p:ph type="body" idx="10"/>
          </p:nvPr>
        </p:nvSpPr>
        <p:spPr>
          <a:xfrm>
            <a:off x="484505" y="405130"/>
            <a:ext cx="4873625" cy="511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700"/>
              </a:lnSpc>
              <a:spcAft>
                <a:spcPts val="180"/>
              </a:spcAft>
            </a:pPr>
            <a:r>
              <a:rPr lang="en-US" sz="3350" b="1" spc="-225">
                <a:solidFill>
                  <a:srgbClr val="003366"/>
                </a:solidFill>
                <a:latin typeface="Arial Unicode MS" panose="22635452340000000000" pitchFamily="2"/>
              </a:rPr>
              <a:t>Utilization Principles (cont.) </a:t>
            </a:r>
          </a:p>
        </p:txBody>
      </p:sp>
      <p:sp>
        <p:nvSpPr>
          <p:cNvPr id="85" name="Text Placeholder 84"/>
          <p:cNvSpPr>
            <a:spLocks noGrp="1"/>
          </p:cNvSpPr>
          <p:nvPr>
            <p:ph type="body" idx="10"/>
          </p:nvPr>
        </p:nvSpPr>
        <p:spPr>
          <a:xfrm>
            <a:off x="478790" y="1176020"/>
            <a:ext cx="7393940" cy="1917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-25">
                <a:solidFill>
                  <a:srgbClr val="003366"/>
                </a:solidFill>
                <a:latin typeface="Arial" panose="22635452340000000000" pitchFamily="2"/>
              </a:rPr>
              <a:t>The Strike Team and Task Force concept works by: </a:t>
            </a:r>
          </a:p>
          <a:p>
            <a:pPr marL="0" marR="0" indent="0" algn="l">
              <a:lnSpc>
                <a:spcPts val="28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Maximizing the use of resources </a:t>
            </a:r>
          </a:p>
          <a:p>
            <a:pPr marL="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Reducing the manager’s span of control </a:t>
            </a:r>
          </a:p>
          <a:p>
            <a:pPr marL="0" marR="0" indent="0" algn="l">
              <a:lnSpc>
                <a:spcPts val="2800"/>
              </a:lnSpc>
              <a:spcBef>
                <a:spcPts val="1080"/>
              </a:spcBef>
              <a:spcAft>
                <a:spcPts val="54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Simplifying communications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Placeholder 90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9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008630" y="3161030"/>
            <a:ext cx="3221355" cy="2745740"/>
          </a:xfrm>
          <a:prstGeom prst="rect">
            <a:avLst/>
          </a:prstGeom>
        </p:spPr>
      </p:pic>
      <p:pic>
        <p:nvPicPr>
          <p:cNvPr id="9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88" name="Text Placeholder 87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89" name="Text Placeholder 88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3-9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90" name="Text Placeholder 89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472440" y="27305"/>
            <a:ext cx="8659495" cy="874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0" rIns="0" bIns="0" anchor="t"/>
          <a:lstStyle/>
          <a:p>
            <a:pPr marL="0" marR="0" indent="0" algn="l">
              <a:lnSpc>
                <a:spcPts val="3100"/>
              </a:lnSpc>
              <a:spcAft>
                <a:spcPts val="540"/>
              </a:spcAft>
            </a:pPr>
            <a:r>
              <a:rPr lang="en-US" sz="3350" b="1" spc="-140">
                <a:solidFill>
                  <a:srgbClr val="003366"/>
                </a:solidFill>
                <a:latin typeface="Arial Unicode MS" panose="22635452340000000000" pitchFamily="2"/>
              </a:rPr>
              <a:t>Strike Team and Task Force Leader </a:t>
            </a:r>
          </a:p>
        </p:txBody>
      </p:sp>
      <p:sp>
        <p:nvSpPr>
          <p:cNvPr id="93" name="Text Placeholder 92"/>
          <p:cNvSpPr>
            <a:spLocks noGrp="1"/>
          </p:cNvSpPr>
          <p:nvPr>
            <p:ph type="body" idx="10"/>
          </p:nvPr>
        </p:nvSpPr>
        <p:spPr>
          <a:xfrm>
            <a:off x="496570" y="901700"/>
            <a:ext cx="8635365" cy="2259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574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Responsible for performing tactical assignments </a:t>
            </a:r>
          </a:p>
          <a:p>
            <a:pPr marL="3200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assigned to the Strike Team or Task Force </a:t>
            </a:r>
          </a:p>
          <a:p>
            <a:pPr marL="0" marR="0" indent="0" algn="l">
              <a:lnSpc>
                <a:spcPts val="23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The Strike Team or Task Force Leader is the Strike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Team or Task Force point-of-contact for the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54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Division/Group Supervisor </a:t>
            </a:r>
          </a:p>
        </p:txBody>
      </p:sp>
      <p:sp>
        <p:nvSpPr>
          <p:cNvPr id="98" name="Text Placeholder 97"/>
          <p:cNvSpPr>
            <a:spLocks noGrp="1"/>
          </p:cNvSpPr>
          <p:nvPr>
            <p:ph type="body" idx="10"/>
          </p:nvPr>
        </p:nvSpPr>
        <p:spPr>
          <a:xfrm>
            <a:off x="332105" y="6102350"/>
            <a:ext cx="52451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idx="10"/>
          </p:nvPr>
        </p:nvSpPr>
        <p:spPr>
          <a:xfrm>
            <a:off x="326390" y="6419215"/>
            <a:ext cx="516318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  <a:tabLst>
                <a:tab pos="2988945" algn="l"/>
                <a:tab pos="3354705" algn="l"/>
                <a:tab pos="3869055" algn="l"/>
                <a:tab pos="5160010" algn="r"/>
              </a:tabLst>
            </a:pPr>
            <a:r>
              <a:rPr lang="en-US" sz="1400" b="1" spc="-90">
                <a:solidFill>
                  <a:srgbClr val="FFFFFF"/>
                </a:solidFill>
                <a:latin typeface="Arial" panose="22635452340000000000" pitchFamily="2"/>
              </a:rPr>
              <a:t>Overview of the Strike Team </a:t>
            </a:r>
            <a:r>
              <a:rPr lang="en-US" sz="1400" b="1" u="sng" spc="-90">
                <a:solidFill>
                  <a:srgbClr val="FFFFFF"/>
                </a:solidFill>
                <a:latin typeface="Arial" panose="22635452340000000000" pitchFamily="2"/>
              </a:rPr>
              <a:t>and </a:t>
            </a:r>
            <a:r>
              <a:rPr lang="en-US" sz="1400" b="1" u="sng" spc="-795">
                <a:solidFill>
                  <a:srgbClr val="FFFFFF"/>
                </a:solidFill>
                <a:latin typeface="Arial" panose="22635452340000000000" pitchFamily="2"/>
              </a:rPr>
              <a:t>Task </a:t>
            </a:r>
            <a:r>
              <a:rPr lang="en-US" sz="1400" b="1" u="sng" spc="-500">
                <a:solidFill>
                  <a:srgbClr val="FFFFFF"/>
                </a:solidFill>
                <a:latin typeface="Arial" panose="22635452340000000000" pitchFamily="2"/>
              </a:rPr>
              <a:t>Force </a:t>
            </a:r>
            <a:r>
              <a:rPr lang="en-US" sz="1400" b="1" u="sng" spc="-415">
                <a:solidFill>
                  <a:srgbClr val="FFFFFF"/>
                </a:solidFill>
                <a:latin typeface="Arial" panose="22635452340000000000" pitchFamily="2"/>
              </a:rPr>
              <a:t>Leader</a:t>
            </a:r>
            <a:r>
              <a:rPr lang="en-US" sz="100" b="1" spc="-415">
                <a:solidFill>
                  <a:srgbClr val="FFFFFF"/>
                </a:solidFill>
                <a:latin typeface="Arial" panose="22635452340000000000" pitchFamily="2"/>
              </a:rPr>
              <a:t> </a:t>
            </a:r>
            <a:r>
              <a:rPr lang="en-US" sz="1400" b="1" spc="-190">
                <a:solidFill>
                  <a:srgbClr val="FFFFFF"/>
                </a:solidFill>
                <a:latin typeface="Arial" panose="22635452340000000000" pitchFamily="2"/>
              </a:rPr>
              <a:t>Positions </a:t>
            </a:r>
          </a:p>
        </p:txBody>
      </p:sp>
      <p:sp>
        <p:nvSpPr>
          <p:cNvPr id="100" name="Text Placeholder 99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82296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3-8 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223C5B"/>
            </a:solidFill>
          </a:ln>
        </p:spPr>
      </p:cxnSp>
      <p:cxnSp>
        <p:nvCxnSpPr>
          <p:cNvPr id="102" name="Straight Connector 101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E4D4F"/>
            </a:solidFill>
          </a:ln>
        </p:spPr>
      </p:cxnSp>
      <p:cxnSp>
        <p:nvCxnSpPr>
          <p:cNvPr id="103" name="Straight Connector 102"/>
          <p:cNvCxnSpPr/>
          <p:nvPr/>
        </p:nvCxnSpPr>
        <p:spPr>
          <a:xfrm>
            <a:off x="27305" y="27305"/>
            <a:ext cx="0" cy="5931535"/>
          </a:xfrm>
          <a:prstGeom prst="line">
            <a:avLst/>
          </a:prstGeom>
          <a:ln w="18415" cmpd="sng">
            <a:solidFill>
              <a:srgbClr val="4E4D4F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5958840"/>
            <a:ext cx="9119870" cy="880745"/>
          </a:xfrm>
          <a:prstGeom prst="rect">
            <a:avLst/>
          </a:prstGeom>
        </p:spPr>
      </p:pic>
      <p:sp>
        <p:nvSpPr>
          <p:cNvPr id="106" name="Text Placeholder 105"/>
          <p:cNvSpPr>
            <a:spLocks noGrp="1"/>
          </p:cNvSpPr>
          <p:nvPr>
            <p:ph type="body" idx="10"/>
          </p:nvPr>
        </p:nvSpPr>
        <p:spPr>
          <a:xfrm>
            <a:off x="0" y="6102350"/>
            <a:ext cx="914400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400" b="1" spc="-85">
                <a:solidFill>
                  <a:srgbClr val="FFFFFF"/>
                </a:solidFill>
                <a:latin typeface="Arial" panose="22635452340000000000" pitchFamily="2"/>
              </a:rPr>
              <a:t>Unit 3: </a:t>
            </a:r>
          </a:p>
        </p:txBody>
      </p:sp>
      <p:sp>
        <p:nvSpPr>
          <p:cNvPr id="107" name="Text Placeholder 106"/>
          <p:cNvSpPr>
            <a:spLocks noGrp="1"/>
          </p:cNvSpPr>
          <p:nvPr>
            <p:ph type="body" idx="10"/>
          </p:nvPr>
        </p:nvSpPr>
        <p:spPr>
          <a:xfrm>
            <a:off x="7766050" y="6327775"/>
            <a:ext cx="137795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400" b="1" spc="-60">
                <a:solidFill>
                  <a:srgbClr val="FFFFFF"/>
                </a:solidFill>
                <a:latin typeface="Arial" panose="22635452340000000000" pitchFamily="2"/>
              </a:rPr>
              <a:t>Visual 3-9</a:t>
            </a:r>
            <a:r>
              <a:rPr lang="en-US" sz="100" b="1" spc="-6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54895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400" b="1" spc="-45">
                <a:solidFill>
                  <a:srgbClr val="FFFFFF"/>
                </a:solidFill>
                <a:latin typeface="Arial" panose="22635452340000000000" pitchFamily="2"/>
              </a:rPr>
              <a:t>Overview of the Strike Team and Task Force Leader Positions </a:t>
            </a:r>
          </a:p>
        </p:txBody>
      </p:sp>
      <p:sp>
        <p:nvSpPr>
          <p:cNvPr id="109" name="Text Placeholder 108"/>
          <p:cNvSpPr>
            <a:spLocks noGrp="1"/>
          </p:cNvSpPr>
          <p:nvPr>
            <p:ph type="body" idx="10"/>
          </p:nvPr>
        </p:nvSpPr>
        <p:spPr>
          <a:xfrm>
            <a:off x="27305" y="27305"/>
            <a:ext cx="9104630" cy="5931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2004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350" b="1" spc="-140">
                <a:solidFill>
                  <a:srgbClr val="003366"/>
                </a:solidFill>
                <a:latin typeface="Arial Unicode MS" panose="22635452340000000000" pitchFamily="2"/>
              </a:rPr>
              <a:t>Strike Team and Task Force Leader (cont.) </a:t>
            </a:r>
          </a:p>
          <a:p>
            <a:pPr marL="457200" marR="0" indent="0" algn="l">
              <a:lnSpc>
                <a:spcPts val="2700"/>
              </a:lnSpc>
              <a:spcBef>
                <a:spcPts val="252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Typically reports to a Division/Group Supervisor on </a:t>
            </a:r>
          </a:p>
          <a:p>
            <a:pPr marL="7772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extended response and major incidents </a:t>
            </a:r>
          </a:p>
          <a:p>
            <a:pPr marL="457200" marR="0" indent="0" algn="l">
              <a:lnSpc>
                <a:spcPts val="27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Reports work progress, resources status, and other </a:t>
            </a:r>
          </a:p>
          <a:p>
            <a:pPr marL="7772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important information </a:t>
            </a:r>
          </a:p>
          <a:p>
            <a:pPr marL="457200" marR="0" indent="0" algn="l">
              <a:lnSpc>
                <a:spcPts val="28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Maintains work records on assigned personnel </a:t>
            </a:r>
          </a:p>
          <a:p>
            <a:pPr marL="457200" marR="0" indent="0" algn="l">
              <a:lnSpc>
                <a:spcPts val="2800"/>
              </a:lnSpc>
              <a:spcBef>
                <a:spcPts val="1080"/>
              </a:spcBef>
              <a:spcAft>
                <a:spcPts val="17100"/>
              </a:spcAft>
            </a:pPr>
            <a:r>
              <a:rPr lang="en-US" sz="2350" spc="0">
                <a:solidFill>
                  <a:srgbClr val="003366"/>
                </a:solidFill>
                <a:latin typeface="Arial Unicode MS" panose="22635452340000000000" pitchFamily="2"/>
              </a:rPr>
              <a:t>■ </a:t>
            </a:r>
            <a:r>
              <a:rPr lang="en-US" sz="2400" b="1" spc="0">
                <a:solidFill>
                  <a:srgbClr val="003366"/>
                </a:solidFill>
                <a:latin typeface="Arial" panose="22635452340000000000" pitchFamily="2"/>
              </a:rPr>
              <a:t>Can be a great source of feedback </a:t>
            </a:r>
          </a:p>
        </p:txBody>
      </p:sp>
      <p:cxnSp>
        <p:nvCxnSpPr>
          <p:cNvPr id="112" name="Straight Connector 111"/>
          <p:cNvCxnSpPr/>
          <p:nvPr/>
        </p:nvCxnSpPr>
        <p:spPr>
          <a:xfrm>
            <a:off x="457200" y="914400"/>
            <a:ext cx="8233410" cy="0"/>
          </a:xfrm>
          <a:prstGeom prst="line">
            <a:avLst/>
          </a:prstGeom>
          <a:ln w="24130" cmpd="sng">
            <a:solidFill>
              <a:srgbClr val="1D3A58"/>
            </a:solidFill>
          </a:ln>
        </p:spPr>
      </p:cxnSp>
      <p:cxnSp>
        <p:nvCxnSpPr>
          <p:cNvPr id="113" name="Straight Connector 112"/>
          <p:cNvCxnSpPr/>
          <p:nvPr/>
        </p:nvCxnSpPr>
        <p:spPr>
          <a:xfrm>
            <a:off x="27305" y="27305"/>
            <a:ext cx="9104630" cy="0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  <p:cxnSp>
        <p:nvCxnSpPr>
          <p:cNvPr id="114" name="Straight Connector 113"/>
          <p:cNvCxnSpPr/>
          <p:nvPr/>
        </p:nvCxnSpPr>
        <p:spPr>
          <a:xfrm>
            <a:off x="27305" y="27305"/>
            <a:ext cx="0" cy="5931535"/>
          </a:xfrm>
          <a:prstGeom prst="line">
            <a:avLst/>
          </a:prstGeom>
          <a:ln w="18415" cmpd="sng">
            <a:solidFill>
              <a:srgbClr val="4D4D4D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543</Words>
  <Application>Microsoft Office PowerPoint</Application>
  <PresentationFormat>On-screen Show (4:3)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 Unicode MS</vt:lpstr>
      <vt:lpstr>Arial</vt:lpstr>
      <vt:lpstr>Calibri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Bob</cp:lastModifiedBy>
  <cp:revision>6</cp:revision>
  <dcterms:modified xsi:type="dcterms:W3CDTF">2018-01-07T19:36:56Z</dcterms:modified>
</cp:coreProperties>
</file>