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8890"/>
            <a:ext cx="9144000" cy="6849110"/>
          </a:xfrm>
          <a:prstGeom prst="rect">
            <a:avLst/>
          </a:prstGeom>
          <a:solidFill>
            <a:srgbClr val="96A3A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47015" y="2322830"/>
            <a:ext cx="5559425" cy="12909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500" b="1" i="1" spc="0">
                <a:solidFill>
                  <a:srgbClr val="FFFFFF"/>
                </a:solidFill>
                <a:latin typeface="Arial Unicode MS" panose="22635452340000000000" pitchFamily="2"/>
              </a:rPr>
              <a:t>Unit 4 </a:t>
            </a:r>
          </a:p>
          <a:p>
            <a:pPr marL="0" marR="0" indent="0" algn="ctr">
              <a:lnSpc>
                <a:spcPct val="95999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800" b="1" i="1" spc="-25">
                <a:solidFill>
                  <a:srgbClr val="FFFFFF"/>
                </a:solidFill>
                <a:latin typeface="Arial" panose="22635452340000000000" pitchFamily="2"/>
              </a:rPr>
              <a:t>Division/Group</a:t>
            </a:r>
            <a:r>
              <a:rPr lang="en-US" sz="2800" b="1" i="1" u="sng" spc="-25">
                <a:solidFill>
                  <a:srgbClr val="FFFFFF"/>
                </a:solidFill>
                <a:latin typeface="Arial" panose="22635452340000000000" pitchFamily="2"/>
              </a:rPr>
              <a:t> Management</a:t>
            </a:r>
            <a:r>
              <a:rPr lang="en-US" sz="2800" b="1" i="1" spc="-25">
                <a:solidFill>
                  <a:srgbClr val="FFFFFF"/>
                </a:solidFill>
                <a:latin typeface="Arial" panose="22635452340000000000" pitchFamily="2"/>
              </a:rPr>
              <a:t> and 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360"/>
              </a:spcAft>
            </a:pPr>
            <a:r>
              <a:rPr lang="en-US" sz="2800" b="1" i="1" spc="0">
                <a:solidFill>
                  <a:srgbClr val="FFFFFF"/>
                </a:solidFill>
                <a:latin typeface="Arial" panose="22635452340000000000" pitchFamily="2"/>
              </a:rPr>
              <a:t>Personnel Management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8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10" name="Text Placeholder 109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13" name="Text Placeholder 112"/>
          <p:cNvSpPr>
            <a:spLocks noGrp="1"/>
          </p:cNvSpPr>
          <p:nvPr>
            <p:ph type="body" idx="10"/>
          </p:nvPr>
        </p:nvSpPr>
        <p:spPr>
          <a:xfrm>
            <a:off x="472440" y="27305"/>
            <a:ext cx="8659495" cy="874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2900" rIns="0" bIns="0" anchor="t"/>
          <a:lstStyle/>
          <a:p>
            <a:pPr marL="0" marR="0" indent="0" algn="l">
              <a:lnSpc>
                <a:spcPts val="3100"/>
              </a:lnSpc>
              <a:spcAft>
                <a:spcPts val="54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Controls </a:t>
            </a:r>
          </a:p>
        </p:txBody>
      </p:sp>
      <p:sp>
        <p:nvSpPr>
          <p:cNvPr id="114" name="Text Placeholder 113"/>
          <p:cNvSpPr>
            <a:spLocks noGrp="1"/>
          </p:cNvSpPr>
          <p:nvPr>
            <p:ph type="body" idx="10"/>
          </p:nvPr>
        </p:nvSpPr>
        <p:spPr>
          <a:xfrm>
            <a:off x="496570" y="901700"/>
            <a:ext cx="8635365" cy="27800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574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 measurement of progress against time </a:t>
            </a:r>
          </a:p>
          <a:p>
            <a:pPr marL="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Established production rates may be used initially </a:t>
            </a:r>
          </a:p>
          <a:p>
            <a:pPr marL="0" marR="0" indent="0" algn="l">
              <a:lnSpc>
                <a:spcPts val="27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If you don’t have any find a Technical Specialist that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612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can provide input and adjust </a:t>
            </a:r>
          </a:p>
        </p:txBody>
      </p:sp>
      <p:sp>
        <p:nvSpPr>
          <p:cNvPr id="119" name="Text Placeholder 118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20" name="Text Placeholder 119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4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</a:t>
            </a:r>
            <a:r>
              <a:rPr lang="en-US" sz="1400" b="1" u="sng" spc="-50">
                <a:solidFill>
                  <a:srgbClr val="FFFFFF"/>
                </a:solidFill>
                <a:latin typeface="Arial" panose="22635452340000000000" pitchFamily="2"/>
              </a:rPr>
              <a:t>and </a:t>
            </a: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Personnel Management </a:t>
            </a:r>
          </a:p>
        </p:txBody>
      </p:sp>
      <p:sp>
        <p:nvSpPr>
          <p:cNvPr id="121" name="Text Placeholder 120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011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4-10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 Placeholder 126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28" name="Text Placeholder 127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29" name="Text Placeholder 128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30" name="Text Placeholder 129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4832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31" name="Text Placeholder 130"/>
          <p:cNvSpPr>
            <a:spLocks noGrp="1"/>
          </p:cNvSpPr>
          <p:nvPr>
            <p:ph type="body" idx="10"/>
          </p:nvPr>
        </p:nvSpPr>
        <p:spPr>
          <a:xfrm>
            <a:off x="484505" y="27305"/>
            <a:ext cx="8647430" cy="874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7180" rIns="0" bIns="0" anchor="t"/>
          <a:lstStyle/>
          <a:p>
            <a:pPr marL="0" marR="0" indent="0" algn="l">
              <a:lnSpc>
                <a:spcPts val="3600"/>
              </a:lnSpc>
              <a:spcAft>
                <a:spcPts val="72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Unity of Command </a:t>
            </a:r>
          </a:p>
        </p:txBody>
      </p:sp>
      <p:sp>
        <p:nvSpPr>
          <p:cNvPr id="132" name="Text Placeholder 131"/>
          <p:cNvSpPr>
            <a:spLocks noGrp="1"/>
          </p:cNvSpPr>
          <p:nvPr>
            <p:ph type="body" idx="10"/>
          </p:nvPr>
        </p:nvSpPr>
        <p:spPr>
          <a:xfrm>
            <a:off x="494030" y="901700"/>
            <a:ext cx="8637905" cy="23837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Under unity of command, personnel: </a:t>
            </a:r>
          </a:p>
          <a:p>
            <a:pPr marL="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Report to only one supervisor </a:t>
            </a:r>
          </a:p>
          <a:p>
            <a:pPr marL="0" marR="0" indent="0" algn="l">
              <a:lnSpc>
                <a:spcPts val="2800"/>
              </a:lnSpc>
              <a:spcBef>
                <a:spcPts val="1080"/>
              </a:spcBef>
              <a:spcAft>
                <a:spcPts val="576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Receive work assignments only from their supervisors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 Placeholder 141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43" name="Text Placeholder 142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44" name="Text Placeholder 143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45" name="Text Placeholder 144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Unity of Command (cont.) </a:t>
            </a:r>
          </a:p>
          <a:p>
            <a:pPr marL="457200" marR="0" indent="0" algn="l">
              <a:lnSpc>
                <a:spcPts val="2700"/>
              </a:lnSpc>
              <a:spcBef>
                <a:spcPts val="25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Information should be shared horizontally and </a:t>
            </a:r>
          </a:p>
          <a:p>
            <a:pPr marL="77724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vertically </a:t>
            </a:r>
          </a:p>
          <a:p>
            <a:pPr marL="4572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Not meant to be taken to extremes </a:t>
            </a:r>
          </a:p>
          <a:p>
            <a:pPr marL="914400" marR="0" indent="0" algn="l">
              <a:lnSpc>
                <a:spcPts val="23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Filter information </a:t>
            </a:r>
          </a:p>
          <a:p>
            <a:pPr marL="457200" marR="0" indent="0" algn="l">
              <a:lnSpc>
                <a:spcPts val="27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Communication goes across organization, </a:t>
            </a:r>
          </a:p>
          <a:p>
            <a:pPr marL="777240" marR="0" indent="0" algn="l">
              <a:lnSpc>
                <a:spcPct val="95999"/>
              </a:lnSpc>
              <a:spcBef>
                <a:spcPts val="0"/>
              </a:spcBef>
              <a:spcAft>
                <a:spcPts val="1728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assignments go up and down </a:t>
            </a:r>
          </a:p>
        </p:txBody>
      </p:sp>
      <p:sp>
        <p:nvSpPr>
          <p:cNvPr id="148" name="Text Placeholder 147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49" name="Text Placeholder 148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50" name="Text Placeholder 149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011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4-12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 Placeholder 155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57" name="Text Placeholder 156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58" name="Text Placeholder 157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59" name="Text Placeholder 158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6997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60" name="Text Placeholder 159"/>
          <p:cNvSpPr>
            <a:spLocks noGrp="1"/>
          </p:cNvSpPr>
          <p:nvPr>
            <p:ph type="body" idx="10"/>
          </p:nvPr>
        </p:nvSpPr>
        <p:spPr>
          <a:xfrm>
            <a:off x="484505" y="27305"/>
            <a:ext cx="8647430" cy="874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7180" rIns="0" bIns="0" anchor="t"/>
          <a:lstStyle/>
          <a:p>
            <a:pPr marL="0" marR="0" indent="0" algn="l">
              <a:lnSpc>
                <a:spcPts val="3600"/>
              </a:lnSpc>
              <a:spcAft>
                <a:spcPts val="720"/>
              </a:spcAft>
            </a:pPr>
            <a:r>
              <a:rPr lang="en-US" sz="3350" b="1" spc="-80">
                <a:solidFill>
                  <a:srgbClr val="003366"/>
                </a:solidFill>
                <a:latin typeface="Arial Unicode MS" panose="22635452340000000000" pitchFamily="2"/>
              </a:rPr>
              <a:t>Division/Group Documentation Requirements </a:t>
            </a:r>
          </a:p>
        </p:txBody>
      </p:sp>
      <p:sp>
        <p:nvSpPr>
          <p:cNvPr id="161" name="Text Placeholder 160"/>
          <p:cNvSpPr>
            <a:spLocks noGrp="1"/>
          </p:cNvSpPr>
          <p:nvPr>
            <p:ph type="body" idx="10"/>
          </p:nvPr>
        </p:nvSpPr>
        <p:spPr>
          <a:xfrm>
            <a:off x="496570" y="901700"/>
            <a:ext cx="8635365" cy="1993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574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Equipment shift tickets </a:t>
            </a:r>
          </a:p>
          <a:p>
            <a:pPr marL="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Verification of pay documents </a:t>
            </a:r>
          </a:p>
          <a:p>
            <a:pPr marL="0" marR="0" indent="0" algn="l">
              <a:lnSpc>
                <a:spcPts val="27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Handout 4-1: Division/Group Documentation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36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Requirements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 Placeholder 170"/>
          <p:cNvSpPr>
            <a:spLocks noGrp="1"/>
          </p:cNvSpPr>
          <p:nvPr>
            <p:ph type="body" idx="10"/>
          </p:nvPr>
        </p:nvSpPr>
        <p:spPr>
          <a:xfrm>
            <a:off x="0" y="345440"/>
            <a:ext cx="9144000" cy="530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950" b="1" spc="-165">
                <a:solidFill>
                  <a:srgbClr val="003366"/>
                </a:solidFill>
                <a:latin typeface="Arial Unicode MS" panose="22635452340000000000" pitchFamily="2"/>
              </a:rPr>
              <a:t>Division/Group Documentation Requirements (cont.) </a:t>
            </a:r>
          </a:p>
        </p:txBody>
      </p:sp>
      <p:sp>
        <p:nvSpPr>
          <p:cNvPr id="172" name="Text Placeholder 171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73" name="Text Placeholder 172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4-15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74" name="Text Placeholder 173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75" name="Text Placeholder 174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842760"/>
          </a:xfrm>
          <a:prstGeom prst="rect">
            <a:avLst/>
          </a:prstGeom>
          <a:solidFill>
            <a:srgbClr val="96A3A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78" name="Text Placeholder 177"/>
          <p:cNvSpPr>
            <a:spLocks noGrp="1"/>
          </p:cNvSpPr>
          <p:nvPr>
            <p:ph type="body" idx="10"/>
          </p:nvPr>
        </p:nvSpPr>
        <p:spPr>
          <a:xfrm>
            <a:off x="481330" y="396240"/>
            <a:ext cx="8223885" cy="445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200"/>
              </a:lnSpc>
              <a:spcAft>
                <a:spcPts val="180"/>
              </a:spcAft>
            </a:pPr>
            <a:r>
              <a:rPr lang="en-US" sz="2950" b="1" spc="-165">
                <a:solidFill>
                  <a:srgbClr val="003366"/>
                </a:solidFill>
                <a:latin typeface="Arial Unicode MS" panose="22635452340000000000" pitchFamily="2"/>
              </a:rPr>
              <a:t>Division/Group Documentation Requirements (cont.) </a:t>
            </a:r>
          </a:p>
        </p:txBody>
      </p:sp>
      <p:sp>
        <p:nvSpPr>
          <p:cNvPr id="179" name="Text Placeholder 178"/>
          <p:cNvSpPr>
            <a:spLocks noGrp="1"/>
          </p:cNvSpPr>
          <p:nvPr>
            <p:ph type="body" idx="10"/>
          </p:nvPr>
        </p:nvSpPr>
        <p:spPr>
          <a:xfrm>
            <a:off x="496570" y="1176020"/>
            <a:ext cx="7815580" cy="893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Equipment inspection forms </a:t>
            </a:r>
          </a:p>
          <a:p>
            <a:pPr marL="0" marR="0" indent="0" algn="ctr">
              <a:lnSpc>
                <a:spcPts val="2800"/>
              </a:lnSpc>
              <a:spcBef>
                <a:spcPts val="900"/>
              </a:spcBef>
              <a:spcAft>
                <a:spcPts val="360"/>
              </a:spcAft>
            </a:pPr>
            <a:r>
              <a:rPr lang="en-US" sz="2350" spc="-2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20">
                <a:solidFill>
                  <a:srgbClr val="003366"/>
                </a:solidFill>
                <a:latin typeface="Arial" panose="22635452340000000000" pitchFamily="2"/>
              </a:rPr>
              <a:t>Damage assessment and inspection documentation </a:t>
            </a:r>
          </a:p>
        </p:txBody>
      </p:sp>
      <p:sp>
        <p:nvSpPr>
          <p:cNvPr id="180" name="Text Placeholder 179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81" name="Text Placeholder 180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82" name="Text Placeholder 181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646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4-14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 Placeholder 184"/>
          <p:cNvSpPr>
            <a:spLocks noGrp="1"/>
          </p:cNvSpPr>
          <p:nvPr>
            <p:ph type="body" idx="10"/>
          </p:nvPr>
        </p:nvSpPr>
        <p:spPr>
          <a:xfrm>
            <a:off x="0" y="345440"/>
            <a:ext cx="9144000" cy="530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950" b="1" spc="-165">
                <a:solidFill>
                  <a:srgbClr val="003366"/>
                </a:solidFill>
                <a:latin typeface="Arial Unicode MS" panose="22635452340000000000" pitchFamily="2"/>
              </a:rPr>
              <a:t>Division/Group Documentation Requirements (cont.) </a:t>
            </a:r>
          </a:p>
        </p:txBody>
      </p:sp>
      <p:sp>
        <p:nvSpPr>
          <p:cNvPr id="186" name="Text Placeholder 185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87" name="Text Placeholder 186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4-15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88" name="Text Placeholder 187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89" name="Text Placeholder 188"/>
          <p:cNvSpPr>
            <a:spLocks noGrp="1"/>
          </p:cNvSpPr>
          <p:nvPr>
            <p:ph type="body" idx="10"/>
          </p:nvPr>
        </p:nvSpPr>
        <p:spPr>
          <a:xfrm>
            <a:off x="8890" y="876300"/>
            <a:ext cx="9135110" cy="5226050"/>
          </a:xfrm>
          <a:prstGeom prst="rect">
            <a:avLst/>
          </a:prstGeom>
          <a:solidFill>
            <a:srgbClr val="96A3A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92" name="Text Placeholder 191"/>
          <p:cNvSpPr>
            <a:spLocks noGrp="1"/>
          </p:cNvSpPr>
          <p:nvPr>
            <p:ph type="body" idx="10"/>
          </p:nvPr>
        </p:nvSpPr>
        <p:spPr>
          <a:xfrm>
            <a:off x="496570" y="1176020"/>
            <a:ext cx="2255520" cy="893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2350" spc="-5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5">
                <a:solidFill>
                  <a:srgbClr val="003366"/>
                </a:solidFill>
                <a:latin typeface="Arial" panose="22635452340000000000" pitchFamily="2"/>
              </a:rPr>
              <a:t>ICS Form 214 </a:t>
            </a:r>
          </a:p>
          <a:p>
            <a:pPr marL="0" marR="0" indent="0" algn="l">
              <a:lnSpc>
                <a:spcPts val="2800"/>
              </a:lnSpc>
              <a:spcBef>
                <a:spcPts val="1260"/>
              </a:spcBef>
              <a:spcAft>
                <a:spcPts val="36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Signing PTB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 Placeholder 194"/>
          <p:cNvSpPr>
            <a:spLocks noGrp="1"/>
          </p:cNvSpPr>
          <p:nvPr>
            <p:ph type="body" idx="10"/>
          </p:nvPr>
        </p:nvSpPr>
        <p:spPr>
          <a:xfrm>
            <a:off x="0" y="345440"/>
            <a:ext cx="9144000" cy="530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950" b="1" spc="-165">
                <a:solidFill>
                  <a:srgbClr val="003366"/>
                </a:solidFill>
                <a:latin typeface="Arial Unicode MS" panose="22635452340000000000" pitchFamily="2"/>
              </a:rPr>
              <a:t>Division/Group Documentation Requirements (cont.) </a:t>
            </a:r>
          </a:p>
        </p:txBody>
      </p:sp>
      <p:sp>
        <p:nvSpPr>
          <p:cNvPr id="196" name="Text Placeholder 195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97" name="Text Placeholder 196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4-15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99" name="Text Placeholder 198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842760"/>
          </a:xfrm>
          <a:prstGeom prst="rect">
            <a:avLst/>
          </a:prstGeom>
          <a:solidFill>
            <a:srgbClr val="97A3A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02" name="Text Placeholder 201"/>
          <p:cNvSpPr>
            <a:spLocks noGrp="1"/>
          </p:cNvSpPr>
          <p:nvPr>
            <p:ph type="body" idx="10"/>
          </p:nvPr>
        </p:nvSpPr>
        <p:spPr>
          <a:xfrm>
            <a:off x="481330" y="396240"/>
            <a:ext cx="8223885" cy="445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200"/>
              </a:lnSpc>
              <a:spcAft>
                <a:spcPts val="180"/>
              </a:spcAft>
            </a:pPr>
            <a:r>
              <a:rPr lang="en-US" sz="2950" b="1" spc="-165">
                <a:solidFill>
                  <a:srgbClr val="013366"/>
                </a:solidFill>
                <a:latin typeface="Arial Unicode MS" panose="22635452340000000000" pitchFamily="2"/>
              </a:rPr>
              <a:t>Division/Group Documentation Requirements (cont.) </a:t>
            </a:r>
          </a:p>
        </p:txBody>
      </p:sp>
      <p:sp>
        <p:nvSpPr>
          <p:cNvPr id="203" name="Text Placeholder 202"/>
          <p:cNvSpPr>
            <a:spLocks noGrp="1"/>
          </p:cNvSpPr>
          <p:nvPr>
            <p:ph type="body" idx="10"/>
          </p:nvPr>
        </p:nvSpPr>
        <p:spPr>
          <a:xfrm>
            <a:off x="496570" y="1179195"/>
            <a:ext cx="2740660" cy="890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350" spc="0">
                <a:solidFill>
                  <a:srgbClr val="01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13366"/>
                </a:solidFill>
                <a:latin typeface="Arial" panose="22635452340000000000" pitchFamily="2"/>
              </a:rPr>
              <a:t>Evaluations </a:t>
            </a:r>
          </a:p>
          <a:p>
            <a:pPr marL="0" marR="0" indent="0" algn="ctr">
              <a:lnSpc>
                <a:spcPts val="2800"/>
              </a:lnSpc>
              <a:spcBef>
                <a:spcPts val="1260"/>
              </a:spcBef>
              <a:spcAft>
                <a:spcPts val="360"/>
              </a:spcAft>
            </a:pPr>
            <a:r>
              <a:rPr lang="en-US" sz="2350" spc="-15">
                <a:solidFill>
                  <a:srgbClr val="01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15">
                <a:solidFill>
                  <a:srgbClr val="013366"/>
                </a:solidFill>
                <a:latin typeface="Arial" panose="22635452340000000000" pitchFamily="2"/>
              </a:rPr>
              <a:t>Debriefing forms </a:t>
            </a:r>
          </a:p>
        </p:txBody>
      </p:sp>
      <p:sp>
        <p:nvSpPr>
          <p:cNvPr id="204" name="Text Placeholder 203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05" name="Text Placeholder 204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06" name="Text Placeholder 205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011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4-16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 Placeholder 208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10" name="Text Placeholder 209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11" name="Text Placeholder 210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12" name="Text Placeholder 211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842760"/>
          </a:xfrm>
          <a:prstGeom prst="rect">
            <a:avLst/>
          </a:prstGeom>
          <a:solidFill>
            <a:srgbClr val="96A3B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15" name="Text Placeholder 214"/>
          <p:cNvSpPr>
            <a:spLocks noGrp="1"/>
          </p:cNvSpPr>
          <p:nvPr>
            <p:ph type="body" idx="10"/>
          </p:nvPr>
        </p:nvSpPr>
        <p:spPr>
          <a:xfrm>
            <a:off x="484505" y="405130"/>
            <a:ext cx="7580630" cy="433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Demobilization and Close-Out Procedures </a:t>
            </a:r>
          </a:p>
        </p:txBody>
      </p:sp>
      <p:sp>
        <p:nvSpPr>
          <p:cNvPr id="216" name="Text Placeholder 215"/>
          <p:cNvSpPr>
            <a:spLocks noGrp="1"/>
          </p:cNvSpPr>
          <p:nvPr>
            <p:ph type="body" idx="10"/>
          </p:nvPr>
        </p:nvSpPr>
        <p:spPr>
          <a:xfrm>
            <a:off x="496570" y="1176020"/>
            <a:ext cx="6659880" cy="668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0"/>
              </a:spcAft>
            </a:pPr>
            <a:r>
              <a:rPr lang="en-US" sz="2350" spc="-2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20">
                <a:solidFill>
                  <a:srgbClr val="003366"/>
                </a:solidFill>
                <a:latin typeface="Arial" panose="22635452340000000000" pitchFamily="2"/>
              </a:rPr>
              <a:t>Coordinate operations to meet guidelines in </a:t>
            </a:r>
          </a:p>
          <a:p>
            <a:pPr marL="320040" marR="0" indent="0" algn="l">
              <a:lnSpc>
                <a:spcPct val="806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Demobilization Plan </a:t>
            </a:r>
          </a:p>
        </p:txBody>
      </p:sp>
      <p:sp>
        <p:nvSpPr>
          <p:cNvPr id="217" name="Text Placeholder 216"/>
          <p:cNvSpPr>
            <a:spLocks noGrp="1"/>
          </p:cNvSpPr>
          <p:nvPr>
            <p:ph type="body" idx="10"/>
          </p:nvPr>
        </p:nvSpPr>
        <p:spPr>
          <a:xfrm>
            <a:off x="496570" y="2051050"/>
            <a:ext cx="6888480" cy="835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Identify any excess resources </a:t>
            </a:r>
          </a:p>
          <a:p>
            <a:pPr marL="0" marR="0" indent="0" algn="ctr">
              <a:lnSpc>
                <a:spcPts val="2300"/>
              </a:lnSpc>
              <a:spcBef>
                <a:spcPts val="900"/>
              </a:spcBef>
              <a:spcAft>
                <a:spcPts val="360"/>
              </a:spcAft>
            </a:pPr>
            <a:r>
              <a:rPr lang="en-US" sz="2350" spc="-15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15">
                <a:solidFill>
                  <a:srgbClr val="003366"/>
                </a:solidFill>
                <a:latin typeface="Arial" panose="22635452340000000000" pitchFamily="2"/>
              </a:rPr>
              <a:t>Consider cost versus effectiveness of excess </a:t>
            </a:r>
          </a:p>
        </p:txBody>
      </p:sp>
      <p:sp>
        <p:nvSpPr>
          <p:cNvPr id="218" name="Text Placeholder 217"/>
          <p:cNvSpPr>
            <a:spLocks noGrp="1"/>
          </p:cNvSpPr>
          <p:nvPr>
            <p:ph type="body" idx="10"/>
          </p:nvPr>
        </p:nvSpPr>
        <p:spPr>
          <a:xfrm>
            <a:off x="829310" y="2989580"/>
            <a:ext cx="1426210" cy="245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2400" b="1" spc="-45">
                <a:solidFill>
                  <a:srgbClr val="003366"/>
                </a:solidFill>
                <a:latin typeface="Arial" panose="22635452340000000000" pitchFamily="2"/>
              </a:rPr>
              <a:t>resources </a:t>
            </a:r>
          </a:p>
        </p:txBody>
      </p:sp>
      <p:sp>
        <p:nvSpPr>
          <p:cNvPr id="219" name="Text Placeholder 218"/>
          <p:cNvSpPr>
            <a:spLocks noGrp="1"/>
          </p:cNvSpPr>
          <p:nvPr>
            <p:ph type="body" idx="10"/>
          </p:nvPr>
        </p:nvSpPr>
        <p:spPr>
          <a:xfrm>
            <a:off x="496570" y="3441065"/>
            <a:ext cx="4133215" cy="3225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2350" spc="-2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20">
                <a:solidFill>
                  <a:srgbClr val="003366"/>
                </a:solidFill>
                <a:latin typeface="Arial" panose="22635452340000000000" pitchFamily="2"/>
              </a:rPr>
              <a:t>Provide info for Glide Path </a:t>
            </a:r>
          </a:p>
        </p:txBody>
      </p:sp>
      <p:sp>
        <p:nvSpPr>
          <p:cNvPr id="220" name="Text Placeholder 219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21" name="Text Placeholder 220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22" name="Text Placeholder 221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011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4-17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 Placeholder 224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26" name="Text Placeholder 225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27" name="Text Placeholder 226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28" name="Text Placeholder 227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093460"/>
          </a:xfrm>
          <a:prstGeom prst="rect">
            <a:avLst/>
          </a:prstGeom>
          <a:solidFill>
            <a:srgbClr val="97A5B5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31" name="Text Placeholder 230"/>
          <p:cNvSpPr>
            <a:spLocks noGrp="1"/>
          </p:cNvSpPr>
          <p:nvPr>
            <p:ph type="body" idx="10"/>
          </p:nvPr>
        </p:nvSpPr>
        <p:spPr>
          <a:xfrm>
            <a:off x="484505" y="411480"/>
            <a:ext cx="4309745" cy="5035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600"/>
              </a:lnSpc>
              <a:spcAft>
                <a:spcPts val="180"/>
              </a:spcAft>
            </a:pPr>
            <a:r>
              <a:rPr lang="en-US" sz="3350" b="1" spc="-190">
                <a:solidFill>
                  <a:srgbClr val="0A3562"/>
                </a:solidFill>
                <a:latin typeface="Arial Unicode MS" panose="22635452340000000000" pitchFamily="2"/>
              </a:rPr>
              <a:t>Personnel Management </a:t>
            </a:r>
          </a:p>
        </p:txBody>
      </p:sp>
      <p:sp>
        <p:nvSpPr>
          <p:cNvPr id="232" name="Text Placeholder 231"/>
          <p:cNvSpPr>
            <a:spLocks noGrp="1"/>
          </p:cNvSpPr>
          <p:nvPr>
            <p:ph type="body" idx="10"/>
          </p:nvPr>
        </p:nvSpPr>
        <p:spPr>
          <a:xfrm>
            <a:off x="655320" y="1176020"/>
            <a:ext cx="7894320" cy="363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b="1" spc="-20">
                <a:solidFill>
                  <a:srgbClr val="0A3562"/>
                </a:solidFill>
                <a:latin typeface="Arial" panose="22635452340000000000" pitchFamily="2"/>
              </a:rPr>
              <a:t>The Division/Group Supervisor is a mid-level manager.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 Placeholder 234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36" name="Text Placeholder 235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37" name="Text Placeholder 236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38" name="Text Placeholder 237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842760"/>
          </a:xfrm>
          <a:prstGeom prst="rect">
            <a:avLst/>
          </a:prstGeom>
          <a:solidFill>
            <a:srgbClr val="97A3A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41" name="Text Placeholder 240"/>
          <p:cNvSpPr>
            <a:spLocks noGrp="1"/>
          </p:cNvSpPr>
          <p:nvPr>
            <p:ph type="body" idx="10"/>
          </p:nvPr>
        </p:nvSpPr>
        <p:spPr>
          <a:xfrm>
            <a:off x="484505" y="405130"/>
            <a:ext cx="5553710" cy="512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700"/>
              </a:lnSpc>
              <a:spcAft>
                <a:spcPts val="180"/>
              </a:spcAft>
            </a:pPr>
            <a:r>
              <a:rPr lang="en-US" sz="3350" b="1" spc="-185">
                <a:solidFill>
                  <a:srgbClr val="003366"/>
                </a:solidFill>
                <a:latin typeface="Arial Unicode MS" panose="22635452340000000000" pitchFamily="2"/>
              </a:rPr>
              <a:t>Personnel Management (cont.) </a:t>
            </a:r>
          </a:p>
        </p:txBody>
      </p:sp>
      <p:sp>
        <p:nvSpPr>
          <p:cNvPr id="242" name="Text Placeholder 241"/>
          <p:cNvSpPr>
            <a:spLocks noGrp="1"/>
          </p:cNvSpPr>
          <p:nvPr>
            <p:ph type="body" idx="10"/>
          </p:nvPr>
        </p:nvSpPr>
        <p:spPr>
          <a:xfrm>
            <a:off x="725170" y="1176020"/>
            <a:ext cx="7760335" cy="723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b="1" spc="-25">
                <a:solidFill>
                  <a:srgbClr val="003366"/>
                </a:solidFill>
                <a:latin typeface="Arial" panose="22635452340000000000" pitchFamily="2"/>
              </a:rPr>
              <a:t>What types of personnel management issues may the </a:t>
            </a:r>
          </a:p>
          <a:p>
            <a:pPr marL="1691640" marR="0" indent="0" algn="l">
              <a:lnSpc>
                <a:spcPct val="95999"/>
              </a:lnSpc>
              <a:spcBef>
                <a:spcPts val="0"/>
              </a:spcBef>
              <a:spcAft>
                <a:spcPts val="18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Division/Group Supervisor face? </a:t>
            </a:r>
          </a:p>
        </p:txBody>
      </p:sp>
      <p:sp>
        <p:nvSpPr>
          <p:cNvPr id="243" name="Text Placeholder 242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44" name="Text Placeholder 243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45" name="Text Placeholder 244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17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4-19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42430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74320" rIns="0" bIns="0" anchor="t"/>
          <a:lstStyle/>
          <a:p>
            <a:pPr marL="45720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Unit Terminal Objective </a:t>
            </a:r>
          </a:p>
          <a:p>
            <a:pPr marL="0" marR="0" indent="0" algn="ctr">
              <a:lnSpc>
                <a:spcPct val="95999"/>
              </a:lnSpc>
              <a:spcBef>
                <a:spcPts val="864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Describe the supervision and </a:t>
            </a:r>
          </a:p>
          <a:p>
            <a:pPr marL="141732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personnel management responsibilities of the </a:t>
            </a:r>
          </a:p>
          <a:p>
            <a:pPr marL="2743200" marR="0" indent="0" algn="l">
              <a:lnSpc>
                <a:spcPct val="95999"/>
              </a:lnSpc>
              <a:spcBef>
                <a:spcPts val="0"/>
              </a:spcBef>
              <a:spcAft>
                <a:spcPts val="1008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Division/Group Supervisor.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82296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4-2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 Placeholder 247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49" name="Text Placeholder 248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50" name="Text Placeholder 249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51" name="Text Placeholder 250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Personnel Management (cont.) </a:t>
            </a:r>
          </a:p>
          <a:p>
            <a:pPr marL="457200" marR="0" indent="0" algn="l">
              <a:lnSpc>
                <a:spcPct val="95999"/>
              </a:lnSpc>
              <a:spcBef>
                <a:spcPts val="270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 unique position that may have to contend with a </a:t>
            </a:r>
          </a:p>
          <a:p>
            <a:pPr marL="4572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variety of personnel management issues: </a:t>
            </a:r>
          </a:p>
          <a:p>
            <a:pPr marL="4572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Rank structures </a:t>
            </a:r>
          </a:p>
          <a:p>
            <a:pPr marL="45720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People from different agencies </a:t>
            </a:r>
          </a:p>
          <a:p>
            <a:pPr marL="457200" marR="0" indent="0" algn="l">
              <a:lnSpc>
                <a:spcPts val="27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People without ICS experience </a:t>
            </a:r>
          </a:p>
          <a:p>
            <a:pPr marL="45720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Emergency vs. non-emergency people </a:t>
            </a:r>
          </a:p>
          <a:p>
            <a:pPr marL="457200" marR="0" indent="0" algn="l">
              <a:lnSpc>
                <a:spcPts val="23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Volunteers </a:t>
            </a:r>
          </a:p>
          <a:p>
            <a:pPr marL="457200" marR="0" indent="0" algn="l">
              <a:lnSpc>
                <a:spcPts val="2700"/>
              </a:lnSpc>
              <a:spcBef>
                <a:spcPts val="1440"/>
              </a:spcBef>
              <a:spcAft>
                <a:spcPts val="774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Extended operational periods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 Placeholder 258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60" name="Text Placeholder 259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61" name="Text Placeholder 260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62" name="Text Placeholder 261"/>
          <p:cNvSpPr>
            <a:spLocks noGrp="1"/>
          </p:cNvSpPr>
          <p:nvPr>
            <p:ph type="body" idx="10"/>
          </p:nvPr>
        </p:nvSpPr>
        <p:spPr>
          <a:xfrm>
            <a:off x="469265" y="405130"/>
            <a:ext cx="7513320" cy="29140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63" name="Text Placeholder 262"/>
          <p:cNvSpPr>
            <a:spLocks noGrp="1"/>
          </p:cNvSpPr>
          <p:nvPr>
            <p:ph type="body" idx="10"/>
          </p:nvPr>
        </p:nvSpPr>
        <p:spPr>
          <a:xfrm>
            <a:off x="484505" y="405130"/>
            <a:ext cx="3212465" cy="3994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900"/>
              </a:lnSpc>
              <a:spcAft>
                <a:spcPts val="0"/>
              </a:spcAft>
            </a:pPr>
            <a:r>
              <a:rPr lang="en-US" sz="3350" b="1" spc="-175">
                <a:solidFill>
                  <a:srgbClr val="003366"/>
                </a:solidFill>
                <a:latin typeface="Arial Unicode MS" panose="22635452340000000000" pitchFamily="2"/>
              </a:rPr>
              <a:t>Leadership Styles </a:t>
            </a:r>
          </a:p>
        </p:txBody>
      </p:sp>
      <p:sp>
        <p:nvSpPr>
          <p:cNvPr id="266" name="Text Placeholder 265"/>
          <p:cNvSpPr>
            <a:spLocks noGrp="1"/>
          </p:cNvSpPr>
          <p:nvPr>
            <p:ph type="body" idx="10"/>
          </p:nvPr>
        </p:nvSpPr>
        <p:spPr>
          <a:xfrm>
            <a:off x="472440" y="1188720"/>
            <a:ext cx="7506970" cy="21304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Autocratic </a:t>
            </a:r>
          </a:p>
          <a:p>
            <a:pPr marL="0" marR="0" indent="0" algn="l">
              <a:lnSpc>
                <a:spcPts val="23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Laissez-faire </a:t>
            </a:r>
          </a:p>
          <a:p>
            <a:pPr marL="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Democratic or participative management </a:t>
            </a:r>
          </a:p>
          <a:p>
            <a:pPr marL="0" marR="0" indent="0" algn="ctr">
              <a:lnSpc>
                <a:spcPct val="95999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400" b="1" spc="-20">
                <a:solidFill>
                  <a:srgbClr val="003366"/>
                </a:solidFill>
                <a:latin typeface="Arial" panose="22635452340000000000" pitchFamily="2"/>
              </a:rPr>
              <a:t>A Division/Group Supervisor may have to play all of </a:t>
            </a:r>
          </a:p>
          <a:p>
            <a:pPr marL="0" marR="0" indent="0" algn="l">
              <a:lnSpc>
                <a:spcPts val="1700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these roles. </a:t>
            </a:r>
          </a:p>
        </p:txBody>
      </p:sp>
      <p:sp>
        <p:nvSpPr>
          <p:cNvPr id="269" name="Text Placeholder 268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70" name="Text Placeholder 269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034665" algn="l"/>
                <a:tab pos="4794885" algn="r"/>
              </a:tabLst>
            </a:pPr>
            <a:r>
              <a:rPr lang="en-US" sz="1400" b="1" spc="-100">
                <a:solidFill>
                  <a:srgbClr val="FFFFFF"/>
                </a:solidFill>
                <a:latin typeface="Arial" panose="22635452340000000000" pitchFamily="2"/>
              </a:rPr>
              <a:t>Division/Group Management </a:t>
            </a:r>
            <a:r>
              <a:rPr lang="en-US" sz="1400" b="1" u="sng" spc="-100">
                <a:solidFill>
                  <a:srgbClr val="FFFFFF"/>
                </a:solidFill>
                <a:latin typeface="Arial" panose="22635452340000000000" pitchFamily="2"/>
              </a:rPr>
              <a:t>and </a:t>
            </a:r>
            <a:r>
              <a:rPr lang="en-US" sz="1400" b="1" u="sng" spc="-405">
                <a:solidFill>
                  <a:srgbClr val="FFFFFF"/>
                </a:solidFill>
                <a:latin typeface="Arial" panose="22635452340000000000" pitchFamily="2"/>
              </a:rPr>
              <a:t>Personnel </a:t>
            </a:r>
            <a:r>
              <a:rPr lang="en-US" sz="1400" b="1" u="sng" spc="-245">
                <a:solidFill>
                  <a:srgbClr val="FFFFFF"/>
                </a:solidFill>
                <a:latin typeface="Arial" panose="22635452340000000000" pitchFamily="2"/>
              </a:rPr>
              <a:t>Management </a:t>
            </a:r>
          </a:p>
        </p:txBody>
      </p:sp>
      <p:sp>
        <p:nvSpPr>
          <p:cNvPr id="271" name="Text Placeholder 270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89916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75">
                <a:solidFill>
                  <a:srgbClr val="FFFFFF"/>
                </a:solidFill>
                <a:latin typeface="Arial" panose="22635452340000000000" pitchFamily="2"/>
              </a:rPr>
              <a:t>Visual 4-21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 Placeholder 277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79" name="Text Placeholder 278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80" name="Text Placeholder 279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81" name="Text Placeholder 280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8616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82" name="Text Placeholder 281"/>
          <p:cNvSpPr>
            <a:spLocks noGrp="1"/>
          </p:cNvSpPr>
          <p:nvPr>
            <p:ph type="body" idx="10"/>
          </p:nvPr>
        </p:nvSpPr>
        <p:spPr>
          <a:xfrm>
            <a:off x="472440" y="27305"/>
            <a:ext cx="8659495" cy="874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7180" rIns="0" bIns="0" anchor="t"/>
          <a:lstStyle/>
          <a:p>
            <a:pPr marL="0" marR="0" indent="0" algn="l">
              <a:lnSpc>
                <a:spcPts val="3600"/>
              </a:lnSpc>
              <a:spcAft>
                <a:spcPts val="72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Supervision </a:t>
            </a:r>
          </a:p>
        </p:txBody>
      </p:sp>
      <p:sp>
        <p:nvSpPr>
          <p:cNvPr id="283" name="Text Placeholder 282"/>
          <p:cNvSpPr>
            <a:spLocks noGrp="1"/>
          </p:cNvSpPr>
          <p:nvPr>
            <p:ph type="body" idx="10"/>
          </p:nvPr>
        </p:nvSpPr>
        <p:spPr>
          <a:xfrm>
            <a:off x="481330" y="901700"/>
            <a:ext cx="8650605" cy="2207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146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See and be seen: </a:t>
            </a:r>
          </a:p>
          <a:p>
            <a:pPr marL="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Monitor progress </a:t>
            </a:r>
          </a:p>
          <a:p>
            <a:pPr marL="0" marR="0" indent="0" algn="l">
              <a:lnSpc>
                <a:spcPts val="23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Coordinate activities </a:t>
            </a:r>
          </a:p>
          <a:p>
            <a:pPr marL="0" marR="0" indent="0" algn="l">
              <a:lnSpc>
                <a:spcPts val="2800"/>
              </a:lnSpc>
              <a:spcBef>
                <a:spcPts val="1440"/>
              </a:spcBef>
              <a:spcAft>
                <a:spcPts val="54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Provide the opportunity to communicate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 Placeholder 292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94" name="Text Placeholder 293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95" name="Text Placeholder 294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96" name="Text Placeholder 295"/>
          <p:cNvSpPr>
            <a:spLocks noGrp="1"/>
          </p:cNvSpPr>
          <p:nvPr>
            <p:ph type="body" idx="10"/>
          </p:nvPr>
        </p:nvSpPr>
        <p:spPr>
          <a:xfrm>
            <a:off x="487680" y="408305"/>
            <a:ext cx="7885430" cy="35693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97" name="Text Placeholder 296"/>
          <p:cNvSpPr>
            <a:spLocks noGrp="1"/>
          </p:cNvSpPr>
          <p:nvPr>
            <p:ph type="body" idx="10"/>
          </p:nvPr>
        </p:nvSpPr>
        <p:spPr>
          <a:xfrm>
            <a:off x="490855" y="411480"/>
            <a:ext cx="4492625" cy="3873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8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Instructions/Expectations </a:t>
            </a:r>
          </a:p>
        </p:txBody>
      </p:sp>
      <p:sp>
        <p:nvSpPr>
          <p:cNvPr id="300" name="Text Placeholder 299"/>
          <p:cNvSpPr>
            <a:spLocks noGrp="1"/>
          </p:cNvSpPr>
          <p:nvPr>
            <p:ph type="body" idx="10"/>
          </p:nvPr>
        </p:nvSpPr>
        <p:spPr>
          <a:xfrm>
            <a:off x="494030" y="1188720"/>
            <a:ext cx="7875905" cy="27889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b="1" spc="-25">
                <a:solidFill>
                  <a:srgbClr val="003366"/>
                </a:solidFill>
                <a:latin typeface="Arial" panose="22635452340000000000" pitchFamily="2"/>
              </a:rPr>
              <a:t>Must communicate instructions and expectations well: </a:t>
            </a:r>
          </a:p>
          <a:p>
            <a:pPr marL="0" marR="0" indent="0" algn="l">
              <a:lnSpc>
                <a:spcPts val="28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In briefings </a:t>
            </a:r>
          </a:p>
          <a:p>
            <a:pPr marL="0" marR="0" indent="0" algn="l">
              <a:lnSpc>
                <a:spcPts val="23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One-on-one </a:t>
            </a:r>
          </a:p>
          <a:p>
            <a:pPr marL="0" marR="0" indent="0" algn="l">
              <a:lnSpc>
                <a:spcPts val="27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Request feedback </a:t>
            </a:r>
          </a:p>
          <a:p>
            <a:pPr marL="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Clarify </a:t>
            </a:r>
          </a:p>
          <a:p>
            <a:pPr marL="0" marR="0" indent="0" algn="l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Evaluate </a:t>
            </a:r>
          </a:p>
        </p:txBody>
      </p:sp>
      <p:sp>
        <p:nvSpPr>
          <p:cNvPr id="303" name="Text Placeholder 302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04" name="Text Placeholder 303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05" name="Text Placeholder 304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011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4-23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 Placeholder 311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13" name="Text Placeholder 312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14" name="Text Placeholder 313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15" name="Text Placeholder 314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093460"/>
          </a:xfrm>
          <a:prstGeom prst="rect">
            <a:avLst/>
          </a:prstGeom>
          <a:solidFill>
            <a:srgbClr val="96A3A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18" name="Text Placeholder 317"/>
          <p:cNvSpPr>
            <a:spLocks noGrp="1"/>
          </p:cNvSpPr>
          <p:nvPr>
            <p:ph type="body" idx="10"/>
          </p:nvPr>
        </p:nvSpPr>
        <p:spPr>
          <a:xfrm>
            <a:off x="463550" y="411480"/>
            <a:ext cx="5836920" cy="502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600"/>
              </a:lnSpc>
              <a:spcAft>
                <a:spcPts val="180"/>
              </a:spcAft>
            </a:pPr>
            <a:r>
              <a:rPr lang="en-US" sz="3350" b="1" spc="-95">
                <a:solidFill>
                  <a:srgbClr val="013365"/>
                </a:solidFill>
                <a:latin typeface="Arial Unicode MS" panose="22635452340000000000" pitchFamily="2"/>
              </a:rPr>
              <a:t>Team Building and Maintenance </a:t>
            </a:r>
          </a:p>
        </p:txBody>
      </p:sp>
      <p:sp>
        <p:nvSpPr>
          <p:cNvPr id="319" name="Text Placeholder 318"/>
          <p:cNvSpPr>
            <a:spLocks noGrp="1"/>
          </p:cNvSpPr>
          <p:nvPr>
            <p:ph type="body" idx="10"/>
          </p:nvPr>
        </p:nvSpPr>
        <p:spPr>
          <a:xfrm>
            <a:off x="1554480" y="1176020"/>
            <a:ext cx="6108065" cy="363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b="1" spc="-25">
                <a:solidFill>
                  <a:srgbClr val="013365"/>
                </a:solidFill>
                <a:latin typeface="Arial" panose="22635452340000000000" pitchFamily="2"/>
              </a:rPr>
              <a:t>Seven Practices of Highly Effective Teams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 Placeholder 321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23" name="Text Placeholder 322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24" name="Text Placeholder 323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25" name="Text Placeholder 324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74320" rIns="0" bIns="0" anchor="t"/>
          <a:lstStyle/>
          <a:p>
            <a:pPr marL="41148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350" b="1" spc="-70">
                <a:solidFill>
                  <a:srgbClr val="003366"/>
                </a:solidFill>
                <a:latin typeface="Arial Unicode MS" panose="22635452340000000000" pitchFamily="2"/>
              </a:rPr>
              <a:t>Team Building and Maintenance (cont.) </a:t>
            </a:r>
          </a:p>
          <a:p>
            <a:pPr marL="411480" marR="0" indent="0" algn="l">
              <a:lnSpc>
                <a:spcPct val="95999"/>
              </a:lnSpc>
              <a:spcBef>
                <a:spcPts val="270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Seven Practices of Highly Effective Teams </a:t>
            </a:r>
          </a:p>
          <a:p>
            <a:pPr marL="457200" marR="0" indent="457200" algn="l">
              <a:lnSpc>
                <a:spcPct val="82559"/>
              </a:lnSpc>
              <a:spcBef>
                <a:spcPts val="144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spc="100">
                <a:solidFill>
                  <a:srgbClr val="003366"/>
                </a:solidFill>
                <a:latin typeface="Arial" panose="22635452340000000000" pitchFamily="2"/>
              </a:rPr>
              <a:t>A commitment to a clear mission </a:t>
            </a:r>
          </a:p>
          <a:p>
            <a:pPr marL="457200" marR="0" indent="457200" algn="l">
              <a:lnSpc>
                <a:spcPct val="95999"/>
              </a:lnSpc>
              <a:spcBef>
                <a:spcPts val="144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spc="70">
                <a:solidFill>
                  <a:srgbClr val="003366"/>
                </a:solidFill>
                <a:latin typeface="Arial" panose="22635452340000000000" pitchFamily="2"/>
              </a:rPr>
              <a:t>Mutual support, encouragement, and accountability </a:t>
            </a:r>
          </a:p>
          <a:p>
            <a:pPr marL="457200" marR="0" indent="457200" algn="l">
              <a:lnSpc>
                <a:spcPct val="95999"/>
              </a:lnSpc>
              <a:spcBef>
                <a:spcPts val="126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spc="100">
                <a:solidFill>
                  <a:srgbClr val="003366"/>
                </a:solidFill>
                <a:latin typeface="Arial" panose="22635452340000000000" pitchFamily="2"/>
              </a:rPr>
              <a:t>Clearly defined roles </a:t>
            </a:r>
          </a:p>
          <a:p>
            <a:pPr marL="457200" marR="0" indent="457200" algn="l">
              <a:lnSpc>
                <a:spcPct val="95999"/>
              </a:lnSpc>
              <a:spcBef>
                <a:spcPts val="126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spc="100">
                <a:solidFill>
                  <a:srgbClr val="003366"/>
                </a:solidFill>
                <a:latin typeface="Arial" panose="22635452340000000000" pitchFamily="2"/>
              </a:rPr>
              <a:t>Win-win cooperation </a:t>
            </a:r>
          </a:p>
          <a:p>
            <a:pPr marL="0" marR="0" indent="0" algn="ctr">
              <a:lnSpc>
                <a:spcPct val="82559"/>
              </a:lnSpc>
              <a:spcBef>
                <a:spcPts val="5400"/>
              </a:spcBef>
              <a:spcAft>
                <a:spcPts val="1098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Continued on next slide... </a:t>
            </a:r>
          </a:p>
        </p:txBody>
      </p:sp>
      <p:sp>
        <p:nvSpPr>
          <p:cNvPr id="328" name="Text Placeholder 327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29" name="Text Placeholder 328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30" name="Text Placeholder 329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329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4-25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 Placeholder 335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37" name="Text Placeholder 336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38" name="Text Placeholder 337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39" name="Text Placeholder 338"/>
          <p:cNvSpPr>
            <a:spLocks noGrp="1"/>
          </p:cNvSpPr>
          <p:nvPr>
            <p:ph type="body" idx="10"/>
          </p:nvPr>
        </p:nvSpPr>
        <p:spPr>
          <a:xfrm>
            <a:off x="8255" y="8890"/>
            <a:ext cx="9135745" cy="6093460"/>
          </a:xfrm>
          <a:prstGeom prst="rect">
            <a:avLst/>
          </a:prstGeom>
          <a:solidFill>
            <a:srgbClr val="96A3B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42" name="Text Placeholder 341"/>
          <p:cNvSpPr>
            <a:spLocks noGrp="1"/>
          </p:cNvSpPr>
          <p:nvPr>
            <p:ph type="body" idx="10"/>
          </p:nvPr>
        </p:nvSpPr>
        <p:spPr>
          <a:xfrm>
            <a:off x="463550" y="405130"/>
            <a:ext cx="7095490" cy="511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700"/>
              </a:lnSpc>
              <a:spcAft>
                <a:spcPts val="180"/>
              </a:spcAft>
            </a:pPr>
            <a:r>
              <a:rPr lang="en-US" sz="3350" b="1" spc="-95">
                <a:solidFill>
                  <a:srgbClr val="003366"/>
                </a:solidFill>
                <a:latin typeface="Arial Unicode MS" panose="22635452340000000000" pitchFamily="2"/>
              </a:rPr>
              <a:t>Team Building and Maintenance (cont.) </a:t>
            </a:r>
          </a:p>
        </p:txBody>
      </p:sp>
      <p:sp>
        <p:nvSpPr>
          <p:cNvPr id="343" name="Text Placeholder 342"/>
          <p:cNvSpPr>
            <a:spLocks noGrp="1"/>
          </p:cNvSpPr>
          <p:nvPr>
            <p:ph type="body" idx="10"/>
          </p:nvPr>
        </p:nvSpPr>
        <p:spPr>
          <a:xfrm>
            <a:off x="484505" y="1179195"/>
            <a:ext cx="4590415" cy="1384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457200" algn="l">
              <a:lnSpc>
                <a:spcPct val="95999"/>
              </a:lnSpc>
              <a:spcAft>
                <a:spcPts val="0"/>
              </a:spcAft>
              <a:buFont typeface="Arial"/>
              <a:buAutoNum type="arabicPeriod" startAt="5"/>
            </a:pPr>
            <a:r>
              <a:rPr lang="en-US" sz="2400" b="1" spc="90">
                <a:solidFill>
                  <a:srgbClr val="003366"/>
                </a:solidFill>
                <a:latin typeface="Arial" panose="22635452340000000000" pitchFamily="2"/>
              </a:rPr>
              <a:t>Individual competency </a:t>
            </a:r>
          </a:p>
          <a:p>
            <a:pPr marL="45720" marR="0" indent="457200" algn="l">
              <a:lnSpc>
                <a:spcPct val="95999"/>
              </a:lnSpc>
              <a:spcBef>
                <a:spcPts val="108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spc="-45">
                <a:solidFill>
                  <a:srgbClr val="003366"/>
                </a:solidFill>
                <a:latin typeface="Arial" panose="22635452340000000000" pitchFamily="2"/>
              </a:rPr>
              <a:t>Empowering communication </a:t>
            </a:r>
          </a:p>
          <a:p>
            <a:pPr marL="45720" marR="0" indent="457200" algn="l">
              <a:lnSpc>
                <a:spcPct val="95999"/>
              </a:lnSpc>
              <a:spcBef>
                <a:spcPts val="900"/>
              </a:spcBef>
              <a:spcAft>
                <a:spcPts val="540"/>
              </a:spcAft>
              <a:buFont typeface="Arial"/>
              <a:buAutoNum type="arabicPeriod"/>
            </a:pPr>
            <a:r>
              <a:rPr lang="en-US" sz="2400" b="1" spc="110">
                <a:solidFill>
                  <a:srgbClr val="003366"/>
                </a:solidFill>
                <a:latin typeface="Arial" panose="22635452340000000000" pitchFamily="2"/>
              </a:rPr>
              <a:t>A winning attitude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 Placeholder 345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47" name="Text Placeholder 346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48" name="Text Placeholder 347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49" name="Text Placeholder 348"/>
          <p:cNvSpPr>
            <a:spLocks noGrp="1"/>
          </p:cNvSpPr>
          <p:nvPr>
            <p:ph type="body" idx="10"/>
          </p:nvPr>
        </p:nvSpPr>
        <p:spPr>
          <a:xfrm>
            <a:off x="24130" y="27305"/>
            <a:ext cx="9119870" cy="6812280"/>
          </a:xfrm>
          <a:prstGeom prst="rect">
            <a:avLst/>
          </a:prstGeom>
          <a:solidFill>
            <a:srgbClr val="94A2A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52" name="Text Placeholder 351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53" name="Text Placeholder 352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4794885" algn="r"/>
              </a:tabLst>
            </a:pPr>
            <a:r>
              <a:rPr lang="en-US" sz="1400" b="1" spc="-100">
                <a:solidFill>
                  <a:srgbClr val="FFFFFF"/>
                </a:solidFill>
                <a:latin typeface="Arial" panose="22635452340000000000" pitchFamily="2"/>
              </a:rPr>
              <a:t>Division/Group Management </a:t>
            </a:r>
            <a:r>
              <a:rPr lang="en-US" sz="1400" b="1" u="sng" spc="-100">
                <a:solidFill>
                  <a:srgbClr val="FFFFFF"/>
                </a:solidFill>
                <a:latin typeface="Arial" panose="22635452340000000000" pitchFamily="2"/>
              </a:rPr>
              <a:t>and </a:t>
            </a:r>
            <a:r>
              <a:rPr lang="en-US" sz="1400" b="1" u="sng" spc="-75">
                <a:solidFill>
                  <a:srgbClr val="FFFFFF"/>
                </a:solidFill>
                <a:latin typeface="Arial" panose="22635452340000000000" pitchFamily="2"/>
              </a:rPr>
              <a:t>Personnel Management </a:t>
            </a:r>
          </a:p>
        </p:txBody>
      </p:sp>
      <p:sp>
        <p:nvSpPr>
          <p:cNvPr id="354" name="Text Placeholder 353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011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4-27 </a:t>
            </a:r>
          </a:p>
        </p:txBody>
      </p:sp>
      <p:sp>
        <p:nvSpPr>
          <p:cNvPr id="355" name="Text Placeholder 354"/>
          <p:cNvSpPr>
            <a:spLocks noGrp="1"/>
          </p:cNvSpPr>
          <p:nvPr>
            <p:ph type="body" idx="10"/>
          </p:nvPr>
        </p:nvSpPr>
        <p:spPr>
          <a:xfrm>
            <a:off x="469265" y="405130"/>
            <a:ext cx="3645535" cy="509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600"/>
              </a:lnSpc>
              <a:spcAft>
                <a:spcPts val="180"/>
              </a:spcAft>
            </a:pPr>
            <a:r>
              <a:rPr lang="en-US" sz="3350" b="1" spc="-175">
                <a:solidFill>
                  <a:srgbClr val="003366"/>
                </a:solidFill>
                <a:latin typeface="Arial Unicode MS" panose="22635452340000000000" pitchFamily="2"/>
              </a:rPr>
              <a:t>5 Steps of Coaching </a:t>
            </a:r>
          </a:p>
        </p:txBody>
      </p:sp>
      <p:sp>
        <p:nvSpPr>
          <p:cNvPr id="356" name="Text Placeholder 355"/>
          <p:cNvSpPr>
            <a:spLocks noGrp="1"/>
          </p:cNvSpPr>
          <p:nvPr>
            <p:ph type="body" idx="10"/>
          </p:nvPr>
        </p:nvSpPr>
        <p:spPr>
          <a:xfrm>
            <a:off x="475615" y="1179195"/>
            <a:ext cx="6059170" cy="2402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457200" algn="l">
              <a:lnSpc>
                <a:spcPct val="95999"/>
              </a:lnSpc>
              <a:spcAft>
                <a:spcPts val="0"/>
              </a:spcAft>
              <a:buFont typeface="Arial"/>
              <a:buAutoNum type="arabicPeriod"/>
            </a:pPr>
            <a:r>
              <a:rPr lang="en-US" sz="2400" b="1" spc="110">
                <a:solidFill>
                  <a:srgbClr val="003366"/>
                </a:solidFill>
                <a:latin typeface="Arial" panose="22635452340000000000" pitchFamily="2"/>
              </a:rPr>
              <a:t>Prepare the learner </a:t>
            </a:r>
          </a:p>
          <a:p>
            <a:pPr marL="45720" marR="0" indent="457200" algn="l">
              <a:lnSpc>
                <a:spcPct val="95999"/>
              </a:lnSpc>
              <a:spcBef>
                <a:spcPts val="108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spc="80">
                <a:solidFill>
                  <a:srgbClr val="003366"/>
                </a:solidFill>
                <a:latin typeface="Arial" panose="22635452340000000000" pitchFamily="2"/>
              </a:rPr>
              <a:t>Demonstrate the operation </a:t>
            </a:r>
          </a:p>
          <a:p>
            <a:pPr marL="45720" marR="0" indent="457200" algn="l">
              <a:lnSpc>
                <a:spcPct val="95999"/>
              </a:lnSpc>
              <a:spcBef>
                <a:spcPts val="108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spc="70">
                <a:solidFill>
                  <a:srgbClr val="003366"/>
                </a:solidFill>
                <a:latin typeface="Arial" panose="22635452340000000000" pitchFamily="2"/>
              </a:rPr>
              <a:t>Create a positive atmosphere </a:t>
            </a:r>
          </a:p>
          <a:p>
            <a:pPr marL="45720" marR="0" indent="457200" algn="l">
              <a:lnSpc>
                <a:spcPct val="95999"/>
              </a:lnSpc>
              <a:spcBef>
                <a:spcPts val="126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spc="-35">
                <a:solidFill>
                  <a:srgbClr val="003366"/>
                </a:solidFill>
                <a:latin typeface="Arial" panose="22635452340000000000" pitchFamily="2"/>
              </a:rPr>
              <a:t>Have the learner perform the operation </a:t>
            </a:r>
          </a:p>
          <a:p>
            <a:pPr marL="45720" marR="0" indent="457200" algn="l">
              <a:lnSpc>
                <a:spcPct val="95999"/>
              </a:lnSpc>
              <a:spcBef>
                <a:spcPts val="1080"/>
              </a:spcBef>
              <a:spcAft>
                <a:spcPts val="540"/>
              </a:spcAft>
              <a:buFont typeface="Arial"/>
              <a:buAutoNum type="arabicPeriod"/>
            </a:pPr>
            <a:r>
              <a:rPr lang="en-US" sz="2400" b="1" spc="190">
                <a:solidFill>
                  <a:srgbClr val="003366"/>
                </a:solidFill>
                <a:latin typeface="Arial" panose="22635452340000000000" pitchFamily="2"/>
              </a:rPr>
              <a:t>Follow up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 Placeholder 358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60" name="Text Placeholder 359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61" name="Text Placeholder 360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62" name="Text Placeholder 361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7454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63" name="Text Placeholder 362"/>
          <p:cNvSpPr>
            <a:spLocks noGrp="1"/>
          </p:cNvSpPr>
          <p:nvPr>
            <p:ph type="body" idx="10"/>
          </p:nvPr>
        </p:nvSpPr>
        <p:spPr>
          <a:xfrm>
            <a:off x="484505" y="27305"/>
            <a:ext cx="8647430" cy="874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7180" rIns="0" bIns="0" anchor="t"/>
          <a:lstStyle/>
          <a:p>
            <a:pPr marL="0" marR="0" indent="0" algn="l">
              <a:lnSpc>
                <a:spcPts val="3600"/>
              </a:lnSpc>
              <a:spcAft>
                <a:spcPts val="72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Evaluating Performance </a:t>
            </a:r>
          </a:p>
        </p:txBody>
      </p:sp>
      <p:sp>
        <p:nvSpPr>
          <p:cNvPr id="364" name="Text Placeholder 363"/>
          <p:cNvSpPr>
            <a:spLocks noGrp="1"/>
          </p:cNvSpPr>
          <p:nvPr>
            <p:ph type="body" idx="10"/>
          </p:nvPr>
        </p:nvSpPr>
        <p:spPr>
          <a:xfrm>
            <a:off x="494030" y="901700"/>
            <a:ext cx="8637905" cy="2899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Establish standards of performance based on: </a:t>
            </a:r>
          </a:p>
          <a:p>
            <a:pPr marL="0" marR="0" indent="0" algn="l">
              <a:lnSpc>
                <a:spcPts val="27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Expressed expectations </a:t>
            </a:r>
          </a:p>
          <a:p>
            <a:pPr marL="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Information from briefing </a:t>
            </a:r>
          </a:p>
          <a:p>
            <a:pPr marL="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Production standards </a:t>
            </a:r>
          </a:p>
          <a:p>
            <a:pPr marL="0" marR="0" indent="0" algn="l">
              <a:lnSpc>
                <a:spcPts val="2800"/>
              </a:lnSpc>
              <a:spcBef>
                <a:spcPts val="1260"/>
              </a:spcBef>
              <a:spcAft>
                <a:spcPts val="180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Safety standards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 Placeholder 373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75" name="Text Placeholder 374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76" name="Text Placeholder 375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77" name="Text Placeholder 376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842760"/>
          </a:xfrm>
          <a:prstGeom prst="rect">
            <a:avLst/>
          </a:prstGeom>
          <a:solidFill>
            <a:srgbClr val="96A3A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80" name="Text Placeholder 379"/>
          <p:cNvSpPr>
            <a:spLocks noGrp="1"/>
          </p:cNvSpPr>
          <p:nvPr>
            <p:ph type="body" idx="10"/>
          </p:nvPr>
        </p:nvSpPr>
        <p:spPr>
          <a:xfrm>
            <a:off x="484505" y="405130"/>
            <a:ext cx="5574665" cy="511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700"/>
              </a:lnSpc>
              <a:spcAft>
                <a:spcPts val="180"/>
              </a:spcAft>
            </a:pPr>
            <a:r>
              <a:rPr lang="en-US" sz="3350" b="1" spc="-175">
                <a:solidFill>
                  <a:srgbClr val="003366"/>
                </a:solidFill>
                <a:latin typeface="Arial Unicode MS" panose="22635452340000000000" pitchFamily="2"/>
              </a:rPr>
              <a:t>Evaluating Performance (cont.) </a:t>
            </a:r>
          </a:p>
        </p:txBody>
      </p:sp>
      <p:sp>
        <p:nvSpPr>
          <p:cNvPr id="381" name="Text Placeholder 380"/>
          <p:cNvSpPr>
            <a:spLocks noGrp="1"/>
          </p:cNvSpPr>
          <p:nvPr>
            <p:ph type="body" idx="10"/>
          </p:nvPr>
        </p:nvSpPr>
        <p:spPr>
          <a:xfrm>
            <a:off x="478790" y="1176020"/>
            <a:ext cx="7239000" cy="668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b="1" spc="-25">
                <a:solidFill>
                  <a:srgbClr val="003366"/>
                </a:solidFill>
                <a:latin typeface="Arial" panose="22635452340000000000" pitchFamily="2"/>
              </a:rPr>
              <a:t>Compare the actual results with those established </a:t>
            </a:r>
          </a:p>
          <a:p>
            <a:pPr marL="0" marR="0" indent="0" algn="l">
              <a:lnSpc>
                <a:spcPct val="81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standards: </a:t>
            </a:r>
          </a:p>
        </p:txBody>
      </p:sp>
      <p:sp>
        <p:nvSpPr>
          <p:cNvPr id="382" name="Text Placeholder 381"/>
          <p:cNvSpPr>
            <a:spLocks noGrp="1"/>
          </p:cNvSpPr>
          <p:nvPr>
            <p:ph type="body" idx="10"/>
          </p:nvPr>
        </p:nvSpPr>
        <p:spPr>
          <a:xfrm>
            <a:off x="496570" y="2054225"/>
            <a:ext cx="4953000" cy="889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0"/>
              </a:spcAft>
            </a:pPr>
            <a:r>
              <a:rPr lang="en-US" sz="2350" spc="-15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15">
                <a:solidFill>
                  <a:srgbClr val="003366"/>
                </a:solidFill>
                <a:latin typeface="Arial" panose="22635452340000000000" pitchFamily="2"/>
              </a:rPr>
              <a:t>Make adjustments as necessary </a:t>
            </a:r>
          </a:p>
          <a:p>
            <a:pPr marL="0" marR="0" indent="0" algn="l">
              <a:lnSpc>
                <a:spcPts val="2700"/>
              </a:lnSpc>
              <a:spcBef>
                <a:spcPts val="900"/>
              </a:spcBef>
              <a:spcAft>
                <a:spcPts val="36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Re-evaluate after adjustment </a:t>
            </a:r>
          </a:p>
        </p:txBody>
      </p:sp>
      <p:sp>
        <p:nvSpPr>
          <p:cNvPr id="383" name="Text Placeholder 382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84" name="Text Placeholder 383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85" name="Text Placeholder 384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17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4-29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6635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484505" y="27305"/>
            <a:ext cx="8647430" cy="874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7180" rIns="0" bIns="0" anchor="t"/>
          <a:lstStyle/>
          <a:p>
            <a:pPr marL="0" marR="0" indent="0" algn="l">
              <a:lnSpc>
                <a:spcPts val="3600"/>
              </a:lnSpc>
              <a:spcAft>
                <a:spcPts val="72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Division/Group Management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490855" y="901700"/>
            <a:ext cx="8641080" cy="1859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1460" rIns="0" bIns="0" anchor="t"/>
          <a:lstStyle/>
          <a:p>
            <a:pPr marL="0" marR="0" indent="0" algn="l">
              <a:lnSpc>
                <a:spcPct val="82559"/>
              </a:lnSpc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Internal Coordination with: </a:t>
            </a:r>
          </a:p>
          <a:p>
            <a:pPr marL="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Division resources </a:t>
            </a:r>
          </a:p>
          <a:p>
            <a:pPr marL="0" marR="0" indent="0" algn="l">
              <a:lnSpc>
                <a:spcPts val="2800"/>
              </a:lnSpc>
              <a:spcBef>
                <a:spcPts val="1260"/>
              </a:spcBef>
              <a:spcAft>
                <a:spcPts val="162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Adjoining resources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 Placeholder 387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89" name="Text Placeholder 388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90" name="Text Placeholder 389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91" name="Text Placeholder 390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74320" rIns="0" bIns="0" anchor="t"/>
          <a:lstStyle/>
          <a:p>
            <a:pPr marL="45720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350" b="1" spc="-150">
                <a:solidFill>
                  <a:srgbClr val="003366"/>
                </a:solidFill>
                <a:latin typeface="Arial Unicode MS" panose="22635452340000000000" pitchFamily="2"/>
              </a:rPr>
              <a:t>Evaluating Performance (cont.) </a:t>
            </a:r>
          </a:p>
          <a:p>
            <a:pPr marL="457200" marR="0" indent="0" algn="l">
              <a:lnSpc>
                <a:spcPct val="82559"/>
              </a:lnSpc>
              <a:spcBef>
                <a:spcPts val="28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Performance Inhibitors: </a:t>
            </a:r>
          </a:p>
          <a:p>
            <a:pPr marL="4572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Fear of failure </a:t>
            </a:r>
          </a:p>
          <a:p>
            <a:pPr marL="4572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Fear of the unknown </a:t>
            </a:r>
          </a:p>
          <a:p>
            <a:pPr marL="45720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Fear of change </a:t>
            </a:r>
          </a:p>
          <a:p>
            <a:pPr marL="457200" marR="0" indent="0" algn="l">
              <a:lnSpc>
                <a:spcPts val="27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New and specific skills required </a:t>
            </a:r>
          </a:p>
          <a:p>
            <a:pPr marL="45720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Large amounts of technical information </a:t>
            </a:r>
          </a:p>
          <a:p>
            <a:pPr marL="457200" marR="0" indent="0" algn="l">
              <a:lnSpc>
                <a:spcPts val="23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Defensiveness </a:t>
            </a:r>
          </a:p>
          <a:p>
            <a:pPr marL="457200" marR="0" indent="0" algn="l">
              <a:lnSpc>
                <a:spcPts val="2300"/>
              </a:lnSpc>
              <a:spcBef>
                <a:spcPts val="1260"/>
              </a:spcBef>
              <a:spcAft>
                <a:spcPts val="702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Self doubt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 Placeholder 398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00" name="Text Placeholder 399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401" name="Text Placeholder 400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02" name="Text Placeholder 401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74320" rIns="0" bIns="0" anchor="t"/>
          <a:lstStyle/>
          <a:p>
            <a:pPr marL="45720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350" b="1" spc="-150">
                <a:solidFill>
                  <a:srgbClr val="003366"/>
                </a:solidFill>
                <a:latin typeface="Arial Unicode MS" panose="22635452340000000000" pitchFamily="2"/>
              </a:rPr>
              <a:t>Evaluating Performance (cont.) </a:t>
            </a:r>
          </a:p>
          <a:p>
            <a:pPr marL="457200" marR="0" indent="0" algn="l">
              <a:lnSpc>
                <a:spcPct val="95999"/>
              </a:lnSpc>
              <a:spcBef>
                <a:spcPts val="270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Performance Improvement Process: </a:t>
            </a:r>
          </a:p>
          <a:p>
            <a:pPr marL="457200" marR="0" indent="0" algn="l">
              <a:lnSpc>
                <a:spcPts val="27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Tell the person </a:t>
            </a:r>
          </a:p>
          <a:p>
            <a:pPr marL="91440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What is wrong </a:t>
            </a:r>
          </a:p>
          <a:p>
            <a:pPr marL="9144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How to fix it </a:t>
            </a:r>
          </a:p>
          <a:p>
            <a:pPr marL="9144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Reasonable timeframe </a:t>
            </a:r>
          </a:p>
          <a:p>
            <a:pPr marL="457200" marR="0" indent="0" algn="l">
              <a:lnSpc>
                <a:spcPts val="2300"/>
              </a:lnSpc>
              <a:spcBef>
                <a:spcPts val="1260"/>
              </a:spcBef>
              <a:spcAft>
                <a:spcPts val="1512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Document </a:t>
            </a:r>
          </a:p>
        </p:txBody>
      </p:sp>
      <p:sp>
        <p:nvSpPr>
          <p:cNvPr id="405" name="Text Placeholder 404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06" name="Text Placeholder 405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07" name="Text Placeholder 406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89916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75">
                <a:solidFill>
                  <a:srgbClr val="FFFFFF"/>
                </a:solidFill>
                <a:latin typeface="Arial" panose="22635452340000000000" pitchFamily="2"/>
              </a:rPr>
              <a:t>Visual 4-31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 Placeholder 412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14" name="Text Placeholder 413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415" name="Text Placeholder 414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16" name="Text Placeholder 415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74320" rIns="0" bIns="0" anchor="t"/>
          <a:lstStyle/>
          <a:p>
            <a:pPr marL="45720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350" b="1" spc="-150">
                <a:solidFill>
                  <a:srgbClr val="003366"/>
                </a:solidFill>
                <a:latin typeface="Arial Unicode MS" panose="22635452340000000000" pitchFamily="2"/>
              </a:rPr>
              <a:t>Evaluating Performance (cont.) </a:t>
            </a:r>
          </a:p>
          <a:p>
            <a:pPr marL="457200" marR="0" indent="0" algn="l">
              <a:lnSpc>
                <a:spcPct val="95999"/>
              </a:lnSpc>
              <a:spcBef>
                <a:spcPts val="270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Corrective actions to improve incident performance: </a:t>
            </a:r>
          </a:p>
          <a:p>
            <a:pPr marL="45720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Training or coaching </a:t>
            </a:r>
          </a:p>
          <a:p>
            <a:pPr marL="45720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Reassignment </a:t>
            </a:r>
          </a:p>
          <a:p>
            <a:pPr marL="45720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Counseling </a:t>
            </a:r>
          </a:p>
          <a:p>
            <a:pPr marL="457200" marR="0" indent="0" algn="l">
              <a:lnSpc>
                <a:spcPts val="2800"/>
              </a:lnSpc>
              <a:spcBef>
                <a:spcPts val="900"/>
              </a:spcBef>
              <a:spcAft>
                <a:spcPts val="1890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Release from assignment 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 Placeholder 423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25" name="Text Placeholder 424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426" name="Text Placeholder 425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27" name="Text Placeholder 426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74320" rIns="0" bIns="0" anchor="t"/>
          <a:lstStyle/>
          <a:p>
            <a:pPr marL="45720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350" b="1" spc="-150">
                <a:solidFill>
                  <a:srgbClr val="003366"/>
                </a:solidFill>
                <a:latin typeface="Arial Unicode MS" panose="22635452340000000000" pitchFamily="2"/>
              </a:rPr>
              <a:t>Evaluating Performance (cont.) </a:t>
            </a:r>
          </a:p>
          <a:p>
            <a:pPr marL="457200" marR="0" indent="0" algn="l">
              <a:lnSpc>
                <a:spcPct val="95999"/>
              </a:lnSpc>
              <a:spcBef>
                <a:spcPts val="270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Good performance: </a:t>
            </a:r>
          </a:p>
          <a:p>
            <a:pPr marL="45720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Acknowledge </a:t>
            </a:r>
          </a:p>
          <a:p>
            <a:pPr marL="914400" marR="0" indent="0" algn="l">
              <a:lnSpc>
                <a:spcPts val="23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Evaluation </a:t>
            </a:r>
          </a:p>
          <a:p>
            <a:pPr marL="9144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Praise </a:t>
            </a:r>
          </a:p>
          <a:p>
            <a:pPr marL="457200" marR="0" indent="0" algn="l">
              <a:lnSpc>
                <a:spcPts val="2700"/>
              </a:lnSpc>
              <a:spcBef>
                <a:spcPts val="1260"/>
              </a:spcBef>
              <a:spcAft>
                <a:spcPts val="1872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“Praise in public, reprimand in private” </a:t>
            </a:r>
          </a:p>
        </p:txBody>
      </p:sp>
      <p:sp>
        <p:nvSpPr>
          <p:cNvPr id="430" name="Text Placeholder 429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31" name="Text Placeholder 430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32" name="Text Placeholder 431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011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4-33 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ext Placeholder 438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40" name="Text Placeholder 439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441" name="Text Placeholder 440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42" name="Text Placeholder 441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Objectives Review </a:t>
            </a:r>
          </a:p>
          <a:p>
            <a:pPr marL="502920" marR="0" indent="457200" algn="l">
              <a:lnSpc>
                <a:spcPct val="95999"/>
              </a:lnSpc>
              <a:spcBef>
                <a:spcPts val="270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i="1" spc="60">
                <a:solidFill>
                  <a:srgbClr val="003366"/>
                </a:solidFill>
                <a:latin typeface="Arial" panose="22635452340000000000" pitchFamily="2"/>
              </a:rPr>
              <a:t>Why strong interpersonal skills are important to the </a:t>
            </a:r>
          </a:p>
          <a:p>
            <a:pPr marL="9144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duties of the Division/Group Supervisor? </a:t>
            </a:r>
          </a:p>
          <a:p>
            <a:pPr marL="502920" marR="0" indent="457200" algn="l">
              <a:lnSpc>
                <a:spcPct val="95999"/>
              </a:lnSpc>
              <a:spcBef>
                <a:spcPts val="144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i="1" spc="80">
                <a:solidFill>
                  <a:srgbClr val="003366"/>
                </a:solidFill>
                <a:latin typeface="Arial" panose="22635452340000000000" pitchFamily="2"/>
              </a:rPr>
              <a:t>Why are good Division/Group relationships </a:t>
            </a:r>
          </a:p>
          <a:p>
            <a:pPr marL="9144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important? </a:t>
            </a:r>
          </a:p>
          <a:p>
            <a:pPr marL="502920" marR="0" indent="457200" algn="l">
              <a:lnSpc>
                <a:spcPct val="95999"/>
              </a:lnSpc>
              <a:spcBef>
                <a:spcPts val="126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i="1" spc="70">
                <a:solidFill>
                  <a:srgbClr val="003366"/>
                </a:solidFill>
                <a:latin typeface="Arial" panose="22635452340000000000" pitchFamily="2"/>
              </a:rPr>
              <a:t>What is the purpose of span of control as a </a:t>
            </a:r>
          </a:p>
          <a:p>
            <a:pPr marL="868680" marR="0" indent="0" algn="l">
              <a:lnSpc>
                <a:spcPct val="95999"/>
              </a:lnSpc>
              <a:spcBef>
                <a:spcPts val="0"/>
              </a:spcBef>
              <a:spcAft>
                <a:spcPts val="1836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management technique?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 Placeholder 449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51" name="Text Placeholder 450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452" name="Text Placeholder 451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53" name="Text Placeholder 452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1148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Objectives Review (cont.) </a:t>
            </a:r>
          </a:p>
          <a:p>
            <a:pPr marL="457200" marR="0" indent="502920" algn="l">
              <a:lnSpc>
                <a:spcPct val="95999"/>
              </a:lnSpc>
              <a:spcBef>
                <a:spcPts val="2700"/>
              </a:spcBef>
              <a:spcAft>
                <a:spcPts val="0"/>
              </a:spcAft>
              <a:buFont typeface="Arial"/>
              <a:buAutoNum type="arabicPeriod" startAt="4"/>
            </a:pPr>
            <a:r>
              <a:rPr lang="en-US" sz="2400" b="1" i="1" spc="80">
                <a:solidFill>
                  <a:srgbClr val="003366"/>
                </a:solidFill>
                <a:latin typeface="Arial" panose="22635452340000000000" pitchFamily="2"/>
              </a:rPr>
              <a:t>What are the Division/Group documentation </a:t>
            </a:r>
          </a:p>
          <a:p>
            <a:pPr marL="0" marR="0" indent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responsibilities of the Division/Group Supervisor? </a:t>
            </a:r>
          </a:p>
          <a:p>
            <a:pPr marL="457200" marR="0" indent="502920" algn="l">
              <a:lnSpc>
                <a:spcPct val="95999"/>
              </a:lnSpc>
              <a:spcBef>
                <a:spcPts val="144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i="1" spc="80">
                <a:solidFill>
                  <a:srgbClr val="003366"/>
                </a:solidFill>
                <a:latin typeface="Arial" panose="22635452340000000000" pitchFamily="2"/>
              </a:rPr>
              <a:t>How might the Division/Group Supervisor set </a:t>
            </a:r>
          </a:p>
          <a:p>
            <a:pPr marL="86868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performance standards? How might the </a:t>
            </a:r>
          </a:p>
          <a:p>
            <a:pPr marL="9144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Division/Group Supervisor manage the performance </a:t>
            </a:r>
          </a:p>
          <a:p>
            <a:pPr marL="914400" marR="0" indent="0" algn="l">
              <a:lnSpc>
                <a:spcPct val="95999"/>
              </a:lnSpc>
              <a:spcBef>
                <a:spcPts val="0"/>
              </a:spcBef>
              <a:spcAft>
                <a:spcPts val="1962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of their personnel? </a:t>
            </a:r>
          </a:p>
        </p:txBody>
      </p:sp>
      <p:sp>
        <p:nvSpPr>
          <p:cNvPr id="456" name="Text Placeholder 455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57" name="Text Placeholder 456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58" name="Text Placeholder 457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329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4-35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80">
                <a:solidFill>
                  <a:srgbClr val="003366"/>
                </a:solidFill>
                <a:latin typeface="Arial Unicode MS" panose="22635452340000000000" pitchFamily="2"/>
              </a:rPr>
              <a:t>Division/Group Relationships </a:t>
            </a:r>
          </a:p>
          <a:p>
            <a:pPr marL="457200" marR="0" indent="0" algn="l">
              <a:lnSpc>
                <a:spcPts val="2700"/>
              </a:lnSpc>
              <a:spcBef>
                <a:spcPts val="25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Critical issues or operations MUST be coordinated </a:t>
            </a:r>
          </a:p>
          <a:p>
            <a:pPr marL="77724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between divisions and groups </a:t>
            </a:r>
          </a:p>
          <a:p>
            <a:pPr marL="4572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Coordination issues </a:t>
            </a:r>
          </a:p>
          <a:p>
            <a:pPr marL="91440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Backfiring </a:t>
            </a:r>
          </a:p>
          <a:p>
            <a:pPr marL="914400" marR="0" indent="0" algn="l">
              <a:lnSpc>
                <a:spcPts val="27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Hazardous materials operation </a:t>
            </a:r>
          </a:p>
          <a:p>
            <a:pPr marL="914400" marR="0" indent="0" algn="l">
              <a:lnSpc>
                <a:spcPts val="27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Air operations and rescue </a:t>
            </a:r>
          </a:p>
          <a:p>
            <a:pPr marL="914400" marR="0" indent="0" algn="l">
              <a:lnSpc>
                <a:spcPts val="27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Situation that precludes you from completing your </a:t>
            </a:r>
          </a:p>
          <a:p>
            <a:pPr marL="1234440" marR="0" indent="0" algn="l">
              <a:lnSpc>
                <a:spcPct val="80639"/>
              </a:lnSpc>
              <a:spcBef>
                <a:spcPts val="180"/>
              </a:spcBef>
              <a:spcAft>
                <a:spcPts val="936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mission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82931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4-4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70">
                <a:solidFill>
                  <a:srgbClr val="003366"/>
                </a:solidFill>
                <a:latin typeface="Arial Unicode MS" panose="22635452340000000000" pitchFamily="2"/>
              </a:rPr>
              <a:t>Division/Group Relationships (cont.) </a:t>
            </a:r>
          </a:p>
          <a:p>
            <a:pPr marL="457200" marR="0" indent="0" algn="l">
              <a:lnSpc>
                <a:spcPct val="95999"/>
              </a:lnSpc>
              <a:spcBef>
                <a:spcPts val="270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Resource request: </a:t>
            </a:r>
          </a:p>
          <a:p>
            <a:pPr marL="914400" marR="0" indent="0" algn="l">
              <a:lnSpc>
                <a:spcPts val="27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Request from staging through the Operations </a:t>
            </a:r>
          </a:p>
          <a:p>
            <a:pPr marL="1234440" marR="0" indent="0" algn="l">
              <a:lnSpc>
                <a:spcPct val="80639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Section Chief or </a:t>
            </a:r>
          </a:p>
          <a:p>
            <a:pPr marL="91440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Share resources with adjoining Divisions </a:t>
            </a:r>
          </a:p>
          <a:p>
            <a:pPr marL="457200" marR="0" indent="0" algn="l">
              <a:lnSpc>
                <a:spcPct val="95999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Remember: Cooperation can go a long way toward </a:t>
            </a:r>
          </a:p>
          <a:p>
            <a:pPr marL="457200" marR="0" indent="0" algn="l">
              <a:lnSpc>
                <a:spcPct val="95999"/>
              </a:lnSpc>
              <a:spcBef>
                <a:spcPts val="0"/>
              </a:spcBef>
              <a:spcAft>
                <a:spcPts val="1728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getting the job done.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63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65" name="Text Placeholder 64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Span of Control </a:t>
            </a:r>
          </a:p>
          <a:p>
            <a:pPr marL="457200" marR="0" indent="0" algn="l">
              <a:lnSpc>
                <a:spcPts val="2700"/>
              </a:lnSpc>
              <a:spcBef>
                <a:spcPts val="25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The number of individuals one supervisor can </a:t>
            </a:r>
          </a:p>
          <a:p>
            <a:pPr marL="77724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effectively manage </a:t>
            </a:r>
          </a:p>
          <a:p>
            <a:pPr marL="457200" marR="0" indent="0" algn="l">
              <a:lnSpc>
                <a:spcPts val="27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Particularly important on incidents where safety and </a:t>
            </a:r>
          </a:p>
          <a:p>
            <a:pPr marL="77724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accountability have top priority </a:t>
            </a:r>
          </a:p>
          <a:p>
            <a:pPr marL="457200" marR="0" indent="0" algn="l">
              <a:lnSpc>
                <a:spcPts val="27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In ICS, falls within the range of 3 to 7, with 1:5 being </a:t>
            </a:r>
          </a:p>
          <a:p>
            <a:pPr marL="777240" marR="0" indent="0" algn="l">
              <a:lnSpc>
                <a:spcPct val="80639"/>
              </a:lnSpc>
              <a:spcBef>
                <a:spcPts val="180"/>
              </a:spcBef>
              <a:spcAft>
                <a:spcPts val="1854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the standard ratio </a:t>
            </a:r>
          </a:p>
        </p:txBody>
      </p:sp>
      <p:sp>
        <p:nvSpPr>
          <p:cNvPr id="70" name="Text Placeholder 69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72" name="Text Placeholder 71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82296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4-6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Placeholder 77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79" name="Text Placeholder 78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81" name="Text Placeholder 80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093460"/>
          </a:xfrm>
          <a:prstGeom prst="rect">
            <a:avLst/>
          </a:prstGeom>
          <a:solidFill>
            <a:srgbClr val="96A4B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84" name="Text Placeholder 83"/>
          <p:cNvSpPr>
            <a:spLocks noGrp="1"/>
          </p:cNvSpPr>
          <p:nvPr>
            <p:ph type="body" idx="10"/>
          </p:nvPr>
        </p:nvSpPr>
        <p:spPr>
          <a:xfrm>
            <a:off x="472440" y="405130"/>
            <a:ext cx="7312025" cy="4514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Span of Control (cont.) </a:t>
            </a:r>
          </a:p>
          <a:p>
            <a:pPr marL="0" marR="0" indent="0" algn="ctr">
              <a:lnSpc>
                <a:spcPts val="28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2350" spc="-5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5">
                <a:solidFill>
                  <a:srgbClr val="003366"/>
                </a:solidFill>
                <a:latin typeface="Arial" panose="22635452340000000000" pitchFamily="2"/>
              </a:rPr>
              <a:t>Trip wire for expanding or contracting org chart </a:t>
            </a:r>
          </a:p>
          <a:p>
            <a:pPr marL="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If span of control is being exceeded, consider: </a:t>
            </a:r>
          </a:p>
          <a:p>
            <a:pPr marL="45720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Delegation </a:t>
            </a:r>
          </a:p>
          <a:p>
            <a:pPr marL="45720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Appointing a recorder </a:t>
            </a:r>
          </a:p>
          <a:p>
            <a:pPr marL="45720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Creating Task Forces </a:t>
            </a:r>
          </a:p>
          <a:p>
            <a:pPr marL="0" marR="22860" indent="0" algn="r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Recommending an additional Division/Group </a:t>
            </a:r>
          </a:p>
          <a:p>
            <a:pPr marL="0" marR="0" indent="0" algn="ctr">
              <a:lnSpc>
                <a:spcPts val="27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-15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15">
                <a:solidFill>
                  <a:srgbClr val="003366"/>
                </a:solidFill>
                <a:latin typeface="Arial" panose="22635452340000000000" pitchFamily="2"/>
              </a:rPr>
              <a:t>Requests must be approved by supervisors, but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72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delegation is up to you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6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88" name="Text Placeholder 87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89" name="Text Placeholder 88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90" name="Text Placeholder 89"/>
          <p:cNvSpPr>
            <a:spLocks noGrp="1"/>
          </p:cNvSpPr>
          <p:nvPr>
            <p:ph type="body" idx="10"/>
          </p:nvPr>
        </p:nvSpPr>
        <p:spPr>
          <a:xfrm>
            <a:off x="24130" y="27305"/>
            <a:ext cx="9119870" cy="6812280"/>
          </a:xfrm>
          <a:prstGeom prst="rect">
            <a:avLst/>
          </a:prstGeom>
          <a:solidFill>
            <a:srgbClr val="95A3B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93" name="Text Placeholder 92"/>
          <p:cNvSpPr>
            <a:spLocks noGrp="1"/>
          </p:cNvSpPr>
          <p:nvPr>
            <p:ph type="body" idx="10"/>
          </p:nvPr>
        </p:nvSpPr>
        <p:spPr>
          <a:xfrm>
            <a:off x="484505" y="1176020"/>
            <a:ext cx="5093335" cy="2113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b="1" spc="-90">
                <a:solidFill>
                  <a:srgbClr val="003366"/>
                </a:solidFill>
                <a:latin typeface="Arial" panose="22635452340000000000" pitchFamily="2"/>
              </a:rPr>
              <a:t>Communicate the assignment with: </a:t>
            </a:r>
          </a:p>
          <a:p>
            <a:pPr marL="0" marR="0" indent="0" algn="l">
              <a:lnSpc>
                <a:spcPts val="28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350" spc="-4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40">
                <a:solidFill>
                  <a:srgbClr val="003366"/>
                </a:solidFill>
                <a:latin typeface="Arial" panose="22635452340000000000" pitchFamily="2"/>
              </a:rPr>
              <a:t>The individual assigned </a:t>
            </a:r>
          </a:p>
          <a:p>
            <a:pPr marL="0" marR="0" indent="0" algn="l">
              <a:lnSpc>
                <a:spcPts val="27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All personnel on the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division and adjacent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540"/>
              </a:spcAft>
            </a:pPr>
            <a:r>
              <a:rPr lang="en-US" sz="2400" b="1" spc="-10">
                <a:solidFill>
                  <a:srgbClr val="003366"/>
                </a:solidFill>
                <a:latin typeface="Arial" panose="22635452340000000000" pitchFamily="2"/>
              </a:rPr>
              <a:t>division if appropriate </a:t>
            </a:r>
          </a:p>
        </p:txBody>
      </p:sp>
      <p:sp>
        <p:nvSpPr>
          <p:cNvPr id="94" name="Text Placeholder 93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95" name="Text Placeholder 94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96" name="Text Placeholder 95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82296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4-8 </a:t>
            </a:r>
          </a:p>
        </p:txBody>
      </p:sp>
      <p:sp>
        <p:nvSpPr>
          <p:cNvPr id="97" name="Text Placeholder 96"/>
          <p:cNvSpPr>
            <a:spLocks noGrp="1"/>
          </p:cNvSpPr>
          <p:nvPr>
            <p:ph type="body" idx="10"/>
          </p:nvPr>
        </p:nvSpPr>
        <p:spPr>
          <a:xfrm>
            <a:off x="472440" y="405130"/>
            <a:ext cx="4072255" cy="511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700"/>
              </a:lnSpc>
              <a:spcAft>
                <a:spcPts val="180"/>
              </a:spcAft>
            </a:pPr>
            <a:r>
              <a:rPr lang="en-US" sz="3350" b="1" spc="-165">
                <a:solidFill>
                  <a:srgbClr val="003366"/>
                </a:solidFill>
                <a:latin typeface="Arial Unicode MS" panose="22635452340000000000" pitchFamily="2"/>
              </a:rPr>
              <a:t>Span of Control (cont.)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Placeholder 99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01" name="Text Placeholder 100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03" name="Text Placeholder 102"/>
          <p:cNvSpPr>
            <a:spLocks noGrp="1"/>
          </p:cNvSpPr>
          <p:nvPr>
            <p:ph type="body" idx="10"/>
          </p:nvPr>
        </p:nvSpPr>
        <p:spPr>
          <a:xfrm>
            <a:off x="8890" y="0"/>
            <a:ext cx="9135110" cy="6102350"/>
          </a:xfrm>
          <a:prstGeom prst="rect">
            <a:avLst/>
          </a:prstGeom>
          <a:solidFill>
            <a:srgbClr val="96A3B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06" name="Text Placeholder 105"/>
          <p:cNvSpPr>
            <a:spLocks noGrp="1"/>
          </p:cNvSpPr>
          <p:nvPr>
            <p:ph type="body" idx="10"/>
          </p:nvPr>
        </p:nvSpPr>
        <p:spPr>
          <a:xfrm>
            <a:off x="2502535" y="2577465"/>
            <a:ext cx="4087495" cy="687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1599"/>
              </a:lnSpc>
              <a:spcAft>
                <a:spcPts val="0"/>
              </a:spcAft>
            </a:pPr>
            <a:r>
              <a:rPr lang="en-US" sz="5500" b="1" i="1" spc="-40">
                <a:solidFill>
                  <a:srgbClr val="000000"/>
                </a:solidFill>
                <a:latin typeface="Arial" panose="22635452340000000000" pitchFamily="2"/>
              </a:rPr>
              <a:t>EXERCISE 3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8890"/>
            <a:ext cx="9144000" cy="6849110"/>
          </a:xfrm>
          <a:prstGeom prst="rect">
            <a:avLst/>
          </a:prstGeom>
          <a:solidFill>
            <a:srgbClr val="96A3A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890"/>
            <a:ext cx="9144000" cy="684911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47015" y="2322830"/>
            <a:ext cx="5559425" cy="12909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500" b="1" i="1" spc="0">
                <a:solidFill>
                  <a:srgbClr val="FFFFFF"/>
                </a:solidFill>
                <a:latin typeface="Arial Unicode MS" panose="22635452340000000000" pitchFamily="2"/>
              </a:rPr>
              <a:t>Unit 4 </a:t>
            </a:r>
          </a:p>
          <a:p>
            <a:pPr marL="0" marR="0" indent="0" algn="ctr">
              <a:lnSpc>
                <a:spcPct val="95999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800" b="1" i="1" spc="-25">
                <a:solidFill>
                  <a:srgbClr val="FFFFFF"/>
                </a:solidFill>
                <a:latin typeface="Arial" panose="22635452340000000000" pitchFamily="2"/>
              </a:rPr>
              <a:t>Division/Group</a:t>
            </a:r>
            <a:r>
              <a:rPr lang="en-US" sz="2800" b="1" i="1" u="sng" spc="-25">
                <a:solidFill>
                  <a:srgbClr val="FFFFFF"/>
                </a:solidFill>
                <a:latin typeface="Arial" panose="22635452340000000000" pitchFamily="2"/>
              </a:rPr>
              <a:t> Management</a:t>
            </a:r>
            <a:r>
              <a:rPr lang="en-US" sz="2800" b="1" i="1" spc="-25">
                <a:solidFill>
                  <a:srgbClr val="FFFFFF"/>
                </a:solidFill>
                <a:latin typeface="Arial" panose="22635452340000000000" pitchFamily="2"/>
              </a:rPr>
              <a:t> and 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360"/>
              </a:spcAft>
            </a:pPr>
            <a:r>
              <a:rPr lang="en-US" sz="2800" b="1" i="1" spc="0">
                <a:solidFill>
                  <a:srgbClr val="FFFFFF"/>
                </a:solidFill>
                <a:latin typeface="Arial" panose="22635452340000000000" pitchFamily="2"/>
              </a:rPr>
              <a:t>Personnel Management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15" y="2813"/>
            <a:ext cx="7839770" cy="60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 Placeholder 111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1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913505" y="3681730"/>
            <a:ext cx="3303905" cy="1798320"/>
          </a:xfrm>
          <a:prstGeom prst="rect">
            <a:avLst/>
          </a:prstGeom>
        </p:spPr>
      </p:pic>
      <p:pic>
        <p:nvPicPr>
          <p:cNvPr id="118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109" name="Text Placeholder 108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10" name="Text Placeholder 109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13" name="Text Placeholder 112"/>
          <p:cNvSpPr>
            <a:spLocks noGrp="1"/>
          </p:cNvSpPr>
          <p:nvPr>
            <p:ph type="body" idx="10"/>
          </p:nvPr>
        </p:nvSpPr>
        <p:spPr>
          <a:xfrm>
            <a:off x="472440" y="27305"/>
            <a:ext cx="8659495" cy="874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2900" rIns="0" bIns="0" anchor="t"/>
          <a:lstStyle/>
          <a:p>
            <a:pPr marL="0" marR="0" indent="0" algn="l">
              <a:lnSpc>
                <a:spcPts val="3100"/>
              </a:lnSpc>
              <a:spcAft>
                <a:spcPts val="54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Controls </a:t>
            </a:r>
          </a:p>
        </p:txBody>
      </p:sp>
      <p:sp>
        <p:nvSpPr>
          <p:cNvPr id="114" name="Text Placeholder 113"/>
          <p:cNvSpPr>
            <a:spLocks noGrp="1"/>
          </p:cNvSpPr>
          <p:nvPr>
            <p:ph type="body" idx="10"/>
          </p:nvPr>
        </p:nvSpPr>
        <p:spPr>
          <a:xfrm>
            <a:off x="496570" y="901700"/>
            <a:ext cx="8635365" cy="27800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574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 measurement of progress against time </a:t>
            </a:r>
          </a:p>
          <a:p>
            <a:pPr marL="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Established production rates may be used initially </a:t>
            </a:r>
          </a:p>
          <a:p>
            <a:pPr marL="0" marR="0" indent="0" algn="l">
              <a:lnSpc>
                <a:spcPts val="27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If you don’t have any find a Technical Specialist that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612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can provide input and adjust </a:t>
            </a:r>
          </a:p>
        </p:txBody>
      </p:sp>
      <p:sp>
        <p:nvSpPr>
          <p:cNvPr id="119" name="Text Placeholder 118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20" name="Text Placeholder 119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4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</a:t>
            </a:r>
            <a:r>
              <a:rPr lang="en-US" sz="1400" b="1" u="sng" spc="-50">
                <a:solidFill>
                  <a:srgbClr val="FFFFFF"/>
                </a:solidFill>
                <a:latin typeface="Arial" panose="22635452340000000000" pitchFamily="2"/>
              </a:rPr>
              <a:t>and </a:t>
            </a: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Personnel Management </a:t>
            </a:r>
          </a:p>
        </p:txBody>
      </p:sp>
      <p:sp>
        <p:nvSpPr>
          <p:cNvPr id="121" name="Text Placeholder 120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011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4-10 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A58"/>
            </a:solidFill>
          </a:ln>
        </p:spPr>
      </p:cxnSp>
      <p:cxnSp>
        <p:nvCxnSpPr>
          <p:cNvPr id="123" name="Straight Connector 122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124" name="Straight Connector 123"/>
          <p:cNvCxnSpPr/>
          <p:nvPr/>
        </p:nvCxnSpPr>
        <p:spPr>
          <a:xfrm>
            <a:off x="27305" y="27305"/>
            <a:ext cx="0" cy="5931535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A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 Placeholder 129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4832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3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355975" y="3285490"/>
            <a:ext cx="3340735" cy="2225040"/>
          </a:xfrm>
          <a:prstGeom prst="rect">
            <a:avLst/>
          </a:prstGeom>
        </p:spPr>
      </p:pic>
      <p:pic>
        <p:nvPicPr>
          <p:cNvPr id="13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127" name="Text Placeholder 126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28" name="Text Placeholder 127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29" name="Text Placeholder 128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31" name="Text Placeholder 130"/>
          <p:cNvSpPr>
            <a:spLocks noGrp="1"/>
          </p:cNvSpPr>
          <p:nvPr>
            <p:ph type="body" idx="10"/>
          </p:nvPr>
        </p:nvSpPr>
        <p:spPr>
          <a:xfrm>
            <a:off x="484505" y="27305"/>
            <a:ext cx="8647430" cy="874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7180" rIns="0" bIns="0" anchor="t"/>
          <a:lstStyle/>
          <a:p>
            <a:pPr marL="0" marR="0" indent="0" algn="l">
              <a:lnSpc>
                <a:spcPts val="3600"/>
              </a:lnSpc>
              <a:spcAft>
                <a:spcPts val="72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Unity of Command </a:t>
            </a:r>
          </a:p>
        </p:txBody>
      </p:sp>
      <p:sp>
        <p:nvSpPr>
          <p:cNvPr id="132" name="Text Placeholder 131"/>
          <p:cNvSpPr>
            <a:spLocks noGrp="1"/>
          </p:cNvSpPr>
          <p:nvPr>
            <p:ph type="body" idx="10"/>
          </p:nvPr>
        </p:nvSpPr>
        <p:spPr>
          <a:xfrm>
            <a:off x="494030" y="901700"/>
            <a:ext cx="8637905" cy="23837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Under unity of command, personnel: </a:t>
            </a:r>
          </a:p>
          <a:p>
            <a:pPr marL="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Report to only one supervisor </a:t>
            </a:r>
          </a:p>
          <a:p>
            <a:pPr marL="0" marR="0" indent="0" algn="l">
              <a:lnSpc>
                <a:spcPts val="2800"/>
              </a:lnSpc>
              <a:spcBef>
                <a:spcPts val="1080"/>
              </a:spcBef>
              <a:spcAft>
                <a:spcPts val="576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Receive work assignments only from their supervisors </a:t>
            </a:r>
          </a:p>
        </p:txBody>
      </p:sp>
      <p:cxnSp>
        <p:nvCxnSpPr>
          <p:cNvPr id="137" name="Straight Connector 136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A58"/>
            </a:solidFill>
          </a:ln>
        </p:spPr>
      </p:cxnSp>
      <p:cxnSp>
        <p:nvCxnSpPr>
          <p:cNvPr id="138" name="Straight Connector 137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E4D4E"/>
            </a:solidFill>
          </a:ln>
        </p:spPr>
      </p:cxnSp>
      <p:cxnSp>
        <p:nvCxnSpPr>
          <p:cNvPr id="139" name="Straight Connector 138"/>
          <p:cNvCxnSpPr/>
          <p:nvPr/>
        </p:nvCxnSpPr>
        <p:spPr>
          <a:xfrm>
            <a:off x="27305" y="27305"/>
            <a:ext cx="0" cy="5483225"/>
          </a:xfrm>
          <a:prstGeom prst="line">
            <a:avLst/>
          </a:prstGeom>
          <a:ln w="18415" cmpd="sng">
            <a:solidFill>
              <a:srgbClr val="4E4D4E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142" name="Text Placeholder 141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43" name="Text Placeholder 142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44" name="Text Placeholder 143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45" name="Text Placeholder 144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Unity of Command (cont.) </a:t>
            </a:r>
          </a:p>
          <a:p>
            <a:pPr marL="457200" marR="0" indent="0" algn="l">
              <a:lnSpc>
                <a:spcPts val="2700"/>
              </a:lnSpc>
              <a:spcBef>
                <a:spcPts val="25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Information should be shared horizontally and </a:t>
            </a:r>
          </a:p>
          <a:p>
            <a:pPr marL="77724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vertically </a:t>
            </a:r>
          </a:p>
          <a:p>
            <a:pPr marL="4572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Not meant to be taken to extremes </a:t>
            </a:r>
          </a:p>
          <a:p>
            <a:pPr marL="914400" marR="0" indent="0" algn="l">
              <a:lnSpc>
                <a:spcPts val="23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Filter information </a:t>
            </a:r>
          </a:p>
          <a:p>
            <a:pPr marL="457200" marR="0" indent="0" algn="l">
              <a:lnSpc>
                <a:spcPts val="27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Communication goes across organization, </a:t>
            </a:r>
          </a:p>
          <a:p>
            <a:pPr marL="777240" marR="0" indent="0" algn="l">
              <a:lnSpc>
                <a:spcPct val="95999"/>
              </a:lnSpc>
              <a:spcBef>
                <a:spcPts val="0"/>
              </a:spcBef>
              <a:spcAft>
                <a:spcPts val="1728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assignments go up and down </a:t>
            </a:r>
          </a:p>
        </p:txBody>
      </p:sp>
      <p:sp>
        <p:nvSpPr>
          <p:cNvPr id="148" name="Text Placeholder 147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49" name="Text Placeholder 148"/>
          <p:cNvSpPr>
            <a:spLocks noGrp="1"/>
          </p:cNvSpPr>
          <p:nvPr>
            <p:ph type="body" idx="10"/>
          </p:nvPr>
        </p:nvSpPr>
        <p:spPr>
          <a:xfrm>
            <a:off x="449239" y="4964747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 dirty="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50" name="Text Placeholder 149"/>
          <p:cNvSpPr>
            <a:spLocks noGrp="1"/>
          </p:cNvSpPr>
          <p:nvPr>
            <p:ph type="body" idx="10"/>
          </p:nvPr>
        </p:nvSpPr>
        <p:spPr>
          <a:xfrm>
            <a:off x="7315200" y="5574665"/>
            <a:ext cx="92011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 dirty="0">
                <a:solidFill>
                  <a:srgbClr val="FFFFFF"/>
                </a:solidFill>
                <a:latin typeface="Arial" panose="22635452340000000000" pitchFamily="2"/>
              </a:rPr>
              <a:t>Visual 4-12 </a:t>
            </a:r>
          </a:p>
        </p:txBody>
      </p:sp>
      <p:cxnSp>
        <p:nvCxnSpPr>
          <p:cNvPr id="151" name="Straight Connector 150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A58"/>
            </a:solidFill>
          </a:ln>
        </p:spPr>
      </p:cxnSp>
      <p:cxnSp>
        <p:nvCxnSpPr>
          <p:cNvPr id="152" name="Straight Connector 151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153" name="Straight Connector 152"/>
          <p:cNvCxnSpPr/>
          <p:nvPr/>
        </p:nvCxnSpPr>
        <p:spPr>
          <a:xfrm>
            <a:off x="27305" y="27305"/>
            <a:ext cx="0" cy="5931535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158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6997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6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039110" y="2895600"/>
            <a:ext cx="3727450" cy="2831465"/>
          </a:xfrm>
          <a:prstGeom prst="rect">
            <a:avLst/>
          </a:prstGeom>
        </p:spPr>
      </p:pic>
      <p:pic>
        <p:nvPicPr>
          <p:cNvPr id="165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156" name="Text Placeholder 155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57" name="Text Placeholder 156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58" name="Text Placeholder 157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60" name="Text Placeholder 159"/>
          <p:cNvSpPr>
            <a:spLocks noGrp="1"/>
          </p:cNvSpPr>
          <p:nvPr>
            <p:ph type="body" idx="10"/>
          </p:nvPr>
        </p:nvSpPr>
        <p:spPr>
          <a:xfrm>
            <a:off x="484505" y="27305"/>
            <a:ext cx="8647430" cy="874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7180" rIns="0" bIns="0" anchor="t"/>
          <a:lstStyle/>
          <a:p>
            <a:pPr marL="0" marR="0" indent="0" algn="l">
              <a:lnSpc>
                <a:spcPts val="3600"/>
              </a:lnSpc>
              <a:spcAft>
                <a:spcPts val="720"/>
              </a:spcAft>
            </a:pPr>
            <a:r>
              <a:rPr lang="en-US" sz="3350" b="1" spc="-80">
                <a:solidFill>
                  <a:srgbClr val="003366"/>
                </a:solidFill>
                <a:latin typeface="Arial Unicode MS" panose="22635452340000000000" pitchFamily="2"/>
              </a:rPr>
              <a:t>Division/Group Documentation Requirements </a:t>
            </a:r>
          </a:p>
        </p:txBody>
      </p:sp>
      <p:sp>
        <p:nvSpPr>
          <p:cNvPr id="161" name="Text Placeholder 160"/>
          <p:cNvSpPr>
            <a:spLocks noGrp="1"/>
          </p:cNvSpPr>
          <p:nvPr>
            <p:ph type="body" idx="10"/>
          </p:nvPr>
        </p:nvSpPr>
        <p:spPr>
          <a:xfrm>
            <a:off x="496570" y="901700"/>
            <a:ext cx="8635365" cy="1993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574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Equipment shift tickets </a:t>
            </a:r>
          </a:p>
          <a:p>
            <a:pPr marL="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Verification of pay documents </a:t>
            </a:r>
          </a:p>
          <a:p>
            <a:pPr marL="0" marR="0" indent="0" algn="l">
              <a:lnSpc>
                <a:spcPts val="27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Handout 4-1: Division/Group Documentation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36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Requirements </a:t>
            </a:r>
          </a:p>
        </p:txBody>
      </p:sp>
      <p:cxnSp>
        <p:nvCxnSpPr>
          <p:cNvPr id="166" name="Straight Connector 165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203958"/>
            </a:solidFill>
          </a:ln>
        </p:spPr>
      </p:cxnSp>
      <p:cxnSp>
        <p:nvCxnSpPr>
          <p:cNvPr id="167" name="Straight Connector 166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C"/>
            </a:solidFill>
          </a:ln>
        </p:spPr>
      </p:cxnSp>
      <p:cxnSp>
        <p:nvCxnSpPr>
          <p:cNvPr id="168" name="Straight Connector 167"/>
          <p:cNvCxnSpPr/>
          <p:nvPr/>
        </p:nvCxnSpPr>
        <p:spPr>
          <a:xfrm>
            <a:off x="27305" y="27305"/>
            <a:ext cx="0" cy="5699760"/>
          </a:xfrm>
          <a:prstGeom prst="line">
            <a:avLst/>
          </a:prstGeom>
          <a:ln w="18415" cmpd="sng">
            <a:solidFill>
              <a:srgbClr val="4D4D4C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 Placeholder 174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842760"/>
          </a:xfrm>
          <a:prstGeom prst="rect">
            <a:avLst/>
          </a:prstGeom>
          <a:solidFill>
            <a:srgbClr val="96A3A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7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890" y="8890"/>
            <a:ext cx="9135110" cy="6842760"/>
          </a:xfrm>
          <a:prstGeom prst="rect">
            <a:avLst/>
          </a:prstGeom>
        </p:spPr>
      </p:pic>
      <p:sp>
        <p:nvSpPr>
          <p:cNvPr id="171" name="Text Placeholder 170"/>
          <p:cNvSpPr>
            <a:spLocks noGrp="1"/>
          </p:cNvSpPr>
          <p:nvPr>
            <p:ph type="body" idx="10"/>
          </p:nvPr>
        </p:nvSpPr>
        <p:spPr>
          <a:xfrm>
            <a:off x="0" y="345440"/>
            <a:ext cx="9144000" cy="530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950" b="1" spc="-165">
                <a:solidFill>
                  <a:srgbClr val="003366"/>
                </a:solidFill>
                <a:latin typeface="Arial Unicode MS" panose="22635452340000000000" pitchFamily="2"/>
              </a:rPr>
              <a:t>Division/Group Documentation Requirements (cont.) </a:t>
            </a:r>
          </a:p>
        </p:txBody>
      </p:sp>
      <p:sp>
        <p:nvSpPr>
          <p:cNvPr id="172" name="Text Placeholder 171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73" name="Text Placeholder 172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4-15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74" name="Text Placeholder 173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78" name="Text Placeholder 177"/>
          <p:cNvSpPr>
            <a:spLocks noGrp="1"/>
          </p:cNvSpPr>
          <p:nvPr>
            <p:ph type="body" idx="10"/>
          </p:nvPr>
        </p:nvSpPr>
        <p:spPr>
          <a:xfrm>
            <a:off x="481330" y="396240"/>
            <a:ext cx="8223885" cy="445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200"/>
              </a:lnSpc>
              <a:spcAft>
                <a:spcPts val="180"/>
              </a:spcAft>
            </a:pPr>
            <a:endParaRPr lang="en-US" sz="2950" b="1" spc="-165" dirty="0">
              <a:solidFill>
                <a:srgbClr val="003366"/>
              </a:solidFill>
              <a:latin typeface="Arial Unicode MS" panose="22635452340000000000" pitchFamily="2"/>
            </a:endParaRPr>
          </a:p>
        </p:txBody>
      </p:sp>
      <p:sp>
        <p:nvSpPr>
          <p:cNvPr id="179" name="Text Placeholder 178"/>
          <p:cNvSpPr>
            <a:spLocks noGrp="1"/>
          </p:cNvSpPr>
          <p:nvPr>
            <p:ph type="body" idx="10"/>
          </p:nvPr>
        </p:nvSpPr>
        <p:spPr>
          <a:xfrm>
            <a:off x="496570" y="1176020"/>
            <a:ext cx="7815580" cy="893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spc="0" dirty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 dirty="0">
                <a:solidFill>
                  <a:srgbClr val="003366"/>
                </a:solidFill>
                <a:latin typeface="Arial" panose="22635452340000000000" pitchFamily="2"/>
              </a:rPr>
              <a:t>Equipment inspection forms </a:t>
            </a:r>
          </a:p>
          <a:p>
            <a:pPr marL="0" marR="0" indent="0" algn="ctr">
              <a:lnSpc>
                <a:spcPts val="2800"/>
              </a:lnSpc>
              <a:spcBef>
                <a:spcPts val="900"/>
              </a:spcBef>
              <a:spcAft>
                <a:spcPts val="360"/>
              </a:spcAft>
            </a:pPr>
            <a:r>
              <a:rPr lang="en-US" sz="2350" spc="-20" dirty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20" dirty="0">
                <a:solidFill>
                  <a:srgbClr val="003366"/>
                </a:solidFill>
                <a:latin typeface="Arial" panose="22635452340000000000" pitchFamily="2"/>
              </a:rPr>
              <a:t>Damage assessment and inspection documentation </a:t>
            </a:r>
          </a:p>
        </p:txBody>
      </p:sp>
      <p:sp>
        <p:nvSpPr>
          <p:cNvPr id="180" name="Text Placeholder 179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81" name="Text Placeholder 180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82" name="Text Placeholder 181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646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4-14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 Placeholder 188"/>
          <p:cNvSpPr>
            <a:spLocks noGrp="1"/>
          </p:cNvSpPr>
          <p:nvPr>
            <p:ph type="body" idx="10"/>
          </p:nvPr>
        </p:nvSpPr>
        <p:spPr>
          <a:xfrm>
            <a:off x="8890" y="876300"/>
            <a:ext cx="9135110" cy="5226050"/>
          </a:xfrm>
          <a:prstGeom prst="rect">
            <a:avLst/>
          </a:prstGeom>
          <a:solidFill>
            <a:srgbClr val="96A3A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9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890" y="8890"/>
            <a:ext cx="9135110" cy="6842760"/>
          </a:xfrm>
          <a:prstGeom prst="rect">
            <a:avLst/>
          </a:prstGeom>
        </p:spPr>
      </p:pic>
      <p:sp>
        <p:nvSpPr>
          <p:cNvPr id="185" name="Text Placeholder 184"/>
          <p:cNvSpPr>
            <a:spLocks noGrp="1"/>
          </p:cNvSpPr>
          <p:nvPr>
            <p:ph type="body" idx="10"/>
          </p:nvPr>
        </p:nvSpPr>
        <p:spPr>
          <a:xfrm>
            <a:off x="0" y="345440"/>
            <a:ext cx="9144000" cy="530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950" b="1" spc="-165">
                <a:solidFill>
                  <a:srgbClr val="003366"/>
                </a:solidFill>
                <a:latin typeface="Arial Unicode MS" panose="22635452340000000000" pitchFamily="2"/>
              </a:rPr>
              <a:t>Division/Group Documentation Requirements (cont.) </a:t>
            </a:r>
          </a:p>
        </p:txBody>
      </p:sp>
      <p:sp>
        <p:nvSpPr>
          <p:cNvPr id="186" name="Text Placeholder 185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87" name="Text Placeholder 186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4-15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88" name="Text Placeholder 187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92" name="Text Placeholder 191"/>
          <p:cNvSpPr>
            <a:spLocks noGrp="1"/>
          </p:cNvSpPr>
          <p:nvPr>
            <p:ph type="body" idx="10"/>
          </p:nvPr>
        </p:nvSpPr>
        <p:spPr>
          <a:xfrm>
            <a:off x="496570" y="1176020"/>
            <a:ext cx="2255520" cy="893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2350" spc="-5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5">
                <a:solidFill>
                  <a:srgbClr val="003366"/>
                </a:solidFill>
                <a:latin typeface="Arial" panose="22635452340000000000" pitchFamily="2"/>
              </a:rPr>
              <a:t>ICS Form 214 </a:t>
            </a:r>
          </a:p>
          <a:p>
            <a:pPr marL="0" marR="0" indent="0" algn="l">
              <a:lnSpc>
                <a:spcPts val="2800"/>
              </a:lnSpc>
              <a:spcBef>
                <a:spcPts val="1260"/>
              </a:spcBef>
              <a:spcAft>
                <a:spcPts val="36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Signing PTB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 Placeholder 198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842760"/>
          </a:xfrm>
          <a:prstGeom prst="rect">
            <a:avLst/>
          </a:prstGeom>
          <a:solidFill>
            <a:srgbClr val="97A3A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0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890" y="8890"/>
            <a:ext cx="9135110" cy="6842760"/>
          </a:xfrm>
          <a:prstGeom prst="rect">
            <a:avLst/>
          </a:prstGeom>
        </p:spPr>
      </p:pic>
      <p:sp>
        <p:nvSpPr>
          <p:cNvPr id="195" name="Text Placeholder 194"/>
          <p:cNvSpPr>
            <a:spLocks noGrp="1"/>
          </p:cNvSpPr>
          <p:nvPr>
            <p:ph type="body" idx="10"/>
          </p:nvPr>
        </p:nvSpPr>
        <p:spPr>
          <a:xfrm>
            <a:off x="0" y="345440"/>
            <a:ext cx="9144000" cy="530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950" b="1" spc="-165">
                <a:solidFill>
                  <a:srgbClr val="003366"/>
                </a:solidFill>
                <a:latin typeface="Arial Unicode MS" panose="22635452340000000000" pitchFamily="2"/>
              </a:rPr>
              <a:t>Division/Group Documentation Requirements (cont.) </a:t>
            </a:r>
          </a:p>
        </p:txBody>
      </p:sp>
      <p:sp>
        <p:nvSpPr>
          <p:cNvPr id="196" name="Text Placeholder 195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97" name="Text Placeholder 196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4-15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02" name="Text Placeholder 201"/>
          <p:cNvSpPr>
            <a:spLocks noGrp="1"/>
          </p:cNvSpPr>
          <p:nvPr>
            <p:ph type="body" idx="10"/>
          </p:nvPr>
        </p:nvSpPr>
        <p:spPr>
          <a:xfrm>
            <a:off x="365125" y="6849745"/>
            <a:ext cx="8223885" cy="445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200"/>
              </a:lnSpc>
              <a:spcAft>
                <a:spcPts val="180"/>
              </a:spcAft>
            </a:pPr>
            <a:r>
              <a:rPr lang="en-US" sz="2950" b="1" spc="-165" dirty="0">
                <a:solidFill>
                  <a:srgbClr val="013366"/>
                </a:solidFill>
                <a:latin typeface="Arial Unicode MS" panose="22635452340000000000" pitchFamily="2"/>
              </a:rPr>
              <a:t>Division/Group Documentation Requirements (cont.) </a:t>
            </a:r>
          </a:p>
        </p:txBody>
      </p:sp>
      <p:sp>
        <p:nvSpPr>
          <p:cNvPr id="203" name="Text Placeholder 202"/>
          <p:cNvSpPr>
            <a:spLocks noGrp="1"/>
          </p:cNvSpPr>
          <p:nvPr>
            <p:ph type="body" idx="10"/>
          </p:nvPr>
        </p:nvSpPr>
        <p:spPr>
          <a:xfrm>
            <a:off x="496570" y="1179195"/>
            <a:ext cx="2740660" cy="890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350" spc="0">
                <a:solidFill>
                  <a:srgbClr val="01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13366"/>
                </a:solidFill>
                <a:latin typeface="Arial" panose="22635452340000000000" pitchFamily="2"/>
              </a:rPr>
              <a:t>Evaluations </a:t>
            </a:r>
          </a:p>
          <a:p>
            <a:pPr marL="0" marR="0" indent="0" algn="ctr">
              <a:lnSpc>
                <a:spcPts val="2800"/>
              </a:lnSpc>
              <a:spcBef>
                <a:spcPts val="1260"/>
              </a:spcBef>
              <a:spcAft>
                <a:spcPts val="360"/>
              </a:spcAft>
            </a:pPr>
            <a:r>
              <a:rPr lang="en-US" sz="2350" spc="-15">
                <a:solidFill>
                  <a:srgbClr val="01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15">
                <a:solidFill>
                  <a:srgbClr val="013366"/>
                </a:solidFill>
                <a:latin typeface="Arial" panose="22635452340000000000" pitchFamily="2"/>
              </a:rPr>
              <a:t>Debriefing forms </a:t>
            </a:r>
          </a:p>
        </p:txBody>
      </p:sp>
      <p:sp>
        <p:nvSpPr>
          <p:cNvPr id="204" name="Text Placeholder 203"/>
          <p:cNvSpPr>
            <a:spLocks noGrp="1"/>
          </p:cNvSpPr>
          <p:nvPr>
            <p:ph type="body" idx="10"/>
          </p:nvPr>
        </p:nvSpPr>
        <p:spPr>
          <a:xfrm>
            <a:off x="310496" y="5713976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 dirty="0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05" name="Text Placeholder 204"/>
          <p:cNvSpPr>
            <a:spLocks noGrp="1"/>
          </p:cNvSpPr>
          <p:nvPr>
            <p:ph type="body" idx="10"/>
          </p:nvPr>
        </p:nvSpPr>
        <p:spPr>
          <a:xfrm>
            <a:off x="332105" y="5638801"/>
            <a:ext cx="6525895" cy="994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 dirty="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06" name="Text Placeholder 205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011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 Placeholder 211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842760"/>
          </a:xfrm>
          <a:prstGeom prst="rect">
            <a:avLst/>
          </a:prstGeom>
          <a:solidFill>
            <a:srgbClr val="96A3B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1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890" y="8890"/>
            <a:ext cx="9135110" cy="6842760"/>
          </a:xfrm>
          <a:prstGeom prst="rect">
            <a:avLst/>
          </a:prstGeom>
        </p:spPr>
      </p:pic>
      <p:sp>
        <p:nvSpPr>
          <p:cNvPr id="209" name="Text Placeholder 208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10" name="Text Placeholder 209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11" name="Text Placeholder 210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15" name="Text Placeholder 214"/>
          <p:cNvSpPr>
            <a:spLocks noGrp="1"/>
          </p:cNvSpPr>
          <p:nvPr>
            <p:ph type="body" idx="10"/>
          </p:nvPr>
        </p:nvSpPr>
        <p:spPr>
          <a:xfrm>
            <a:off x="484505" y="405130"/>
            <a:ext cx="7580630" cy="433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Demobilization and Close-Out Procedures </a:t>
            </a:r>
          </a:p>
        </p:txBody>
      </p:sp>
      <p:sp>
        <p:nvSpPr>
          <p:cNvPr id="216" name="Text Placeholder 215"/>
          <p:cNvSpPr>
            <a:spLocks noGrp="1"/>
          </p:cNvSpPr>
          <p:nvPr>
            <p:ph type="body" idx="10"/>
          </p:nvPr>
        </p:nvSpPr>
        <p:spPr>
          <a:xfrm>
            <a:off x="496570" y="1176020"/>
            <a:ext cx="6659880" cy="668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0"/>
              </a:spcAft>
            </a:pPr>
            <a:r>
              <a:rPr lang="en-US" sz="2350" spc="-2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20">
                <a:solidFill>
                  <a:srgbClr val="003366"/>
                </a:solidFill>
                <a:latin typeface="Arial" panose="22635452340000000000" pitchFamily="2"/>
              </a:rPr>
              <a:t>Coordinate operations to meet guidelines in </a:t>
            </a:r>
          </a:p>
          <a:p>
            <a:pPr marL="320040" marR="0" indent="0" algn="l">
              <a:lnSpc>
                <a:spcPct val="806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Demobilization Plan </a:t>
            </a:r>
          </a:p>
        </p:txBody>
      </p:sp>
      <p:sp>
        <p:nvSpPr>
          <p:cNvPr id="217" name="Text Placeholder 216"/>
          <p:cNvSpPr>
            <a:spLocks noGrp="1"/>
          </p:cNvSpPr>
          <p:nvPr>
            <p:ph type="body" idx="10"/>
          </p:nvPr>
        </p:nvSpPr>
        <p:spPr>
          <a:xfrm>
            <a:off x="496570" y="2051050"/>
            <a:ext cx="6888480" cy="835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Identify any excess resources </a:t>
            </a:r>
          </a:p>
          <a:p>
            <a:pPr marL="0" marR="0" indent="0" algn="ctr">
              <a:lnSpc>
                <a:spcPts val="2300"/>
              </a:lnSpc>
              <a:spcBef>
                <a:spcPts val="900"/>
              </a:spcBef>
              <a:spcAft>
                <a:spcPts val="360"/>
              </a:spcAft>
            </a:pPr>
            <a:r>
              <a:rPr lang="en-US" sz="2350" spc="-15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15">
                <a:solidFill>
                  <a:srgbClr val="003366"/>
                </a:solidFill>
                <a:latin typeface="Arial" panose="22635452340000000000" pitchFamily="2"/>
              </a:rPr>
              <a:t>Consider cost versus effectiveness of excess </a:t>
            </a:r>
          </a:p>
        </p:txBody>
      </p:sp>
      <p:sp>
        <p:nvSpPr>
          <p:cNvPr id="218" name="Text Placeholder 217"/>
          <p:cNvSpPr>
            <a:spLocks noGrp="1"/>
          </p:cNvSpPr>
          <p:nvPr>
            <p:ph type="body" idx="10"/>
          </p:nvPr>
        </p:nvSpPr>
        <p:spPr>
          <a:xfrm>
            <a:off x="829310" y="2989580"/>
            <a:ext cx="1426210" cy="245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2400" b="1" spc="-45">
                <a:solidFill>
                  <a:srgbClr val="003366"/>
                </a:solidFill>
                <a:latin typeface="Arial" panose="22635452340000000000" pitchFamily="2"/>
              </a:rPr>
              <a:t>resources </a:t>
            </a:r>
          </a:p>
        </p:txBody>
      </p:sp>
      <p:sp>
        <p:nvSpPr>
          <p:cNvPr id="219" name="Text Placeholder 218"/>
          <p:cNvSpPr>
            <a:spLocks noGrp="1"/>
          </p:cNvSpPr>
          <p:nvPr>
            <p:ph type="body" idx="10"/>
          </p:nvPr>
        </p:nvSpPr>
        <p:spPr>
          <a:xfrm>
            <a:off x="496570" y="3441065"/>
            <a:ext cx="4133215" cy="3225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2350" spc="-2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20">
                <a:solidFill>
                  <a:srgbClr val="003366"/>
                </a:solidFill>
                <a:latin typeface="Arial" panose="22635452340000000000" pitchFamily="2"/>
              </a:rPr>
              <a:t>Provide info for Glide Path </a:t>
            </a:r>
          </a:p>
        </p:txBody>
      </p:sp>
      <p:sp>
        <p:nvSpPr>
          <p:cNvPr id="220" name="Text Placeholder 219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21" name="Text Placeholder 220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22" name="Text Placeholder 221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011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A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 Placeholder 227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093460"/>
          </a:xfrm>
          <a:prstGeom prst="rect">
            <a:avLst/>
          </a:prstGeom>
          <a:solidFill>
            <a:srgbClr val="97A5B5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3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890" y="8890"/>
            <a:ext cx="9135110" cy="6842760"/>
          </a:xfrm>
          <a:prstGeom prst="rect">
            <a:avLst/>
          </a:prstGeom>
        </p:spPr>
      </p:pic>
      <p:sp>
        <p:nvSpPr>
          <p:cNvPr id="225" name="Text Placeholder 224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26" name="Text Placeholder 225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27" name="Text Placeholder 226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31" name="Text Placeholder 230"/>
          <p:cNvSpPr>
            <a:spLocks noGrp="1"/>
          </p:cNvSpPr>
          <p:nvPr>
            <p:ph type="body" idx="10"/>
          </p:nvPr>
        </p:nvSpPr>
        <p:spPr>
          <a:xfrm>
            <a:off x="484505" y="411480"/>
            <a:ext cx="4309745" cy="5035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600"/>
              </a:lnSpc>
              <a:spcAft>
                <a:spcPts val="180"/>
              </a:spcAft>
            </a:pPr>
            <a:r>
              <a:rPr lang="en-US" sz="3350" b="1" spc="-190">
                <a:solidFill>
                  <a:srgbClr val="0A3562"/>
                </a:solidFill>
                <a:latin typeface="Arial Unicode MS" panose="22635452340000000000" pitchFamily="2"/>
              </a:rPr>
              <a:t>Personnel Management </a:t>
            </a:r>
          </a:p>
        </p:txBody>
      </p:sp>
      <p:sp>
        <p:nvSpPr>
          <p:cNvPr id="232" name="Text Placeholder 231"/>
          <p:cNvSpPr>
            <a:spLocks noGrp="1"/>
          </p:cNvSpPr>
          <p:nvPr>
            <p:ph type="body" idx="10"/>
          </p:nvPr>
        </p:nvSpPr>
        <p:spPr>
          <a:xfrm>
            <a:off x="655320" y="1176020"/>
            <a:ext cx="7894320" cy="363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b="1" spc="-20">
                <a:solidFill>
                  <a:srgbClr val="0A3562"/>
                </a:solidFill>
                <a:latin typeface="Arial" panose="22635452340000000000" pitchFamily="2"/>
              </a:rPr>
              <a:t>The Division/Group Supervisor is a mid-level manager.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A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270375"/>
            <a:ext cx="9144000" cy="256921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42430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74320" rIns="0" bIns="0" anchor="t"/>
          <a:lstStyle/>
          <a:p>
            <a:pPr marL="45720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Unit Terminal Objective </a:t>
            </a:r>
          </a:p>
          <a:p>
            <a:pPr marL="0" marR="0" indent="0" algn="ctr">
              <a:lnSpc>
                <a:spcPct val="95999"/>
              </a:lnSpc>
              <a:spcBef>
                <a:spcPts val="864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Describe the supervision and </a:t>
            </a:r>
          </a:p>
          <a:p>
            <a:pPr marL="141732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personnel management responsibilities of the </a:t>
            </a:r>
          </a:p>
          <a:p>
            <a:pPr marL="2743200" marR="0" indent="0" algn="l">
              <a:lnSpc>
                <a:spcPct val="95999"/>
              </a:lnSpc>
              <a:spcBef>
                <a:spcPts val="0"/>
              </a:spcBef>
              <a:spcAft>
                <a:spcPts val="1008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Division/Group Supervisor.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82296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4-2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757"/>
            </a:solidFill>
          </a:ln>
        </p:spPr>
      </p:cxnSp>
      <p:cxnSp>
        <p:nvCxnSpPr>
          <p:cNvPr id="17" name="Straight Connector 16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18" name="Straight Connector 17"/>
          <p:cNvCxnSpPr/>
          <p:nvPr/>
        </p:nvCxnSpPr>
        <p:spPr>
          <a:xfrm>
            <a:off x="27305" y="27305"/>
            <a:ext cx="0" cy="424307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A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 Placeholder 237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842760"/>
          </a:xfrm>
          <a:prstGeom prst="rect">
            <a:avLst/>
          </a:prstGeom>
          <a:solidFill>
            <a:srgbClr val="97A3A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4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890" y="8890"/>
            <a:ext cx="9135110" cy="6842760"/>
          </a:xfrm>
          <a:prstGeom prst="rect">
            <a:avLst/>
          </a:prstGeom>
        </p:spPr>
      </p:pic>
      <p:sp>
        <p:nvSpPr>
          <p:cNvPr id="235" name="Text Placeholder 234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36" name="Text Placeholder 235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37" name="Text Placeholder 236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41" name="Text Placeholder 240"/>
          <p:cNvSpPr>
            <a:spLocks noGrp="1"/>
          </p:cNvSpPr>
          <p:nvPr>
            <p:ph type="body" idx="10"/>
          </p:nvPr>
        </p:nvSpPr>
        <p:spPr>
          <a:xfrm>
            <a:off x="484505" y="405130"/>
            <a:ext cx="5553710" cy="512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700"/>
              </a:lnSpc>
              <a:spcAft>
                <a:spcPts val="180"/>
              </a:spcAft>
            </a:pPr>
            <a:r>
              <a:rPr lang="en-US" sz="3350" b="1" spc="-185">
                <a:solidFill>
                  <a:srgbClr val="003366"/>
                </a:solidFill>
                <a:latin typeface="Arial Unicode MS" panose="22635452340000000000" pitchFamily="2"/>
              </a:rPr>
              <a:t>Personnel Management (cont.) </a:t>
            </a:r>
          </a:p>
        </p:txBody>
      </p:sp>
      <p:sp>
        <p:nvSpPr>
          <p:cNvPr id="242" name="Text Placeholder 241"/>
          <p:cNvSpPr>
            <a:spLocks noGrp="1"/>
          </p:cNvSpPr>
          <p:nvPr>
            <p:ph type="body" idx="10"/>
          </p:nvPr>
        </p:nvSpPr>
        <p:spPr>
          <a:xfrm>
            <a:off x="725170" y="1176020"/>
            <a:ext cx="7760335" cy="723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b="1" spc="-25">
                <a:solidFill>
                  <a:srgbClr val="003366"/>
                </a:solidFill>
                <a:latin typeface="Arial" panose="22635452340000000000" pitchFamily="2"/>
              </a:rPr>
              <a:t>What types of personnel management issues may the </a:t>
            </a:r>
          </a:p>
          <a:p>
            <a:pPr marL="1691640" marR="0" indent="0" algn="l">
              <a:lnSpc>
                <a:spcPct val="95999"/>
              </a:lnSpc>
              <a:spcBef>
                <a:spcPts val="0"/>
              </a:spcBef>
              <a:spcAft>
                <a:spcPts val="18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Division/Group Supervisor face? </a:t>
            </a:r>
          </a:p>
        </p:txBody>
      </p:sp>
      <p:sp>
        <p:nvSpPr>
          <p:cNvPr id="243" name="Text Placeholder 242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44" name="Text Placeholder 243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45" name="Text Placeholder 244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17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248" name="Text Placeholder 247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49" name="Text Placeholder 248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50" name="Text Placeholder 249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51" name="Text Placeholder 250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Personnel Management (cont.) </a:t>
            </a:r>
          </a:p>
          <a:p>
            <a:pPr marL="457200" marR="0" indent="0" algn="l">
              <a:lnSpc>
                <a:spcPct val="95999"/>
              </a:lnSpc>
              <a:spcBef>
                <a:spcPts val="270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 unique position that may have to contend with a </a:t>
            </a:r>
          </a:p>
          <a:p>
            <a:pPr marL="4572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variety of personnel management issues: </a:t>
            </a:r>
          </a:p>
          <a:p>
            <a:pPr marL="4572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Rank structures </a:t>
            </a:r>
          </a:p>
          <a:p>
            <a:pPr marL="45720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People from different agencies </a:t>
            </a:r>
          </a:p>
          <a:p>
            <a:pPr marL="457200" marR="0" indent="0" algn="l">
              <a:lnSpc>
                <a:spcPts val="27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People without ICS experience </a:t>
            </a:r>
          </a:p>
          <a:p>
            <a:pPr marL="45720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Emergency vs. non-emergency people </a:t>
            </a:r>
          </a:p>
          <a:p>
            <a:pPr marL="457200" marR="0" indent="0" algn="l">
              <a:lnSpc>
                <a:spcPts val="23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Volunteers </a:t>
            </a:r>
          </a:p>
          <a:p>
            <a:pPr marL="457200" marR="0" indent="0" algn="l">
              <a:lnSpc>
                <a:spcPts val="2700"/>
              </a:lnSpc>
              <a:spcBef>
                <a:spcPts val="1440"/>
              </a:spcBef>
              <a:spcAft>
                <a:spcPts val="774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Extended operational periods </a:t>
            </a:r>
          </a:p>
        </p:txBody>
      </p:sp>
      <p:cxnSp>
        <p:nvCxnSpPr>
          <p:cNvPr id="254" name="Straight Connector 253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A58"/>
            </a:solidFill>
          </a:ln>
        </p:spPr>
      </p:cxnSp>
      <p:cxnSp>
        <p:nvCxnSpPr>
          <p:cNvPr id="255" name="Straight Connector 254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256" name="Straight Connector 255"/>
          <p:cNvCxnSpPr/>
          <p:nvPr/>
        </p:nvCxnSpPr>
        <p:spPr>
          <a:xfrm>
            <a:off x="27305" y="27305"/>
            <a:ext cx="0" cy="5931535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 Placeholder 261"/>
          <p:cNvSpPr>
            <a:spLocks noGrp="1"/>
          </p:cNvSpPr>
          <p:nvPr>
            <p:ph type="body" idx="10"/>
          </p:nvPr>
        </p:nvSpPr>
        <p:spPr>
          <a:xfrm>
            <a:off x="469265" y="405130"/>
            <a:ext cx="7513320" cy="29140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6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968625" y="3307080"/>
            <a:ext cx="3794760" cy="2551430"/>
          </a:xfrm>
          <a:prstGeom prst="rect">
            <a:avLst/>
          </a:prstGeom>
        </p:spPr>
      </p:pic>
      <p:pic>
        <p:nvPicPr>
          <p:cNvPr id="268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259" name="Text Placeholder 258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60" name="Text Placeholder 259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61" name="Text Placeholder 260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63" name="Text Placeholder 262"/>
          <p:cNvSpPr>
            <a:spLocks noGrp="1"/>
          </p:cNvSpPr>
          <p:nvPr>
            <p:ph type="body" idx="10"/>
          </p:nvPr>
        </p:nvSpPr>
        <p:spPr>
          <a:xfrm>
            <a:off x="484505" y="405130"/>
            <a:ext cx="3212465" cy="3994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900"/>
              </a:lnSpc>
              <a:spcAft>
                <a:spcPts val="0"/>
              </a:spcAft>
            </a:pPr>
            <a:r>
              <a:rPr lang="en-US" sz="3350" b="1" spc="-175">
                <a:solidFill>
                  <a:srgbClr val="003366"/>
                </a:solidFill>
                <a:latin typeface="Arial Unicode MS" panose="22635452340000000000" pitchFamily="2"/>
              </a:rPr>
              <a:t>Leadership Styles </a:t>
            </a:r>
          </a:p>
        </p:txBody>
      </p:sp>
      <p:sp>
        <p:nvSpPr>
          <p:cNvPr id="266" name="Text Placeholder 265"/>
          <p:cNvSpPr>
            <a:spLocks noGrp="1"/>
          </p:cNvSpPr>
          <p:nvPr>
            <p:ph type="body" idx="10"/>
          </p:nvPr>
        </p:nvSpPr>
        <p:spPr>
          <a:xfrm>
            <a:off x="472440" y="1188720"/>
            <a:ext cx="7506970" cy="21304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Autocratic </a:t>
            </a:r>
          </a:p>
          <a:p>
            <a:pPr marL="0" marR="0" indent="0" algn="l">
              <a:lnSpc>
                <a:spcPts val="23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Laissez-faire </a:t>
            </a:r>
          </a:p>
          <a:p>
            <a:pPr marL="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Democratic or participative management </a:t>
            </a:r>
          </a:p>
          <a:p>
            <a:pPr marL="0" marR="0" indent="0" algn="ctr">
              <a:lnSpc>
                <a:spcPct val="95999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400" b="1" spc="-20">
                <a:solidFill>
                  <a:srgbClr val="003366"/>
                </a:solidFill>
                <a:latin typeface="Arial" panose="22635452340000000000" pitchFamily="2"/>
              </a:rPr>
              <a:t>A Division/Group Supervisor may have to play all of </a:t>
            </a:r>
          </a:p>
          <a:p>
            <a:pPr marL="0" marR="0" indent="0" algn="l">
              <a:lnSpc>
                <a:spcPts val="1700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these roles. </a:t>
            </a:r>
          </a:p>
        </p:txBody>
      </p:sp>
      <p:sp>
        <p:nvSpPr>
          <p:cNvPr id="269" name="Text Placeholder 268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70" name="Text Placeholder 269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034665" algn="l"/>
                <a:tab pos="4794885" algn="r"/>
              </a:tabLst>
            </a:pPr>
            <a:r>
              <a:rPr lang="en-US" sz="1400" b="1" spc="-100">
                <a:solidFill>
                  <a:srgbClr val="FFFFFF"/>
                </a:solidFill>
                <a:latin typeface="Arial" panose="22635452340000000000" pitchFamily="2"/>
              </a:rPr>
              <a:t>Division/Group Management </a:t>
            </a:r>
            <a:r>
              <a:rPr lang="en-US" sz="1400" b="1" u="sng" spc="-100">
                <a:solidFill>
                  <a:srgbClr val="FFFFFF"/>
                </a:solidFill>
                <a:latin typeface="Arial" panose="22635452340000000000" pitchFamily="2"/>
              </a:rPr>
              <a:t>and </a:t>
            </a:r>
            <a:r>
              <a:rPr lang="en-US" sz="1400" b="1" u="sng" spc="-405">
                <a:solidFill>
                  <a:srgbClr val="FFFFFF"/>
                </a:solidFill>
                <a:latin typeface="Arial" panose="22635452340000000000" pitchFamily="2"/>
              </a:rPr>
              <a:t>Personnel </a:t>
            </a:r>
            <a:r>
              <a:rPr lang="en-US" sz="1400" b="1" u="sng" spc="-245">
                <a:solidFill>
                  <a:srgbClr val="FFFFFF"/>
                </a:solidFill>
                <a:latin typeface="Arial" panose="22635452340000000000" pitchFamily="2"/>
              </a:rPr>
              <a:t>Management </a:t>
            </a:r>
          </a:p>
        </p:txBody>
      </p:sp>
      <p:sp>
        <p:nvSpPr>
          <p:cNvPr id="271" name="Text Placeholder 270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89916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75">
                <a:solidFill>
                  <a:srgbClr val="FFFFFF"/>
                </a:solidFill>
                <a:latin typeface="Arial" panose="22635452340000000000" pitchFamily="2"/>
              </a:rPr>
              <a:t>Visual 4-21 </a:t>
            </a:r>
          </a:p>
        </p:txBody>
      </p:sp>
      <p:cxnSp>
        <p:nvCxnSpPr>
          <p:cNvPr id="272" name="Straight Connector 271"/>
          <p:cNvCxnSpPr/>
          <p:nvPr/>
        </p:nvCxnSpPr>
        <p:spPr>
          <a:xfrm>
            <a:off x="7982585" y="914400"/>
            <a:ext cx="708025" cy="0"/>
          </a:xfrm>
          <a:prstGeom prst="line">
            <a:avLst/>
          </a:prstGeom>
          <a:ln w="24130" cmpd="sng">
            <a:solidFill>
              <a:srgbClr val="233B5A"/>
            </a:solidFill>
          </a:ln>
        </p:spPr>
      </p:cxnSp>
      <p:cxnSp>
        <p:nvCxnSpPr>
          <p:cNvPr id="273" name="Straight Connector 272"/>
          <p:cNvCxnSpPr/>
          <p:nvPr/>
        </p:nvCxnSpPr>
        <p:spPr>
          <a:xfrm>
            <a:off x="469265" y="914400"/>
            <a:ext cx="7513955" cy="0"/>
          </a:xfrm>
          <a:prstGeom prst="line">
            <a:avLst/>
          </a:prstGeom>
          <a:ln w="24130" cmpd="sng">
            <a:solidFill>
              <a:srgbClr val="233B5A"/>
            </a:solidFill>
          </a:ln>
        </p:spPr>
      </p:cxnSp>
      <p:cxnSp>
        <p:nvCxnSpPr>
          <p:cNvPr id="274" name="Straight Connector 273"/>
          <p:cNvCxnSpPr/>
          <p:nvPr/>
        </p:nvCxnSpPr>
        <p:spPr>
          <a:xfrm>
            <a:off x="8255" y="8255"/>
            <a:ext cx="912368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275" name="Straight Connector 274"/>
          <p:cNvCxnSpPr/>
          <p:nvPr/>
        </p:nvCxnSpPr>
        <p:spPr>
          <a:xfrm>
            <a:off x="8255" y="8255"/>
            <a:ext cx="0" cy="5950585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 Placeholder 280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8616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8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483610" y="3108960"/>
            <a:ext cx="2468880" cy="2780030"/>
          </a:xfrm>
          <a:prstGeom prst="rect">
            <a:avLst/>
          </a:prstGeom>
        </p:spPr>
      </p:pic>
      <p:pic>
        <p:nvPicPr>
          <p:cNvPr id="287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278" name="Text Placeholder 277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79" name="Text Placeholder 278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80" name="Text Placeholder 279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82" name="Text Placeholder 281"/>
          <p:cNvSpPr>
            <a:spLocks noGrp="1"/>
          </p:cNvSpPr>
          <p:nvPr>
            <p:ph type="body" idx="10"/>
          </p:nvPr>
        </p:nvSpPr>
        <p:spPr>
          <a:xfrm>
            <a:off x="472440" y="27305"/>
            <a:ext cx="8659495" cy="874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7180" rIns="0" bIns="0" anchor="t"/>
          <a:lstStyle/>
          <a:p>
            <a:pPr marL="0" marR="0" indent="0" algn="l">
              <a:lnSpc>
                <a:spcPts val="3600"/>
              </a:lnSpc>
              <a:spcAft>
                <a:spcPts val="72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Supervision </a:t>
            </a:r>
          </a:p>
        </p:txBody>
      </p:sp>
      <p:sp>
        <p:nvSpPr>
          <p:cNvPr id="283" name="Text Placeholder 282"/>
          <p:cNvSpPr>
            <a:spLocks noGrp="1"/>
          </p:cNvSpPr>
          <p:nvPr>
            <p:ph type="body" idx="10"/>
          </p:nvPr>
        </p:nvSpPr>
        <p:spPr>
          <a:xfrm>
            <a:off x="481330" y="901700"/>
            <a:ext cx="8650605" cy="2207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146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See and be seen: </a:t>
            </a:r>
          </a:p>
          <a:p>
            <a:pPr marL="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Monitor progress </a:t>
            </a:r>
          </a:p>
          <a:p>
            <a:pPr marL="0" marR="0" indent="0" algn="l">
              <a:lnSpc>
                <a:spcPts val="23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Coordinate activities </a:t>
            </a:r>
          </a:p>
          <a:p>
            <a:pPr marL="0" marR="0" indent="0" algn="l">
              <a:lnSpc>
                <a:spcPts val="2800"/>
              </a:lnSpc>
              <a:spcBef>
                <a:spcPts val="1440"/>
              </a:spcBef>
              <a:spcAft>
                <a:spcPts val="54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Provide the opportunity to communicate </a:t>
            </a:r>
          </a:p>
        </p:txBody>
      </p:sp>
      <p:cxnSp>
        <p:nvCxnSpPr>
          <p:cNvPr id="288" name="Straight Connector 287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A58"/>
            </a:solidFill>
          </a:ln>
        </p:spPr>
      </p:cxnSp>
      <p:cxnSp>
        <p:nvCxnSpPr>
          <p:cNvPr id="289" name="Straight Connector 288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A4D4F"/>
            </a:solidFill>
          </a:ln>
        </p:spPr>
      </p:cxnSp>
      <p:cxnSp>
        <p:nvCxnSpPr>
          <p:cNvPr id="290" name="Straight Connector 289"/>
          <p:cNvCxnSpPr/>
          <p:nvPr/>
        </p:nvCxnSpPr>
        <p:spPr>
          <a:xfrm>
            <a:off x="27305" y="27305"/>
            <a:ext cx="0" cy="5861685"/>
          </a:xfrm>
          <a:prstGeom prst="line">
            <a:avLst/>
          </a:prstGeom>
          <a:ln w="18415" cmpd="sng">
            <a:solidFill>
              <a:srgbClr val="4A4D4F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 Placeholder 295"/>
          <p:cNvSpPr>
            <a:spLocks noGrp="1"/>
          </p:cNvSpPr>
          <p:nvPr>
            <p:ph type="body" idx="10"/>
          </p:nvPr>
        </p:nvSpPr>
        <p:spPr>
          <a:xfrm>
            <a:off x="487680" y="408305"/>
            <a:ext cx="7885430" cy="35693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0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293" name="Text Placeholder 292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94" name="Text Placeholder 293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95" name="Text Placeholder 294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97" name="Text Placeholder 296"/>
          <p:cNvSpPr>
            <a:spLocks noGrp="1"/>
          </p:cNvSpPr>
          <p:nvPr>
            <p:ph type="body" idx="10"/>
          </p:nvPr>
        </p:nvSpPr>
        <p:spPr>
          <a:xfrm>
            <a:off x="490855" y="411480"/>
            <a:ext cx="4492625" cy="3873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8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Instructions/Expectations </a:t>
            </a:r>
          </a:p>
        </p:txBody>
      </p:sp>
      <p:sp>
        <p:nvSpPr>
          <p:cNvPr id="300" name="Text Placeholder 299"/>
          <p:cNvSpPr>
            <a:spLocks noGrp="1"/>
          </p:cNvSpPr>
          <p:nvPr>
            <p:ph type="body" idx="10"/>
          </p:nvPr>
        </p:nvSpPr>
        <p:spPr>
          <a:xfrm>
            <a:off x="494030" y="1188720"/>
            <a:ext cx="7875905" cy="27889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b="1" spc="-25">
                <a:solidFill>
                  <a:srgbClr val="003366"/>
                </a:solidFill>
                <a:latin typeface="Arial" panose="22635452340000000000" pitchFamily="2"/>
              </a:rPr>
              <a:t>Must communicate instructions and expectations well: </a:t>
            </a:r>
          </a:p>
          <a:p>
            <a:pPr marL="0" marR="0" indent="0" algn="l">
              <a:lnSpc>
                <a:spcPts val="28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In briefings </a:t>
            </a:r>
          </a:p>
          <a:p>
            <a:pPr marL="0" marR="0" indent="0" algn="l">
              <a:lnSpc>
                <a:spcPts val="23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One-on-one </a:t>
            </a:r>
          </a:p>
          <a:p>
            <a:pPr marL="0" marR="0" indent="0" algn="l">
              <a:lnSpc>
                <a:spcPts val="27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Request feedback </a:t>
            </a:r>
          </a:p>
          <a:p>
            <a:pPr marL="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Clarify </a:t>
            </a:r>
          </a:p>
          <a:p>
            <a:pPr marL="0" marR="0" indent="0" algn="l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Evaluate </a:t>
            </a:r>
          </a:p>
        </p:txBody>
      </p:sp>
      <p:sp>
        <p:nvSpPr>
          <p:cNvPr id="303" name="Text Placeholder 302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04" name="Text Placeholder 303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05" name="Text Placeholder 304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011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4-23 </a:t>
            </a:r>
          </a:p>
        </p:txBody>
      </p:sp>
      <p:cxnSp>
        <p:nvCxnSpPr>
          <p:cNvPr id="306" name="Straight Connector 305"/>
          <p:cNvCxnSpPr/>
          <p:nvPr/>
        </p:nvCxnSpPr>
        <p:spPr>
          <a:xfrm>
            <a:off x="8373110" y="914400"/>
            <a:ext cx="317500" cy="0"/>
          </a:xfrm>
          <a:prstGeom prst="line">
            <a:avLst/>
          </a:prstGeom>
          <a:ln w="24130" cmpd="sng">
            <a:solidFill>
              <a:srgbClr val="243D5B"/>
            </a:solidFill>
          </a:ln>
        </p:spPr>
      </p:cxnSp>
      <p:cxnSp>
        <p:nvCxnSpPr>
          <p:cNvPr id="307" name="Straight Connector 306"/>
          <p:cNvCxnSpPr/>
          <p:nvPr/>
        </p:nvCxnSpPr>
        <p:spPr>
          <a:xfrm>
            <a:off x="487680" y="914400"/>
            <a:ext cx="7886065" cy="0"/>
          </a:xfrm>
          <a:prstGeom prst="line">
            <a:avLst/>
          </a:prstGeom>
          <a:ln w="24130" cmpd="sng">
            <a:solidFill>
              <a:srgbClr val="243D5B"/>
            </a:solidFill>
          </a:ln>
        </p:spPr>
      </p:cxnSp>
      <p:cxnSp>
        <p:nvCxnSpPr>
          <p:cNvPr id="308" name="Straight Connector 307"/>
          <p:cNvCxnSpPr/>
          <p:nvPr/>
        </p:nvCxnSpPr>
        <p:spPr>
          <a:xfrm>
            <a:off x="5080" y="8255"/>
            <a:ext cx="9126855" cy="0"/>
          </a:xfrm>
          <a:prstGeom prst="line">
            <a:avLst/>
          </a:prstGeom>
          <a:ln w="18415" cmpd="sng">
            <a:solidFill>
              <a:srgbClr val="4C4E4F"/>
            </a:solidFill>
          </a:ln>
        </p:spPr>
      </p:cxnSp>
      <p:cxnSp>
        <p:nvCxnSpPr>
          <p:cNvPr id="309" name="Straight Connector 308"/>
          <p:cNvCxnSpPr/>
          <p:nvPr/>
        </p:nvCxnSpPr>
        <p:spPr>
          <a:xfrm>
            <a:off x="5080" y="8255"/>
            <a:ext cx="0" cy="5950585"/>
          </a:xfrm>
          <a:prstGeom prst="line">
            <a:avLst/>
          </a:prstGeom>
          <a:ln w="18415" cmpd="sng">
            <a:solidFill>
              <a:srgbClr val="4C4E4F"/>
            </a:solidFill>
          </a:ln>
        </p:spPr>
      </p:cxnSp>
      <p:pic>
        <p:nvPicPr>
          <p:cNvPr id="29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715510" y="2258695"/>
            <a:ext cx="3849370" cy="2914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 Placeholder 314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093460"/>
          </a:xfrm>
          <a:prstGeom prst="rect">
            <a:avLst/>
          </a:prstGeom>
          <a:solidFill>
            <a:srgbClr val="96A3A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1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890" y="8890"/>
            <a:ext cx="9135110" cy="6830695"/>
          </a:xfrm>
          <a:prstGeom prst="rect">
            <a:avLst/>
          </a:prstGeom>
        </p:spPr>
      </p:pic>
      <p:sp>
        <p:nvSpPr>
          <p:cNvPr id="312" name="Text Placeholder 311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13" name="Text Placeholder 312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14" name="Text Placeholder 313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18" name="Text Placeholder 317"/>
          <p:cNvSpPr>
            <a:spLocks noGrp="1"/>
          </p:cNvSpPr>
          <p:nvPr>
            <p:ph type="body" idx="10"/>
          </p:nvPr>
        </p:nvSpPr>
        <p:spPr>
          <a:xfrm>
            <a:off x="463550" y="411480"/>
            <a:ext cx="5836920" cy="502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600"/>
              </a:lnSpc>
              <a:spcAft>
                <a:spcPts val="180"/>
              </a:spcAft>
            </a:pPr>
            <a:r>
              <a:rPr lang="en-US" sz="3350" b="1" spc="-95">
                <a:solidFill>
                  <a:srgbClr val="013365"/>
                </a:solidFill>
                <a:latin typeface="Arial Unicode MS" panose="22635452340000000000" pitchFamily="2"/>
              </a:rPr>
              <a:t>Team Building and Maintenance </a:t>
            </a:r>
          </a:p>
        </p:txBody>
      </p:sp>
      <p:sp>
        <p:nvSpPr>
          <p:cNvPr id="319" name="Text Placeholder 318"/>
          <p:cNvSpPr>
            <a:spLocks noGrp="1"/>
          </p:cNvSpPr>
          <p:nvPr>
            <p:ph type="body" idx="10"/>
          </p:nvPr>
        </p:nvSpPr>
        <p:spPr>
          <a:xfrm>
            <a:off x="1554480" y="1176020"/>
            <a:ext cx="6108065" cy="363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b="1" spc="-25">
                <a:solidFill>
                  <a:srgbClr val="013365"/>
                </a:solidFill>
                <a:latin typeface="Arial" panose="22635452340000000000" pitchFamily="2"/>
              </a:rPr>
              <a:t>Seven Practices of Highly Effective Teams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322" name="Text Placeholder 321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23" name="Text Placeholder 322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24" name="Text Placeholder 323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25" name="Text Placeholder 324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74320" rIns="0" bIns="0" anchor="t"/>
          <a:lstStyle/>
          <a:p>
            <a:pPr marL="41148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350" b="1" spc="-70">
                <a:solidFill>
                  <a:srgbClr val="003366"/>
                </a:solidFill>
                <a:latin typeface="Arial Unicode MS" panose="22635452340000000000" pitchFamily="2"/>
              </a:rPr>
              <a:t>Team Building and Maintenance (cont.) </a:t>
            </a:r>
          </a:p>
          <a:p>
            <a:pPr marL="411480" marR="0" indent="0" algn="l">
              <a:lnSpc>
                <a:spcPct val="95999"/>
              </a:lnSpc>
              <a:spcBef>
                <a:spcPts val="270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Seven Practices of Highly Effective Teams </a:t>
            </a:r>
          </a:p>
          <a:p>
            <a:pPr marL="457200" marR="0" indent="457200" algn="l">
              <a:lnSpc>
                <a:spcPct val="82559"/>
              </a:lnSpc>
              <a:spcBef>
                <a:spcPts val="144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spc="100">
                <a:solidFill>
                  <a:srgbClr val="003366"/>
                </a:solidFill>
                <a:latin typeface="Arial" panose="22635452340000000000" pitchFamily="2"/>
              </a:rPr>
              <a:t>A commitment to a clear mission </a:t>
            </a:r>
          </a:p>
          <a:p>
            <a:pPr marL="457200" marR="0" indent="457200" algn="l">
              <a:lnSpc>
                <a:spcPct val="95999"/>
              </a:lnSpc>
              <a:spcBef>
                <a:spcPts val="144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spc="70">
                <a:solidFill>
                  <a:srgbClr val="003366"/>
                </a:solidFill>
                <a:latin typeface="Arial" panose="22635452340000000000" pitchFamily="2"/>
              </a:rPr>
              <a:t>Mutual support, encouragement, and accountability </a:t>
            </a:r>
          </a:p>
          <a:p>
            <a:pPr marL="457200" marR="0" indent="457200" algn="l">
              <a:lnSpc>
                <a:spcPct val="95999"/>
              </a:lnSpc>
              <a:spcBef>
                <a:spcPts val="126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spc="100">
                <a:solidFill>
                  <a:srgbClr val="003366"/>
                </a:solidFill>
                <a:latin typeface="Arial" panose="22635452340000000000" pitchFamily="2"/>
              </a:rPr>
              <a:t>Clearly defined roles </a:t>
            </a:r>
          </a:p>
          <a:p>
            <a:pPr marL="457200" marR="0" indent="457200" algn="l">
              <a:lnSpc>
                <a:spcPct val="95999"/>
              </a:lnSpc>
              <a:spcBef>
                <a:spcPts val="126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spc="100">
                <a:solidFill>
                  <a:srgbClr val="003366"/>
                </a:solidFill>
                <a:latin typeface="Arial" panose="22635452340000000000" pitchFamily="2"/>
              </a:rPr>
              <a:t>Win-win cooperation </a:t>
            </a:r>
          </a:p>
          <a:p>
            <a:pPr marL="0" marR="0" indent="0" algn="ctr">
              <a:lnSpc>
                <a:spcPct val="82559"/>
              </a:lnSpc>
              <a:spcBef>
                <a:spcPts val="5400"/>
              </a:spcBef>
              <a:spcAft>
                <a:spcPts val="1098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Continued on next slide... </a:t>
            </a:r>
          </a:p>
        </p:txBody>
      </p:sp>
      <p:sp>
        <p:nvSpPr>
          <p:cNvPr id="328" name="Text Placeholder 327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29" name="Text Placeholder 328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30" name="Text Placeholder 329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329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4-25 </a:t>
            </a:r>
          </a:p>
        </p:txBody>
      </p:sp>
      <p:cxnSp>
        <p:nvCxnSpPr>
          <p:cNvPr id="331" name="Straight Connector 330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A58"/>
            </a:solidFill>
          </a:ln>
        </p:spPr>
      </p:cxnSp>
      <p:cxnSp>
        <p:nvCxnSpPr>
          <p:cNvPr id="332" name="Straight Connector 331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333" name="Straight Connector 332"/>
          <p:cNvCxnSpPr/>
          <p:nvPr/>
        </p:nvCxnSpPr>
        <p:spPr>
          <a:xfrm>
            <a:off x="27305" y="27305"/>
            <a:ext cx="0" cy="5931535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 Placeholder 338"/>
          <p:cNvSpPr>
            <a:spLocks noGrp="1"/>
          </p:cNvSpPr>
          <p:nvPr>
            <p:ph type="body" idx="10"/>
          </p:nvPr>
        </p:nvSpPr>
        <p:spPr>
          <a:xfrm>
            <a:off x="8255" y="8890"/>
            <a:ext cx="9135745" cy="6093460"/>
          </a:xfrm>
          <a:prstGeom prst="rect">
            <a:avLst/>
          </a:prstGeom>
          <a:solidFill>
            <a:srgbClr val="96A3B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4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255" y="8890"/>
            <a:ext cx="9135745" cy="6830695"/>
          </a:xfrm>
          <a:prstGeom prst="rect">
            <a:avLst/>
          </a:prstGeom>
        </p:spPr>
      </p:pic>
      <p:sp>
        <p:nvSpPr>
          <p:cNvPr id="336" name="Text Placeholder 335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37" name="Text Placeholder 336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38" name="Text Placeholder 337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42" name="Text Placeholder 341"/>
          <p:cNvSpPr>
            <a:spLocks noGrp="1"/>
          </p:cNvSpPr>
          <p:nvPr>
            <p:ph type="body" idx="10"/>
          </p:nvPr>
        </p:nvSpPr>
        <p:spPr>
          <a:xfrm>
            <a:off x="463550" y="405130"/>
            <a:ext cx="7095490" cy="511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700"/>
              </a:lnSpc>
              <a:spcAft>
                <a:spcPts val="180"/>
              </a:spcAft>
            </a:pPr>
            <a:r>
              <a:rPr lang="en-US" sz="3350" b="1" spc="-95">
                <a:solidFill>
                  <a:srgbClr val="003366"/>
                </a:solidFill>
                <a:latin typeface="Arial Unicode MS" panose="22635452340000000000" pitchFamily="2"/>
              </a:rPr>
              <a:t>Team Building and Maintenance (cont.) </a:t>
            </a:r>
          </a:p>
        </p:txBody>
      </p:sp>
      <p:sp>
        <p:nvSpPr>
          <p:cNvPr id="343" name="Text Placeholder 342"/>
          <p:cNvSpPr>
            <a:spLocks noGrp="1"/>
          </p:cNvSpPr>
          <p:nvPr>
            <p:ph type="body" idx="10"/>
          </p:nvPr>
        </p:nvSpPr>
        <p:spPr>
          <a:xfrm>
            <a:off x="484505" y="1179195"/>
            <a:ext cx="4590415" cy="1384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457200" algn="l">
              <a:lnSpc>
                <a:spcPct val="95999"/>
              </a:lnSpc>
              <a:spcAft>
                <a:spcPts val="0"/>
              </a:spcAft>
              <a:buFont typeface="Arial"/>
              <a:buAutoNum type="arabicPeriod" startAt="5"/>
            </a:pPr>
            <a:r>
              <a:rPr lang="en-US" sz="2400" b="1" spc="90">
                <a:solidFill>
                  <a:srgbClr val="003366"/>
                </a:solidFill>
                <a:latin typeface="Arial" panose="22635452340000000000" pitchFamily="2"/>
              </a:rPr>
              <a:t>Individual competency </a:t>
            </a:r>
          </a:p>
          <a:p>
            <a:pPr marL="45720" marR="0" indent="457200" algn="l">
              <a:lnSpc>
                <a:spcPct val="95999"/>
              </a:lnSpc>
              <a:spcBef>
                <a:spcPts val="108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spc="-45">
                <a:solidFill>
                  <a:srgbClr val="003366"/>
                </a:solidFill>
                <a:latin typeface="Arial" panose="22635452340000000000" pitchFamily="2"/>
              </a:rPr>
              <a:t>Empowering communication </a:t>
            </a:r>
          </a:p>
          <a:p>
            <a:pPr marL="45720" marR="0" indent="457200" algn="l">
              <a:lnSpc>
                <a:spcPct val="95999"/>
              </a:lnSpc>
              <a:spcBef>
                <a:spcPts val="900"/>
              </a:spcBef>
              <a:spcAft>
                <a:spcPts val="540"/>
              </a:spcAft>
              <a:buFont typeface="Arial"/>
              <a:buAutoNum type="arabicPeriod"/>
            </a:pPr>
            <a:r>
              <a:rPr lang="en-US" sz="2400" b="1" spc="110">
                <a:solidFill>
                  <a:srgbClr val="003366"/>
                </a:solidFill>
                <a:latin typeface="Arial" panose="22635452340000000000" pitchFamily="2"/>
              </a:rPr>
              <a:t>A winning attitude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A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 Placeholder 348"/>
          <p:cNvSpPr>
            <a:spLocks noGrp="1"/>
          </p:cNvSpPr>
          <p:nvPr>
            <p:ph type="body" idx="10"/>
          </p:nvPr>
        </p:nvSpPr>
        <p:spPr>
          <a:xfrm>
            <a:off x="24130" y="27305"/>
            <a:ext cx="9119870" cy="6812280"/>
          </a:xfrm>
          <a:prstGeom prst="rect">
            <a:avLst/>
          </a:prstGeom>
          <a:solidFill>
            <a:srgbClr val="94A2A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5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27305"/>
            <a:ext cx="9119870" cy="6812280"/>
          </a:xfrm>
          <a:prstGeom prst="rect">
            <a:avLst/>
          </a:prstGeom>
        </p:spPr>
      </p:pic>
      <p:sp>
        <p:nvSpPr>
          <p:cNvPr id="346" name="Text Placeholder 345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47" name="Text Placeholder 346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48" name="Text Placeholder 347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52" name="Text Placeholder 351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53" name="Text Placeholder 352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4794885" algn="r"/>
              </a:tabLst>
            </a:pPr>
            <a:r>
              <a:rPr lang="en-US" sz="1400" b="1" spc="-100">
                <a:solidFill>
                  <a:srgbClr val="FFFFFF"/>
                </a:solidFill>
                <a:latin typeface="Arial" panose="22635452340000000000" pitchFamily="2"/>
              </a:rPr>
              <a:t>Division/Group Management </a:t>
            </a:r>
            <a:r>
              <a:rPr lang="en-US" sz="1400" b="1" u="sng" spc="-100">
                <a:solidFill>
                  <a:srgbClr val="FFFFFF"/>
                </a:solidFill>
                <a:latin typeface="Arial" panose="22635452340000000000" pitchFamily="2"/>
              </a:rPr>
              <a:t>and </a:t>
            </a:r>
            <a:r>
              <a:rPr lang="en-US" sz="1400" b="1" u="sng" spc="-75">
                <a:solidFill>
                  <a:srgbClr val="FFFFFF"/>
                </a:solidFill>
                <a:latin typeface="Arial" panose="22635452340000000000" pitchFamily="2"/>
              </a:rPr>
              <a:t>Personnel Management </a:t>
            </a:r>
          </a:p>
        </p:txBody>
      </p:sp>
      <p:sp>
        <p:nvSpPr>
          <p:cNvPr id="354" name="Text Placeholder 353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011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4-27 </a:t>
            </a:r>
          </a:p>
        </p:txBody>
      </p:sp>
      <p:sp>
        <p:nvSpPr>
          <p:cNvPr id="355" name="Text Placeholder 354"/>
          <p:cNvSpPr>
            <a:spLocks noGrp="1"/>
          </p:cNvSpPr>
          <p:nvPr>
            <p:ph type="body" idx="10"/>
          </p:nvPr>
        </p:nvSpPr>
        <p:spPr>
          <a:xfrm>
            <a:off x="469265" y="405130"/>
            <a:ext cx="3645535" cy="509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600"/>
              </a:lnSpc>
              <a:spcAft>
                <a:spcPts val="180"/>
              </a:spcAft>
            </a:pPr>
            <a:r>
              <a:rPr lang="en-US" sz="3350" b="1" spc="-175">
                <a:solidFill>
                  <a:srgbClr val="003366"/>
                </a:solidFill>
                <a:latin typeface="Arial Unicode MS" panose="22635452340000000000" pitchFamily="2"/>
              </a:rPr>
              <a:t>5 Steps of Coaching </a:t>
            </a:r>
          </a:p>
        </p:txBody>
      </p:sp>
      <p:sp>
        <p:nvSpPr>
          <p:cNvPr id="356" name="Text Placeholder 355"/>
          <p:cNvSpPr>
            <a:spLocks noGrp="1"/>
          </p:cNvSpPr>
          <p:nvPr>
            <p:ph type="body" idx="10"/>
          </p:nvPr>
        </p:nvSpPr>
        <p:spPr>
          <a:xfrm>
            <a:off x="475615" y="1179195"/>
            <a:ext cx="6059170" cy="2402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457200" algn="l">
              <a:lnSpc>
                <a:spcPct val="95999"/>
              </a:lnSpc>
              <a:spcAft>
                <a:spcPts val="0"/>
              </a:spcAft>
              <a:buFont typeface="Arial"/>
              <a:buAutoNum type="arabicPeriod"/>
            </a:pPr>
            <a:r>
              <a:rPr lang="en-US" sz="2400" b="1" spc="110">
                <a:solidFill>
                  <a:srgbClr val="003366"/>
                </a:solidFill>
                <a:latin typeface="Arial" panose="22635452340000000000" pitchFamily="2"/>
              </a:rPr>
              <a:t>Prepare the learner </a:t>
            </a:r>
          </a:p>
          <a:p>
            <a:pPr marL="45720" marR="0" indent="457200" algn="l">
              <a:lnSpc>
                <a:spcPct val="95999"/>
              </a:lnSpc>
              <a:spcBef>
                <a:spcPts val="108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spc="80">
                <a:solidFill>
                  <a:srgbClr val="003366"/>
                </a:solidFill>
                <a:latin typeface="Arial" panose="22635452340000000000" pitchFamily="2"/>
              </a:rPr>
              <a:t>Demonstrate the operation </a:t>
            </a:r>
          </a:p>
          <a:p>
            <a:pPr marL="45720" marR="0" indent="457200" algn="l">
              <a:lnSpc>
                <a:spcPct val="95999"/>
              </a:lnSpc>
              <a:spcBef>
                <a:spcPts val="108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spc="70">
                <a:solidFill>
                  <a:srgbClr val="003366"/>
                </a:solidFill>
                <a:latin typeface="Arial" panose="22635452340000000000" pitchFamily="2"/>
              </a:rPr>
              <a:t>Create a positive atmosphere </a:t>
            </a:r>
          </a:p>
          <a:p>
            <a:pPr marL="45720" marR="0" indent="457200" algn="l">
              <a:lnSpc>
                <a:spcPct val="95999"/>
              </a:lnSpc>
              <a:spcBef>
                <a:spcPts val="126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spc="-35">
                <a:solidFill>
                  <a:srgbClr val="003366"/>
                </a:solidFill>
                <a:latin typeface="Arial" panose="22635452340000000000" pitchFamily="2"/>
              </a:rPr>
              <a:t>Have the learner perform the operation </a:t>
            </a:r>
          </a:p>
          <a:p>
            <a:pPr marL="45720" marR="0" indent="457200" algn="l">
              <a:lnSpc>
                <a:spcPct val="95999"/>
              </a:lnSpc>
              <a:spcBef>
                <a:spcPts val="1080"/>
              </a:spcBef>
              <a:spcAft>
                <a:spcPts val="540"/>
              </a:spcAft>
              <a:buFont typeface="Arial"/>
              <a:buAutoNum type="arabicPeriod"/>
            </a:pPr>
            <a:r>
              <a:rPr lang="en-US" sz="2400" b="1" spc="190">
                <a:solidFill>
                  <a:srgbClr val="003366"/>
                </a:solidFill>
                <a:latin typeface="Arial" panose="22635452340000000000" pitchFamily="2"/>
              </a:rPr>
              <a:t>Follow up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 Placeholder 361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7454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6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169920" y="3801110"/>
            <a:ext cx="3273425" cy="1971675"/>
          </a:xfrm>
          <a:prstGeom prst="rect">
            <a:avLst/>
          </a:prstGeom>
        </p:spPr>
      </p:pic>
      <p:pic>
        <p:nvPicPr>
          <p:cNvPr id="368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359" name="Text Placeholder 358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60" name="Text Placeholder 359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61" name="Text Placeholder 360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63" name="Text Placeholder 362"/>
          <p:cNvSpPr>
            <a:spLocks noGrp="1"/>
          </p:cNvSpPr>
          <p:nvPr>
            <p:ph type="body" idx="10"/>
          </p:nvPr>
        </p:nvSpPr>
        <p:spPr>
          <a:xfrm>
            <a:off x="484505" y="27305"/>
            <a:ext cx="8647430" cy="874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7180" rIns="0" bIns="0" anchor="t"/>
          <a:lstStyle/>
          <a:p>
            <a:pPr marL="0" marR="0" indent="0" algn="l">
              <a:lnSpc>
                <a:spcPts val="3600"/>
              </a:lnSpc>
              <a:spcAft>
                <a:spcPts val="72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Evaluating Performance </a:t>
            </a:r>
          </a:p>
        </p:txBody>
      </p:sp>
      <p:sp>
        <p:nvSpPr>
          <p:cNvPr id="364" name="Text Placeholder 363"/>
          <p:cNvSpPr>
            <a:spLocks noGrp="1"/>
          </p:cNvSpPr>
          <p:nvPr>
            <p:ph type="body" idx="10"/>
          </p:nvPr>
        </p:nvSpPr>
        <p:spPr>
          <a:xfrm>
            <a:off x="494030" y="901700"/>
            <a:ext cx="8637905" cy="2899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Establish standards of performance based on: </a:t>
            </a:r>
          </a:p>
          <a:p>
            <a:pPr marL="0" marR="0" indent="0" algn="l">
              <a:lnSpc>
                <a:spcPts val="27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Expressed expectations </a:t>
            </a:r>
          </a:p>
          <a:p>
            <a:pPr marL="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Information from briefing </a:t>
            </a:r>
          </a:p>
          <a:p>
            <a:pPr marL="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Production standards </a:t>
            </a:r>
          </a:p>
          <a:p>
            <a:pPr marL="0" marR="0" indent="0" algn="l">
              <a:lnSpc>
                <a:spcPts val="2800"/>
              </a:lnSpc>
              <a:spcBef>
                <a:spcPts val="1260"/>
              </a:spcBef>
              <a:spcAft>
                <a:spcPts val="180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Safety standards </a:t>
            </a:r>
          </a:p>
        </p:txBody>
      </p:sp>
      <p:cxnSp>
        <p:nvCxnSpPr>
          <p:cNvPr id="369" name="Straight Connector 368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F3A58"/>
            </a:solidFill>
          </a:ln>
        </p:spPr>
      </p:cxnSp>
      <p:cxnSp>
        <p:nvCxnSpPr>
          <p:cNvPr id="370" name="Straight Connector 369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E4D4D"/>
            </a:solidFill>
          </a:ln>
        </p:spPr>
      </p:cxnSp>
      <p:cxnSp>
        <p:nvCxnSpPr>
          <p:cNvPr id="371" name="Straight Connector 370"/>
          <p:cNvCxnSpPr/>
          <p:nvPr/>
        </p:nvCxnSpPr>
        <p:spPr>
          <a:xfrm>
            <a:off x="27305" y="27305"/>
            <a:ext cx="0" cy="5745480"/>
          </a:xfrm>
          <a:prstGeom prst="line">
            <a:avLst/>
          </a:prstGeom>
          <a:ln w="18415" cmpd="sng">
            <a:solidFill>
              <a:srgbClr val="4E4D4D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6635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319145" y="2761615"/>
            <a:ext cx="3362325" cy="2929255"/>
          </a:xfrm>
          <a:prstGeom prst="rect">
            <a:avLst/>
          </a:prstGeom>
        </p:spPr>
      </p:pic>
      <p:pic>
        <p:nvPicPr>
          <p:cNvPr id="3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484505" y="27305"/>
            <a:ext cx="8647430" cy="874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7180" rIns="0" bIns="0" anchor="t"/>
          <a:lstStyle/>
          <a:p>
            <a:pPr marL="0" marR="0" indent="0" algn="l">
              <a:lnSpc>
                <a:spcPts val="3600"/>
              </a:lnSpc>
              <a:spcAft>
                <a:spcPts val="72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Division/Group Management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490855" y="901700"/>
            <a:ext cx="8641080" cy="1859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1460" rIns="0" bIns="0" anchor="t"/>
          <a:lstStyle/>
          <a:p>
            <a:pPr marL="0" marR="0" indent="0" algn="l">
              <a:lnSpc>
                <a:spcPct val="82559"/>
              </a:lnSpc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Internal Coordination with: </a:t>
            </a:r>
          </a:p>
          <a:p>
            <a:pPr marL="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Division resources </a:t>
            </a:r>
          </a:p>
          <a:p>
            <a:pPr marL="0" marR="0" indent="0" algn="l">
              <a:lnSpc>
                <a:spcPts val="2800"/>
              </a:lnSpc>
              <a:spcBef>
                <a:spcPts val="1260"/>
              </a:spcBef>
              <a:spcAft>
                <a:spcPts val="162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Adjoining resources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243D5C"/>
            </a:solidFill>
          </a:ln>
        </p:spPr>
      </p:cxnSp>
      <p:cxnSp>
        <p:nvCxnSpPr>
          <p:cNvPr id="35" name="Straight Connector 34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E4D4E"/>
            </a:solidFill>
          </a:ln>
        </p:spPr>
      </p:cxnSp>
      <p:cxnSp>
        <p:nvCxnSpPr>
          <p:cNvPr id="36" name="Straight Connector 35"/>
          <p:cNvCxnSpPr/>
          <p:nvPr/>
        </p:nvCxnSpPr>
        <p:spPr>
          <a:xfrm>
            <a:off x="27305" y="27305"/>
            <a:ext cx="0" cy="5663565"/>
          </a:xfrm>
          <a:prstGeom prst="line">
            <a:avLst/>
          </a:prstGeom>
          <a:ln w="18415" cmpd="sng">
            <a:solidFill>
              <a:srgbClr val="4E4D4E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 Placeholder 376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842760"/>
          </a:xfrm>
          <a:prstGeom prst="rect">
            <a:avLst/>
          </a:prstGeom>
          <a:solidFill>
            <a:srgbClr val="96A3A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7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890" y="8890"/>
            <a:ext cx="9135110" cy="6842760"/>
          </a:xfrm>
          <a:prstGeom prst="rect">
            <a:avLst/>
          </a:prstGeom>
        </p:spPr>
      </p:pic>
      <p:sp>
        <p:nvSpPr>
          <p:cNvPr id="374" name="Text Placeholder 373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75" name="Text Placeholder 374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76" name="Text Placeholder 375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80" name="Text Placeholder 379"/>
          <p:cNvSpPr>
            <a:spLocks noGrp="1"/>
          </p:cNvSpPr>
          <p:nvPr>
            <p:ph type="body" idx="10"/>
          </p:nvPr>
        </p:nvSpPr>
        <p:spPr>
          <a:xfrm>
            <a:off x="484505" y="405130"/>
            <a:ext cx="5574665" cy="511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700"/>
              </a:lnSpc>
              <a:spcAft>
                <a:spcPts val="180"/>
              </a:spcAft>
            </a:pPr>
            <a:r>
              <a:rPr lang="en-US" sz="3350" b="1" spc="-175">
                <a:solidFill>
                  <a:srgbClr val="003366"/>
                </a:solidFill>
                <a:latin typeface="Arial Unicode MS" panose="22635452340000000000" pitchFamily="2"/>
              </a:rPr>
              <a:t>Evaluating Performance (cont.) </a:t>
            </a:r>
          </a:p>
        </p:txBody>
      </p:sp>
      <p:sp>
        <p:nvSpPr>
          <p:cNvPr id="381" name="Text Placeholder 380"/>
          <p:cNvSpPr>
            <a:spLocks noGrp="1"/>
          </p:cNvSpPr>
          <p:nvPr>
            <p:ph type="body" idx="10"/>
          </p:nvPr>
        </p:nvSpPr>
        <p:spPr>
          <a:xfrm>
            <a:off x="478790" y="1176020"/>
            <a:ext cx="7239000" cy="668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b="1" spc="-25">
                <a:solidFill>
                  <a:srgbClr val="003366"/>
                </a:solidFill>
                <a:latin typeface="Arial" panose="22635452340000000000" pitchFamily="2"/>
              </a:rPr>
              <a:t>Compare the actual results with those established </a:t>
            </a:r>
          </a:p>
          <a:p>
            <a:pPr marL="0" marR="0" indent="0" algn="l">
              <a:lnSpc>
                <a:spcPct val="81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standards: </a:t>
            </a:r>
          </a:p>
        </p:txBody>
      </p:sp>
      <p:sp>
        <p:nvSpPr>
          <p:cNvPr id="382" name="Text Placeholder 381"/>
          <p:cNvSpPr>
            <a:spLocks noGrp="1"/>
          </p:cNvSpPr>
          <p:nvPr>
            <p:ph type="body" idx="10"/>
          </p:nvPr>
        </p:nvSpPr>
        <p:spPr>
          <a:xfrm>
            <a:off x="496570" y="2054225"/>
            <a:ext cx="4953000" cy="889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0"/>
              </a:spcAft>
            </a:pPr>
            <a:r>
              <a:rPr lang="en-US" sz="2350" spc="-15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15">
                <a:solidFill>
                  <a:srgbClr val="003366"/>
                </a:solidFill>
                <a:latin typeface="Arial" panose="22635452340000000000" pitchFamily="2"/>
              </a:rPr>
              <a:t>Make adjustments as necessary </a:t>
            </a:r>
          </a:p>
          <a:p>
            <a:pPr marL="0" marR="0" indent="0" algn="l">
              <a:lnSpc>
                <a:spcPts val="2700"/>
              </a:lnSpc>
              <a:spcBef>
                <a:spcPts val="900"/>
              </a:spcBef>
              <a:spcAft>
                <a:spcPts val="36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Re-evaluate after adjustment </a:t>
            </a:r>
          </a:p>
        </p:txBody>
      </p:sp>
      <p:sp>
        <p:nvSpPr>
          <p:cNvPr id="383" name="Text Placeholder 382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84" name="Text Placeholder 383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85" name="Text Placeholder 384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17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4-29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388" name="Text Placeholder 387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389" name="Text Placeholder 388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90" name="Text Placeholder 389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391" name="Text Placeholder 390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74320" rIns="0" bIns="0" anchor="t"/>
          <a:lstStyle/>
          <a:p>
            <a:pPr marL="45720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350" b="1" spc="-150">
                <a:solidFill>
                  <a:srgbClr val="003366"/>
                </a:solidFill>
                <a:latin typeface="Arial Unicode MS" panose="22635452340000000000" pitchFamily="2"/>
              </a:rPr>
              <a:t>Evaluating Performance (cont.) </a:t>
            </a:r>
          </a:p>
          <a:p>
            <a:pPr marL="457200" marR="0" indent="0" algn="l">
              <a:lnSpc>
                <a:spcPct val="82559"/>
              </a:lnSpc>
              <a:spcBef>
                <a:spcPts val="28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Performance Inhibitors: </a:t>
            </a:r>
          </a:p>
          <a:p>
            <a:pPr marL="4572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Fear of failure </a:t>
            </a:r>
          </a:p>
          <a:p>
            <a:pPr marL="4572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Fear of the unknown </a:t>
            </a:r>
          </a:p>
          <a:p>
            <a:pPr marL="45720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Fear of change </a:t>
            </a:r>
          </a:p>
          <a:p>
            <a:pPr marL="457200" marR="0" indent="0" algn="l">
              <a:lnSpc>
                <a:spcPts val="27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New and specific skills required </a:t>
            </a:r>
          </a:p>
          <a:p>
            <a:pPr marL="45720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Large amounts of technical information </a:t>
            </a:r>
          </a:p>
          <a:p>
            <a:pPr marL="457200" marR="0" indent="0" algn="l">
              <a:lnSpc>
                <a:spcPts val="23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Defensiveness </a:t>
            </a:r>
          </a:p>
          <a:p>
            <a:pPr marL="457200" marR="0" indent="0" algn="l">
              <a:lnSpc>
                <a:spcPts val="2300"/>
              </a:lnSpc>
              <a:spcBef>
                <a:spcPts val="1260"/>
              </a:spcBef>
              <a:spcAft>
                <a:spcPts val="702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Self doubt </a:t>
            </a:r>
          </a:p>
        </p:txBody>
      </p:sp>
      <p:cxnSp>
        <p:nvCxnSpPr>
          <p:cNvPr id="394" name="Straight Connector 393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A58"/>
            </a:solidFill>
          </a:ln>
        </p:spPr>
      </p:cxnSp>
      <p:cxnSp>
        <p:nvCxnSpPr>
          <p:cNvPr id="395" name="Straight Connector 394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396" name="Straight Connector 395"/>
          <p:cNvCxnSpPr/>
          <p:nvPr/>
        </p:nvCxnSpPr>
        <p:spPr>
          <a:xfrm>
            <a:off x="27305" y="27305"/>
            <a:ext cx="0" cy="5931535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399" name="Text Placeholder 398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00" name="Text Placeholder 399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401" name="Text Placeholder 400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02" name="Text Placeholder 401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74320" rIns="0" bIns="0" anchor="t"/>
          <a:lstStyle/>
          <a:p>
            <a:pPr marL="45720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350" b="1" spc="-150">
                <a:solidFill>
                  <a:srgbClr val="003366"/>
                </a:solidFill>
                <a:latin typeface="Arial Unicode MS" panose="22635452340000000000" pitchFamily="2"/>
              </a:rPr>
              <a:t>Evaluating Performance (cont.) </a:t>
            </a:r>
          </a:p>
          <a:p>
            <a:pPr marL="457200" marR="0" indent="0" algn="l">
              <a:lnSpc>
                <a:spcPct val="95999"/>
              </a:lnSpc>
              <a:spcBef>
                <a:spcPts val="270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Performance Improvement Process: </a:t>
            </a:r>
          </a:p>
          <a:p>
            <a:pPr marL="457200" marR="0" indent="0" algn="l">
              <a:lnSpc>
                <a:spcPts val="27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Tell the person </a:t>
            </a:r>
          </a:p>
          <a:p>
            <a:pPr marL="91440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What is wrong </a:t>
            </a:r>
          </a:p>
          <a:p>
            <a:pPr marL="9144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How to fix it </a:t>
            </a:r>
          </a:p>
          <a:p>
            <a:pPr marL="9144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Reasonable timeframe </a:t>
            </a:r>
          </a:p>
          <a:p>
            <a:pPr marL="457200" marR="0" indent="0" algn="l">
              <a:lnSpc>
                <a:spcPts val="2300"/>
              </a:lnSpc>
              <a:spcBef>
                <a:spcPts val="1260"/>
              </a:spcBef>
              <a:spcAft>
                <a:spcPts val="1512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Document </a:t>
            </a:r>
          </a:p>
        </p:txBody>
      </p:sp>
      <p:sp>
        <p:nvSpPr>
          <p:cNvPr id="405" name="Text Placeholder 404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06" name="Text Placeholder 405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07" name="Text Placeholder 406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89916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75">
                <a:solidFill>
                  <a:srgbClr val="FFFFFF"/>
                </a:solidFill>
                <a:latin typeface="Arial" panose="22635452340000000000" pitchFamily="2"/>
              </a:rPr>
              <a:t>Visual 4-31 </a:t>
            </a:r>
          </a:p>
        </p:txBody>
      </p:sp>
      <p:cxnSp>
        <p:nvCxnSpPr>
          <p:cNvPr id="408" name="Straight Connector 407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A58"/>
            </a:solidFill>
          </a:ln>
        </p:spPr>
      </p:cxnSp>
      <p:cxnSp>
        <p:nvCxnSpPr>
          <p:cNvPr id="409" name="Straight Connector 408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410" name="Straight Connector 409"/>
          <p:cNvCxnSpPr/>
          <p:nvPr/>
        </p:nvCxnSpPr>
        <p:spPr>
          <a:xfrm>
            <a:off x="27305" y="27305"/>
            <a:ext cx="0" cy="5931535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413" name="Text Placeholder 412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14" name="Text Placeholder 413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415" name="Text Placeholder 414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16" name="Text Placeholder 415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74320" rIns="0" bIns="0" anchor="t"/>
          <a:lstStyle/>
          <a:p>
            <a:pPr marL="45720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350" b="1" spc="-150">
                <a:solidFill>
                  <a:srgbClr val="003366"/>
                </a:solidFill>
                <a:latin typeface="Arial Unicode MS" panose="22635452340000000000" pitchFamily="2"/>
              </a:rPr>
              <a:t>Evaluating Performance (cont.) </a:t>
            </a:r>
          </a:p>
          <a:p>
            <a:pPr marL="457200" marR="0" indent="0" algn="l">
              <a:lnSpc>
                <a:spcPct val="95999"/>
              </a:lnSpc>
              <a:spcBef>
                <a:spcPts val="270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Corrective actions to improve incident performance: </a:t>
            </a:r>
          </a:p>
          <a:p>
            <a:pPr marL="45720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Training or coaching </a:t>
            </a:r>
          </a:p>
          <a:p>
            <a:pPr marL="45720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Reassignment </a:t>
            </a:r>
          </a:p>
          <a:p>
            <a:pPr marL="45720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Counseling </a:t>
            </a:r>
          </a:p>
          <a:p>
            <a:pPr marL="457200" marR="0" indent="0" algn="l">
              <a:lnSpc>
                <a:spcPts val="2800"/>
              </a:lnSpc>
              <a:spcBef>
                <a:spcPts val="900"/>
              </a:spcBef>
              <a:spcAft>
                <a:spcPts val="1890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Release from assignment </a:t>
            </a:r>
          </a:p>
        </p:txBody>
      </p:sp>
      <p:cxnSp>
        <p:nvCxnSpPr>
          <p:cNvPr id="419" name="Straight Connector 418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A58"/>
            </a:solidFill>
          </a:ln>
        </p:spPr>
      </p:cxnSp>
      <p:cxnSp>
        <p:nvCxnSpPr>
          <p:cNvPr id="420" name="Straight Connector 419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421" name="Straight Connector 420"/>
          <p:cNvCxnSpPr/>
          <p:nvPr/>
        </p:nvCxnSpPr>
        <p:spPr>
          <a:xfrm>
            <a:off x="27305" y="27305"/>
            <a:ext cx="0" cy="5931535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424" name="Text Placeholder 423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25" name="Text Placeholder 424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426" name="Text Placeholder 425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27" name="Text Placeholder 426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74320" rIns="0" bIns="0" anchor="t"/>
          <a:lstStyle/>
          <a:p>
            <a:pPr marL="45720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350" b="1" spc="-150">
                <a:solidFill>
                  <a:srgbClr val="003366"/>
                </a:solidFill>
                <a:latin typeface="Arial Unicode MS" panose="22635452340000000000" pitchFamily="2"/>
              </a:rPr>
              <a:t>Evaluating Performance (cont.) </a:t>
            </a:r>
          </a:p>
          <a:p>
            <a:pPr marL="457200" marR="0" indent="0" algn="l">
              <a:lnSpc>
                <a:spcPct val="95999"/>
              </a:lnSpc>
              <a:spcBef>
                <a:spcPts val="270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Good performance: </a:t>
            </a:r>
          </a:p>
          <a:p>
            <a:pPr marL="45720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Acknowledge </a:t>
            </a:r>
          </a:p>
          <a:p>
            <a:pPr marL="914400" marR="0" indent="0" algn="l">
              <a:lnSpc>
                <a:spcPts val="23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Evaluation </a:t>
            </a:r>
          </a:p>
          <a:p>
            <a:pPr marL="9144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Praise </a:t>
            </a:r>
          </a:p>
          <a:p>
            <a:pPr marL="457200" marR="0" indent="0" algn="l">
              <a:lnSpc>
                <a:spcPts val="2700"/>
              </a:lnSpc>
              <a:spcBef>
                <a:spcPts val="1260"/>
              </a:spcBef>
              <a:spcAft>
                <a:spcPts val="1872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“Praise in public, reprimand in private” </a:t>
            </a:r>
          </a:p>
        </p:txBody>
      </p:sp>
      <p:sp>
        <p:nvSpPr>
          <p:cNvPr id="430" name="Text Placeholder 429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31" name="Text Placeholder 430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32" name="Text Placeholder 431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011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4-33 </a:t>
            </a:r>
          </a:p>
        </p:txBody>
      </p:sp>
      <p:cxnSp>
        <p:nvCxnSpPr>
          <p:cNvPr id="433" name="Straight Connector 432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A58"/>
            </a:solidFill>
          </a:ln>
        </p:spPr>
      </p:cxnSp>
      <p:cxnSp>
        <p:nvCxnSpPr>
          <p:cNvPr id="434" name="Straight Connector 433"/>
          <p:cNvCxnSpPr/>
          <p:nvPr/>
        </p:nvCxnSpPr>
        <p:spPr>
          <a:xfrm>
            <a:off x="5608320" y="4182110"/>
            <a:ext cx="0" cy="292735"/>
          </a:xfrm>
          <a:prstGeom prst="line">
            <a:avLst/>
          </a:prstGeom>
          <a:ln w="6350" cmpd="sng">
            <a:solidFill>
              <a:srgbClr val="BDBDBD"/>
            </a:solidFill>
          </a:ln>
        </p:spPr>
      </p:cxnSp>
      <p:cxnSp>
        <p:nvCxnSpPr>
          <p:cNvPr id="435" name="Straight Connector 434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436" name="Straight Connector 435"/>
          <p:cNvCxnSpPr/>
          <p:nvPr/>
        </p:nvCxnSpPr>
        <p:spPr>
          <a:xfrm>
            <a:off x="27305" y="27305"/>
            <a:ext cx="0" cy="5931535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439" name="Text Placeholder 438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40" name="Text Placeholder 439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441" name="Text Placeholder 440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42" name="Text Placeholder 441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Objectives Review </a:t>
            </a:r>
          </a:p>
          <a:p>
            <a:pPr marL="502920" marR="0" indent="457200" algn="l">
              <a:lnSpc>
                <a:spcPct val="95999"/>
              </a:lnSpc>
              <a:spcBef>
                <a:spcPts val="270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i="1" spc="60">
                <a:solidFill>
                  <a:srgbClr val="003366"/>
                </a:solidFill>
                <a:latin typeface="Arial" panose="22635452340000000000" pitchFamily="2"/>
              </a:rPr>
              <a:t>Why strong interpersonal skills are important to the </a:t>
            </a:r>
          </a:p>
          <a:p>
            <a:pPr marL="9144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duties of the Division/Group Supervisor? </a:t>
            </a:r>
          </a:p>
          <a:p>
            <a:pPr marL="502920" marR="0" indent="457200" algn="l">
              <a:lnSpc>
                <a:spcPct val="95999"/>
              </a:lnSpc>
              <a:spcBef>
                <a:spcPts val="144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i="1" spc="80">
                <a:solidFill>
                  <a:srgbClr val="003366"/>
                </a:solidFill>
                <a:latin typeface="Arial" panose="22635452340000000000" pitchFamily="2"/>
              </a:rPr>
              <a:t>Why are good Division/Group relationships </a:t>
            </a:r>
          </a:p>
          <a:p>
            <a:pPr marL="9144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important? </a:t>
            </a:r>
          </a:p>
          <a:p>
            <a:pPr marL="502920" marR="0" indent="457200" algn="l">
              <a:lnSpc>
                <a:spcPct val="95999"/>
              </a:lnSpc>
              <a:spcBef>
                <a:spcPts val="126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i="1" spc="70">
                <a:solidFill>
                  <a:srgbClr val="003366"/>
                </a:solidFill>
                <a:latin typeface="Arial" panose="22635452340000000000" pitchFamily="2"/>
              </a:rPr>
              <a:t>What is the purpose of span of control as a </a:t>
            </a:r>
          </a:p>
          <a:p>
            <a:pPr marL="868680" marR="0" indent="0" algn="l">
              <a:lnSpc>
                <a:spcPct val="95999"/>
              </a:lnSpc>
              <a:spcBef>
                <a:spcPts val="0"/>
              </a:spcBef>
              <a:spcAft>
                <a:spcPts val="1836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management technique? </a:t>
            </a:r>
          </a:p>
        </p:txBody>
      </p:sp>
      <p:cxnSp>
        <p:nvCxnSpPr>
          <p:cNvPr id="445" name="Straight Connector 444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A58"/>
            </a:solidFill>
          </a:ln>
        </p:spPr>
      </p:cxnSp>
      <p:cxnSp>
        <p:nvCxnSpPr>
          <p:cNvPr id="446" name="Straight Connector 445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447" name="Straight Connector 446"/>
          <p:cNvCxnSpPr/>
          <p:nvPr/>
        </p:nvCxnSpPr>
        <p:spPr>
          <a:xfrm>
            <a:off x="27305" y="27305"/>
            <a:ext cx="0" cy="5931535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450" name="Text Placeholder 449"/>
          <p:cNvSpPr>
            <a:spLocks noGrp="1"/>
          </p:cNvSpPr>
          <p:nvPr>
            <p:ph type="body" idx="10"/>
          </p:nvPr>
        </p:nvSpPr>
        <p:spPr>
          <a:xfrm>
            <a:off x="12065" y="6102350"/>
            <a:ext cx="911987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51" name="Text Placeholder 450"/>
          <p:cNvSpPr>
            <a:spLocks noGrp="1"/>
          </p:cNvSpPr>
          <p:nvPr>
            <p:ph type="body" idx="10"/>
          </p:nvPr>
        </p:nvSpPr>
        <p:spPr>
          <a:xfrm>
            <a:off x="7656830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4-34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452" name="Text Placeholder 451"/>
          <p:cNvSpPr>
            <a:spLocks noGrp="1"/>
          </p:cNvSpPr>
          <p:nvPr>
            <p:ph type="body" idx="10"/>
          </p:nvPr>
        </p:nvSpPr>
        <p:spPr>
          <a:xfrm>
            <a:off x="12065" y="6419215"/>
            <a:ext cx="51054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53" name="Text Placeholder 452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1148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Objectives Review (cont.) </a:t>
            </a:r>
          </a:p>
          <a:p>
            <a:pPr marL="457200" marR="0" indent="502920" algn="l">
              <a:lnSpc>
                <a:spcPct val="95999"/>
              </a:lnSpc>
              <a:spcBef>
                <a:spcPts val="2700"/>
              </a:spcBef>
              <a:spcAft>
                <a:spcPts val="0"/>
              </a:spcAft>
              <a:buFont typeface="Arial"/>
              <a:buAutoNum type="arabicPeriod" startAt="4"/>
            </a:pPr>
            <a:r>
              <a:rPr lang="en-US" sz="2400" b="1" i="1" spc="80">
                <a:solidFill>
                  <a:srgbClr val="003366"/>
                </a:solidFill>
                <a:latin typeface="Arial" panose="22635452340000000000" pitchFamily="2"/>
              </a:rPr>
              <a:t>What are the Division/Group documentation </a:t>
            </a:r>
          </a:p>
          <a:p>
            <a:pPr marL="0" marR="0" indent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responsibilities of the Division/Group Supervisor? </a:t>
            </a:r>
          </a:p>
          <a:p>
            <a:pPr marL="457200" marR="0" indent="502920" algn="l">
              <a:lnSpc>
                <a:spcPct val="95999"/>
              </a:lnSpc>
              <a:spcBef>
                <a:spcPts val="144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i="1" spc="80">
                <a:solidFill>
                  <a:srgbClr val="003366"/>
                </a:solidFill>
                <a:latin typeface="Arial" panose="22635452340000000000" pitchFamily="2"/>
              </a:rPr>
              <a:t>How might the Division/Group Supervisor set </a:t>
            </a:r>
          </a:p>
          <a:p>
            <a:pPr marL="86868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performance standards? How might the </a:t>
            </a:r>
          </a:p>
          <a:p>
            <a:pPr marL="9144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Division/Group Supervisor manage the performance </a:t>
            </a:r>
          </a:p>
          <a:p>
            <a:pPr marL="914400" marR="0" indent="0" algn="l">
              <a:lnSpc>
                <a:spcPct val="95999"/>
              </a:lnSpc>
              <a:spcBef>
                <a:spcPts val="0"/>
              </a:spcBef>
              <a:spcAft>
                <a:spcPts val="1962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of their personnel? </a:t>
            </a:r>
          </a:p>
        </p:txBody>
      </p:sp>
      <p:sp>
        <p:nvSpPr>
          <p:cNvPr id="456" name="Text Placeholder 455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57" name="Text Placeholder 456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58" name="Text Placeholder 457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329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4-35 </a:t>
            </a:r>
          </a:p>
        </p:txBody>
      </p:sp>
      <p:cxnSp>
        <p:nvCxnSpPr>
          <p:cNvPr id="459" name="Straight Connector 458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A58"/>
            </a:solidFill>
          </a:ln>
        </p:spPr>
      </p:cxnSp>
      <p:cxnSp>
        <p:nvCxnSpPr>
          <p:cNvPr id="460" name="Straight Connector 459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461" name="Straight Connector 460"/>
          <p:cNvCxnSpPr/>
          <p:nvPr/>
        </p:nvCxnSpPr>
        <p:spPr>
          <a:xfrm>
            <a:off x="27305" y="27305"/>
            <a:ext cx="0" cy="5931535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80">
                <a:solidFill>
                  <a:srgbClr val="003366"/>
                </a:solidFill>
                <a:latin typeface="Arial Unicode MS" panose="22635452340000000000" pitchFamily="2"/>
              </a:rPr>
              <a:t>Division/Group Relationships </a:t>
            </a:r>
          </a:p>
          <a:p>
            <a:pPr marL="457200" marR="0" indent="0" algn="l">
              <a:lnSpc>
                <a:spcPts val="2700"/>
              </a:lnSpc>
              <a:spcBef>
                <a:spcPts val="25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Critical issues or operations MUST be coordinated </a:t>
            </a:r>
          </a:p>
          <a:p>
            <a:pPr marL="77724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between divisions and groups </a:t>
            </a:r>
          </a:p>
          <a:p>
            <a:pPr marL="4572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Coordination issues </a:t>
            </a:r>
          </a:p>
          <a:p>
            <a:pPr marL="91440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Backfiring </a:t>
            </a:r>
          </a:p>
          <a:p>
            <a:pPr marL="914400" marR="0" indent="0" algn="l">
              <a:lnSpc>
                <a:spcPts val="27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Hazardous materials operation </a:t>
            </a:r>
          </a:p>
          <a:p>
            <a:pPr marL="914400" marR="0" indent="0" algn="l">
              <a:lnSpc>
                <a:spcPts val="27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Air operations and rescue </a:t>
            </a:r>
          </a:p>
          <a:p>
            <a:pPr marL="914400" marR="0" indent="0" algn="l">
              <a:lnSpc>
                <a:spcPts val="27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Situation that precludes you from completing your </a:t>
            </a:r>
          </a:p>
          <a:p>
            <a:pPr marL="1234440" marR="0" indent="0" algn="l">
              <a:lnSpc>
                <a:spcPct val="80639"/>
              </a:lnSpc>
              <a:spcBef>
                <a:spcPts val="180"/>
              </a:spcBef>
              <a:spcAft>
                <a:spcPts val="936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mission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166052" y="5538470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 dirty="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7391400" y="5396230"/>
            <a:ext cx="82931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55" dirty="0">
                <a:solidFill>
                  <a:srgbClr val="FFFFFF"/>
                </a:solidFill>
                <a:latin typeface="Arial" panose="22635452340000000000" pitchFamily="2"/>
              </a:rPr>
              <a:t>Visual 4-4 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A58"/>
            </a:solidFill>
          </a:ln>
        </p:spPr>
      </p:cxnSp>
      <p:cxnSp>
        <p:nvCxnSpPr>
          <p:cNvPr id="49" name="Straight Connector 48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50" name="Straight Connector 49"/>
          <p:cNvCxnSpPr/>
          <p:nvPr/>
        </p:nvCxnSpPr>
        <p:spPr>
          <a:xfrm>
            <a:off x="27305" y="27305"/>
            <a:ext cx="0" cy="5931535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70">
                <a:solidFill>
                  <a:srgbClr val="003366"/>
                </a:solidFill>
                <a:latin typeface="Arial Unicode MS" panose="22635452340000000000" pitchFamily="2"/>
              </a:rPr>
              <a:t>Division/Group Relationships (cont.) </a:t>
            </a:r>
          </a:p>
          <a:p>
            <a:pPr marL="457200" marR="0" indent="0" algn="l">
              <a:lnSpc>
                <a:spcPct val="95999"/>
              </a:lnSpc>
              <a:spcBef>
                <a:spcPts val="270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Resource request: </a:t>
            </a:r>
          </a:p>
          <a:p>
            <a:pPr marL="914400" marR="0" indent="0" algn="l">
              <a:lnSpc>
                <a:spcPts val="27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Request from staging through the Operations </a:t>
            </a:r>
          </a:p>
          <a:p>
            <a:pPr marL="1234440" marR="0" indent="0" algn="l">
              <a:lnSpc>
                <a:spcPct val="80639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Section Chief or </a:t>
            </a:r>
          </a:p>
          <a:p>
            <a:pPr marL="91440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Share resources with adjoining Divisions </a:t>
            </a:r>
          </a:p>
          <a:p>
            <a:pPr marL="457200" marR="0" indent="0" algn="l">
              <a:lnSpc>
                <a:spcPct val="95999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Remember: Cooperation can go a long way toward </a:t>
            </a:r>
          </a:p>
          <a:p>
            <a:pPr marL="457200" marR="0" indent="0" algn="l">
              <a:lnSpc>
                <a:spcPct val="95999"/>
              </a:lnSpc>
              <a:spcBef>
                <a:spcPts val="0"/>
              </a:spcBef>
              <a:spcAft>
                <a:spcPts val="1728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getting the job done. 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A58"/>
            </a:solidFill>
          </a:ln>
        </p:spPr>
      </p:cxnSp>
      <p:cxnSp>
        <p:nvCxnSpPr>
          <p:cNvPr id="60" name="Straight Connector 59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61" name="Straight Connector 60"/>
          <p:cNvCxnSpPr/>
          <p:nvPr/>
        </p:nvCxnSpPr>
        <p:spPr>
          <a:xfrm>
            <a:off x="27305" y="27305"/>
            <a:ext cx="0" cy="5931535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64" name="Text Placeholder 63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65" name="Text Placeholder 64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Span of Control </a:t>
            </a:r>
          </a:p>
          <a:p>
            <a:pPr marL="457200" marR="0" indent="0" algn="l">
              <a:lnSpc>
                <a:spcPts val="2700"/>
              </a:lnSpc>
              <a:spcBef>
                <a:spcPts val="25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The number of individuals one supervisor can </a:t>
            </a:r>
          </a:p>
          <a:p>
            <a:pPr marL="77724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effectively manage </a:t>
            </a:r>
          </a:p>
          <a:p>
            <a:pPr marL="457200" marR="0" indent="0" algn="l">
              <a:lnSpc>
                <a:spcPts val="27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Particularly important on incidents where safety and </a:t>
            </a:r>
          </a:p>
          <a:p>
            <a:pPr marL="77724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accountability have top priority </a:t>
            </a:r>
          </a:p>
          <a:p>
            <a:pPr marL="457200" marR="0" indent="0" algn="l">
              <a:lnSpc>
                <a:spcPts val="27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In ICS, falls within the range of 3 to 7, with 1:5 being </a:t>
            </a:r>
          </a:p>
          <a:p>
            <a:pPr marL="777240" marR="0" indent="0" algn="l">
              <a:lnSpc>
                <a:spcPct val="80639"/>
              </a:lnSpc>
              <a:spcBef>
                <a:spcPts val="180"/>
              </a:spcBef>
              <a:spcAft>
                <a:spcPts val="1854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the standard ratio </a:t>
            </a:r>
          </a:p>
        </p:txBody>
      </p:sp>
      <p:sp>
        <p:nvSpPr>
          <p:cNvPr id="70" name="Text Placeholder 69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72" name="Text Placeholder 71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82296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4-6 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A58"/>
            </a:solidFill>
          </a:ln>
        </p:spPr>
      </p:cxnSp>
      <p:cxnSp>
        <p:nvCxnSpPr>
          <p:cNvPr id="74" name="Straight Connector 73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75" name="Straight Connector 74"/>
          <p:cNvCxnSpPr/>
          <p:nvPr/>
        </p:nvCxnSpPr>
        <p:spPr>
          <a:xfrm>
            <a:off x="27305" y="27305"/>
            <a:ext cx="0" cy="5931535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Placeholder 80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093460"/>
          </a:xfrm>
          <a:prstGeom prst="rect">
            <a:avLst/>
          </a:prstGeom>
          <a:solidFill>
            <a:srgbClr val="96A4B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8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890" y="8890"/>
            <a:ext cx="9135110" cy="6830695"/>
          </a:xfrm>
          <a:prstGeom prst="rect">
            <a:avLst/>
          </a:prstGeom>
        </p:spPr>
      </p:pic>
      <p:sp>
        <p:nvSpPr>
          <p:cNvPr id="78" name="Text Placeholder 77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79" name="Text Placeholder 78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84" name="Text Placeholder 83"/>
          <p:cNvSpPr>
            <a:spLocks noGrp="1"/>
          </p:cNvSpPr>
          <p:nvPr>
            <p:ph type="body" idx="10"/>
          </p:nvPr>
        </p:nvSpPr>
        <p:spPr>
          <a:xfrm>
            <a:off x="472440" y="405130"/>
            <a:ext cx="7312025" cy="4514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Span of Control (cont.) </a:t>
            </a:r>
          </a:p>
          <a:p>
            <a:pPr marL="0" marR="0" indent="0" algn="ctr">
              <a:lnSpc>
                <a:spcPts val="28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2350" spc="-5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5">
                <a:solidFill>
                  <a:srgbClr val="003366"/>
                </a:solidFill>
                <a:latin typeface="Arial" panose="22635452340000000000" pitchFamily="2"/>
              </a:rPr>
              <a:t>Trip wire for expanding or contracting org chart </a:t>
            </a:r>
          </a:p>
          <a:p>
            <a:pPr marL="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If span of control is being exceeded, consider: </a:t>
            </a:r>
          </a:p>
          <a:p>
            <a:pPr marL="45720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Delegation </a:t>
            </a:r>
          </a:p>
          <a:p>
            <a:pPr marL="45720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Appointing a recorder </a:t>
            </a:r>
          </a:p>
          <a:p>
            <a:pPr marL="457200" marR="0" indent="0" algn="l">
              <a:lnSpc>
                <a:spcPts val="28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Creating Task Forces </a:t>
            </a:r>
          </a:p>
          <a:p>
            <a:pPr marL="0" marR="22860" indent="0" algn="r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Recommending an additional Division/Group </a:t>
            </a:r>
          </a:p>
          <a:p>
            <a:pPr marL="0" marR="0" indent="0" algn="ctr">
              <a:lnSpc>
                <a:spcPts val="27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-15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15">
                <a:solidFill>
                  <a:srgbClr val="003366"/>
                </a:solidFill>
                <a:latin typeface="Arial" panose="22635452340000000000" pitchFamily="2"/>
              </a:rPr>
              <a:t>Requests must be approved by supervisors, but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72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delegation is up to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A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89"/>
          <p:cNvSpPr>
            <a:spLocks noGrp="1"/>
          </p:cNvSpPr>
          <p:nvPr>
            <p:ph type="body" idx="10"/>
          </p:nvPr>
        </p:nvSpPr>
        <p:spPr>
          <a:xfrm>
            <a:off x="24130" y="27305"/>
            <a:ext cx="9119870" cy="6812280"/>
          </a:xfrm>
          <a:prstGeom prst="rect">
            <a:avLst/>
          </a:prstGeom>
          <a:solidFill>
            <a:srgbClr val="95A3B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9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27305"/>
            <a:ext cx="9119870" cy="6812280"/>
          </a:xfrm>
          <a:prstGeom prst="rect">
            <a:avLst/>
          </a:prstGeom>
        </p:spPr>
      </p:pic>
      <p:sp>
        <p:nvSpPr>
          <p:cNvPr id="87" name="Text Placeholder 86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88" name="Text Placeholder 87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89" name="Text Placeholder 88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93" name="Text Placeholder 92"/>
          <p:cNvSpPr>
            <a:spLocks noGrp="1"/>
          </p:cNvSpPr>
          <p:nvPr>
            <p:ph type="body" idx="10"/>
          </p:nvPr>
        </p:nvSpPr>
        <p:spPr>
          <a:xfrm>
            <a:off x="484505" y="1176020"/>
            <a:ext cx="5093335" cy="2113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b="1" spc="-90">
                <a:solidFill>
                  <a:srgbClr val="003366"/>
                </a:solidFill>
                <a:latin typeface="Arial" panose="22635452340000000000" pitchFamily="2"/>
              </a:rPr>
              <a:t>Communicate the assignment with: </a:t>
            </a:r>
          </a:p>
          <a:p>
            <a:pPr marL="0" marR="0" indent="0" algn="l">
              <a:lnSpc>
                <a:spcPts val="28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350" spc="-4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40">
                <a:solidFill>
                  <a:srgbClr val="003366"/>
                </a:solidFill>
                <a:latin typeface="Arial" panose="22635452340000000000" pitchFamily="2"/>
              </a:rPr>
              <a:t>The individual assigned </a:t>
            </a:r>
          </a:p>
          <a:p>
            <a:pPr marL="0" marR="0" indent="0" algn="l">
              <a:lnSpc>
                <a:spcPts val="27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All personnel on the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division and adjacent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540"/>
              </a:spcAft>
            </a:pPr>
            <a:r>
              <a:rPr lang="en-US" sz="2400" b="1" spc="-10">
                <a:solidFill>
                  <a:srgbClr val="003366"/>
                </a:solidFill>
                <a:latin typeface="Arial" panose="22635452340000000000" pitchFamily="2"/>
              </a:rPr>
              <a:t>division if appropriate </a:t>
            </a:r>
          </a:p>
        </p:txBody>
      </p:sp>
      <p:sp>
        <p:nvSpPr>
          <p:cNvPr id="94" name="Text Placeholder 93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95" name="Text Placeholder 94"/>
          <p:cNvSpPr>
            <a:spLocks noGrp="1"/>
          </p:cNvSpPr>
          <p:nvPr>
            <p:ph type="body" idx="10"/>
          </p:nvPr>
        </p:nvSpPr>
        <p:spPr>
          <a:xfrm>
            <a:off x="332105" y="6419215"/>
            <a:ext cx="4797425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96" name="Text Placeholder 95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82296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4-8 </a:t>
            </a:r>
          </a:p>
        </p:txBody>
      </p:sp>
      <p:sp>
        <p:nvSpPr>
          <p:cNvPr id="97" name="Text Placeholder 96"/>
          <p:cNvSpPr>
            <a:spLocks noGrp="1"/>
          </p:cNvSpPr>
          <p:nvPr>
            <p:ph type="body" idx="10"/>
          </p:nvPr>
        </p:nvSpPr>
        <p:spPr>
          <a:xfrm>
            <a:off x="472440" y="405130"/>
            <a:ext cx="4072255" cy="511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700"/>
              </a:lnSpc>
              <a:spcAft>
                <a:spcPts val="180"/>
              </a:spcAft>
            </a:pPr>
            <a:r>
              <a:rPr lang="en-US" sz="3350" b="1" spc="-165">
                <a:solidFill>
                  <a:srgbClr val="003366"/>
                </a:solidFill>
                <a:latin typeface="Arial Unicode MS" panose="22635452340000000000" pitchFamily="2"/>
              </a:rPr>
              <a:t>Span of Control (cont.)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Placeholder 102"/>
          <p:cNvSpPr>
            <a:spLocks noGrp="1"/>
          </p:cNvSpPr>
          <p:nvPr>
            <p:ph type="body" idx="10"/>
          </p:nvPr>
        </p:nvSpPr>
        <p:spPr>
          <a:xfrm>
            <a:off x="8890" y="0"/>
            <a:ext cx="9135110" cy="6102350"/>
          </a:xfrm>
          <a:prstGeom prst="rect">
            <a:avLst/>
          </a:prstGeom>
          <a:solidFill>
            <a:srgbClr val="96A3B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0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890" y="0"/>
            <a:ext cx="9135110" cy="6839585"/>
          </a:xfrm>
          <a:prstGeom prst="rect">
            <a:avLst/>
          </a:prstGeom>
        </p:spPr>
      </p:pic>
      <p:sp>
        <p:nvSpPr>
          <p:cNvPr id="100" name="Text Placeholder 99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4: </a:t>
            </a:r>
          </a:p>
        </p:txBody>
      </p:sp>
      <p:sp>
        <p:nvSpPr>
          <p:cNvPr id="101" name="Text Placeholder 100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147510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4-13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12953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50">
                <a:solidFill>
                  <a:srgbClr val="FFFFFF"/>
                </a:solidFill>
                <a:latin typeface="Arial" panose="22635452340000000000" pitchFamily="2"/>
              </a:rPr>
              <a:t>Division/Group Management and Personnel Management </a:t>
            </a:r>
          </a:p>
        </p:txBody>
      </p:sp>
      <p:sp>
        <p:nvSpPr>
          <p:cNvPr id="106" name="Text Placeholder 105"/>
          <p:cNvSpPr>
            <a:spLocks noGrp="1"/>
          </p:cNvSpPr>
          <p:nvPr>
            <p:ph type="body" idx="10"/>
          </p:nvPr>
        </p:nvSpPr>
        <p:spPr>
          <a:xfrm>
            <a:off x="228600" y="228600"/>
            <a:ext cx="4087495" cy="687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1599"/>
              </a:lnSpc>
              <a:spcAft>
                <a:spcPts val="0"/>
              </a:spcAft>
            </a:pPr>
            <a:r>
              <a:rPr lang="en-US" sz="5500" b="1" i="1" spc="-40" dirty="0">
                <a:solidFill>
                  <a:srgbClr val="000000"/>
                </a:solidFill>
                <a:latin typeface="Arial" panose="22635452340000000000" pitchFamily="2"/>
              </a:rPr>
              <a:t>EXERCISE 3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" y="2837047"/>
            <a:ext cx="11164121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1414</Words>
  <Application>Microsoft Office PowerPoint</Application>
  <PresentationFormat>On-screen Show (4:3)</PresentationFormat>
  <Paragraphs>370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 Unicode MS</vt:lpstr>
      <vt:lpstr>Arial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Bob</cp:lastModifiedBy>
  <cp:revision>6</cp:revision>
  <dcterms:modified xsi:type="dcterms:W3CDTF">2016-10-20T11:50:07Z</dcterms:modified>
</cp:coreProperties>
</file>