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0" r:id="rId4"/>
    <p:sldId id="258" r:id="rId5"/>
    <p:sldId id="261" r:id="rId6"/>
    <p:sldId id="262" r:id="rId7"/>
    <p:sldId id="273" r:id="rId8"/>
    <p:sldId id="263" r:id="rId9"/>
    <p:sldId id="274" r:id="rId10"/>
    <p:sldId id="265" r:id="rId11"/>
    <p:sldId id="271" r:id="rId12"/>
    <p:sldId id="270" r:id="rId13"/>
    <p:sldId id="272" r:id="rId14"/>
    <p:sldId id="267" r:id="rId15"/>
    <p:sldId id="264" r:id="rId16"/>
    <p:sldId id="269" r:id="rId17"/>
    <p:sldId id="266" r:id="rId18"/>
    <p:sldId id="2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7E6B5-8C07-46E8-867B-2AF4267390ED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D9749-FBD2-4324-B84B-4D6AADFA9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92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5F5E7D9-226B-4602-993A-5A624941916E}" type="slidenum">
              <a:rPr lang="en-US" altLang="en-US" sz="1200" b="0"/>
              <a:pPr eaLnBrk="1" hangingPunct="1"/>
              <a:t>11</a:t>
            </a:fld>
            <a:endParaRPr lang="en-US" altLang="en-US" sz="1200" b="0"/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Jeff discusses:   the pinelands as an extremely rare ecosystem that has largely been exterpated outside of Everglades NP</a:t>
            </a:r>
          </a:p>
        </p:txBody>
      </p:sp>
    </p:spTree>
    <p:extLst>
      <p:ext uri="{BB962C8B-B14F-4D97-AF65-F5344CB8AC3E}">
        <p14:creationId xmlns:p14="http://schemas.microsoft.com/office/powerpoint/2010/main" val="2427589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D787B0B-BA64-4E34-985D-6C19201083C7}" type="slidenum">
              <a:rPr lang="en-US" altLang="en-US" sz="1200" b="0"/>
              <a:pPr eaLnBrk="1" hangingPunct="1"/>
              <a:t>12</a:t>
            </a:fld>
            <a:endParaRPr lang="en-US" altLang="en-US" sz="1200" b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Bob discusses how the natural fire regimes have been altered </a:t>
            </a:r>
          </a:p>
          <a:p>
            <a:pPr eaLnBrk="1" hangingPunct="1"/>
            <a:r>
              <a:rPr lang="en-US" altLang="en-US" smtClean="0"/>
              <a:t>natural fire strikes in grass prairies and is wind driven</a:t>
            </a:r>
          </a:p>
        </p:txBody>
      </p:sp>
    </p:spTree>
    <p:extLst>
      <p:ext uri="{BB962C8B-B14F-4D97-AF65-F5344CB8AC3E}">
        <p14:creationId xmlns:p14="http://schemas.microsoft.com/office/powerpoint/2010/main" val="2195549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82DC-2160-4D81-ADF5-1074564DAC0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3162-93ED-4557-828C-C21A1772D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13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82DC-2160-4D81-ADF5-1074564DAC0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3162-93ED-4557-828C-C21A1772D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6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82DC-2160-4D81-ADF5-1074564DAC0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3162-93ED-4557-828C-C21A1772D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86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F4F5AC-7E31-4CC0-A9E2-94FE9DDB30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039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82DC-2160-4D81-ADF5-1074564DAC0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3162-93ED-4557-828C-C21A1772D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99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82DC-2160-4D81-ADF5-1074564DAC0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3162-93ED-4557-828C-C21A1772D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5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82DC-2160-4D81-ADF5-1074564DAC0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3162-93ED-4557-828C-C21A1772D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73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82DC-2160-4D81-ADF5-1074564DAC0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3162-93ED-4557-828C-C21A1772D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1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82DC-2160-4D81-ADF5-1074564DAC0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3162-93ED-4557-828C-C21A1772D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7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82DC-2160-4D81-ADF5-1074564DAC0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3162-93ED-4557-828C-C21A1772D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8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82DC-2160-4D81-ADF5-1074564DAC0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3162-93ED-4557-828C-C21A1772D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07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82DC-2160-4D81-ADF5-1074564DAC0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F3162-93ED-4557-828C-C21A1772D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73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C82DC-2160-4D81-ADF5-1074564DAC02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F3162-93ED-4557-828C-C21A1772D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3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vimeo.com/216598614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0510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This Presentation Will Cover 3 Topics</a:t>
            </a:r>
            <a:endParaRPr lang="en-US" sz="4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75492" y="1530668"/>
            <a:ext cx="5744308" cy="4351338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Careers in the US National Park Service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US National Park Service Science Based Management of Wildland Fire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smtClean="0"/>
              <a:t>Use of Prescribed Burning to Achieve Management Objectives locally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34272" y="1628006"/>
            <a:ext cx="5542216" cy="415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3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Disturbances to Natural Ecosystems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2" y="1520826"/>
            <a:ext cx="3987019" cy="4657236"/>
          </a:xfrm>
          <a:ln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pPr marL="457200" lvl="1" indent="0" algn="ctr">
              <a:buNone/>
            </a:pPr>
            <a:r>
              <a:rPr lang="en-US" sz="2800" b="1" u="sng" dirty="0" smtClean="0"/>
              <a:t>Cultural Disturbances</a:t>
            </a:r>
            <a:r>
              <a:rPr lang="en-US" dirty="0" smtClean="0"/>
              <a:t>	</a:t>
            </a:r>
          </a:p>
          <a:p>
            <a:pPr lvl="1"/>
            <a:r>
              <a:rPr lang="en-US" sz="2800" dirty="0" smtClean="0"/>
              <a:t>Logging</a:t>
            </a:r>
            <a:endParaRPr lang="en-US" sz="2800" dirty="0"/>
          </a:p>
          <a:p>
            <a:pPr lvl="1"/>
            <a:r>
              <a:rPr lang="en-US" sz="2800" dirty="0"/>
              <a:t>Land </a:t>
            </a:r>
            <a:r>
              <a:rPr lang="en-US" sz="2800" dirty="0" smtClean="0"/>
              <a:t>Clearing / Farming</a:t>
            </a:r>
            <a:endParaRPr lang="en-US" sz="2800" dirty="0"/>
          </a:p>
          <a:p>
            <a:pPr lvl="1"/>
            <a:r>
              <a:rPr lang="en-US" sz="2800" dirty="0" smtClean="0"/>
              <a:t>Construction / Road Building</a:t>
            </a:r>
          </a:p>
          <a:p>
            <a:pPr lvl="1"/>
            <a:r>
              <a:rPr lang="en-US" sz="2800" dirty="0" smtClean="0"/>
              <a:t>Herbicide / Pesticide application</a:t>
            </a:r>
          </a:p>
          <a:p>
            <a:pPr lvl="1"/>
            <a:r>
              <a:rPr lang="en-US" sz="2800" dirty="0" smtClean="0"/>
              <a:t>Climate Change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9901" y="1520826"/>
            <a:ext cx="3637669" cy="4657236"/>
          </a:xfrm>
          <a:ln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u="sng" dirty="0" smtClean="0"/>
              <a:t>Natural Disturbances</a:t>
            </a:r>
          </a:p>
          <a:p>
            <a:r>
              <a:rPr lang="en-US" dirty="0" smtClean="0"/>
              <a:t>Flood</a:t>
            </a:r>
          </a:p>
          <a:p>
            <a:r>
              <a:rPr lang="en-US" dirty="0" smtClean="0"/>
              <a:t>Drought</a:t>
            </a:r>
          </a:p>
          <a:p>
            <a:r>
              <a:rPr lang="en-US" dirty="0" smtClean="0"/>
              <a:t>Severe Weather Events </a:t>
            </a:r>
            <a:r>
              <a:rPr lang="en-US" sz="2400" dirty="0" smtClean="0"/>
              <a:t>(hurricane, tornado, NE’s)</a:t>
            </a:r>
          </a:p>
          <a:p>
            <a:r>
              <a:rPr lang="en-US" dirty="0" smtClean="0"/>
              <a:t>Infestations</a:t>
            </a:r>
          </a:p>
          <a:p>
            <a:r>
              <a:rPr lang="en-US" dirty="0" smtClean="0"/>
              <a:t>Volcanic/Seismic Activity</a:t>
            </a:r>
          </a:p>
          <a:p>
            <a:r>
              <a:rPr lang="en-US" dirty="0" smtClean="0"/>
              <a:t>Wildfire </a:t>
            </a:r>
          </a:p>
          <a:p>
            <a:r>
              <a:rPr lang="en-US" dirty="0" smtClean="0"/>
              <a:t>Climate Change</a:t>
            </a:r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7807570" y="1520826"/>
            <a:ext cx="4149968" cy="465723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u="sng" dirty="0" smtClean="0"/>
              <a:t>Combination Disturbances</a:t>
            </a:r>
          </a:p>
          <a:p>
            <a:r>
              <a:rPr lang="en-US" dirty="0" smtClean="0"/>
              <a:t>Human caused wildfire</a:t>
            </a:r>
          </a:p>
          <a:p>
            <a:r>
              <a:rPr lang="en-US" dirty="0" smtClean="0"/>
              <a:t>Human introduction of non-native species (</a:t>
            </a:r>
            <a:r>
              <a:rPr lang="en-US" dirty="0" err="1" smtClean="0"/>
              <a:t>eg</a:t>
            </a:r>
            <a:r>
              <a:rPr lang="en-US" dirty="0" smtClean="0"/>
              <a:t>. Gypsy Moth)</a:t>
            </a:r>
          </a:p>
          <a:p>
            <a:r>
              <a:rPr lang="en-US" dirty="0" smtClean="0"/>
              <a:t>Fragmentation / </a:t>
            </a:r>
            <a:r>
              <a:rPr lang="en-US" dirty="0" err="1" smtClean="0"/>
              <a:t>Compartmentilization</a:t>
            </a:r>
            <a:endParaRPr lang="en-US" dirty="0" smtClean="0"/>
          </a:p>
          <a:p>
            <a:r>
              <a:rPr lang="en-US" dirty="0" smtClean="0"/>
              <a:t>Climate Change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59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1030" descr="FLAMES"/>
          <p:cNvSpPr txBox="1">
            <a:spLocks noChangeArrowheads="1"/>
          </p:cNvSpPr>
          <p:nvPr/>
        </p:nvSpPr>
        <p:spPr bwMode="auto">
          <a:xfrm>
            <a:off x="1524000" y="0"/>
            <a:ext cx="9144000" cy="1384995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dirty="0" smtClean="0">
                <a:latin typeface="+mj-lt"/>
              </a:rPr>
              <a:t>Lets Look at these Disturbances in the Everglades Ecosystem</a:t>
            </a:r>
            <a:endParaRPr lang="en-US" altLang="en-US" sz="3200" dirty="0">
              <a:latin typeface="+mj-lt"/>
            </a:endParaRPr>
          </a:p>
          <a:p>
            <a:pPr algn="ctr" eaLnBrk="1" hangingPunct="1"/>
            <a:r>
              <a:rPr lang="en-US" altLang="en-US" sz="2000" dirty="0">
                <a:latin typeface="Arial Black" panose="020B0A04020102020204" pitchFamily="34" charset="0"/>
              </a:rPr>
              <a:t>THE PINE ROCKLANDS OF SOUTH FLORIDA</a:t>
            </a:r>
          </a:p>
        </p:txBody>
      </p:sp>
      <p:sp>
        <p:nvSpPr>
          <p:cNvPr id="87047" name="Oval 1031"/>
          <p:cNvSpPr>
            <a:spLocks noChangeArrowheads="1"/>
          </p:cNvSpPr>
          <p:nvPr/>
        </p:nvSpPr>
        <p:spPr bwMode="auto">
          <a:xfrm>
            <a:off x="3094039" y="3322638"/>
            <a:ext cx="3436937" cy="277336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373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26" descr="everbrochsharpe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27"/>
          <p:cNvGrpSpPr>
            <a:grpSpLocks/>
          </p:cNvGrpSpPr>
          <p:nvPr/>
        </p:nvGrpSpPr>
        <p:grpSpPr bwMode="auto">
          <a:xfrm>
            <a:off x="6870700" y="3692525"/>
            <a:ext cx="3797300" cy="2571750"/>
            <a:chOff x="2891" y="1440"/>
            <a:chExt cx="2677" cy="2400"/>
          </a:xfrm>
        </p:grpSpPr>
        <p:grpSp>
          <p:nvGrpSpPr>
            <p:cNvPr id="30733" name="Group 1028"/>
            <p:cNvGrpSpPr>
              <a:grpSpLocks/>
            </p:cNvGrpSpPr>
            <p:nvPr/>
          </p:nvGrpSpPr>
          <p:grpSpPr bwMode="auto">
            <a:xfrm>
              <a:off x="3648" y="1440"/>
              <a:ext cx="1920" cy="960"/>
              <a:chOff x="3744" y="1440"/>
              <a:chExt cx="1776" cy="960"/>
            </a:xfrm>
          </p:grpSpPr>
          <p:sp>
            <p:nvSpPr>
              <p:cNvPr id="30737" name="AutoShape 1029"/>
              <p:cNvSpPr>
                <a:spLocks noChangeArrowheads="1"/>
              </p:cNvSpPr>
              <p:nvPr/>
            </p:nvSpPr>
            <p:spPr bwMode="auto">
              <a:xfrm>
                <a:off x="3744" y="1440"/>
                <a:ext cx="1776" cy="960"/>
              </a:xfrm>
              <a:prstGeom prst="leftArrow">
                <a:avLst>
                  <a:gd name="adj1" fmla="val 50000"/>
                  <a:gd name="adj2" fmla="val 46250"/>
                </a:avLst>
              </a:prstGeom>
              <a:solidFill>
                <a:srgbClr val="BBE3BB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0738" name="Text Box 1030"/>
              <p:cNvSpPr txBox="1">
                <a:spLocks noChangeArrowheads="1"/>
              </p:cNvSpPr>
              <p:nvPr/>
            </p:nvSpPr>
            <p:spPr bwMode="auto">
              <a:xfrm>
                <a:off x="4174" y="1824"/>
                <a:ext cx="1252" cy="3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1800" b="0">
                    <a:latin typeface="Arial" panose="020B0604020202020204" pitchFamily="34" charset="0"/>
                  </a:rPr>
                  <a:t>Prevailing Wind</a:t>
                </a:r>
              </a:p>
            </p:txBody>
          </p:sp>
        </p:grpSp>
        <p:grpSp>
          <p:nvGrpSpPr>
            <p:cNvPr id="30734" name="Group 1031"/>
            <p:cNvGrpSpPr>
              <a:grpSpLocks/>
            </p:cNvGrpSpPr>
            <p:nvPr/>
          </p:nvGrpSpPr>
          <p:grpSpPr bwMode="auto">
            <a:xfrm rot="2084971">
              <a:off x="2891" y="2880"/>
              <a:ext cx="2352" cy="960"/>
              <a:chOff x="2736" y="2832"/>
              <a:chExt cx="2448" cy="1200"/>
            </a:xfrm>
          </p:grpSpPr>
          <p:sp>
            <p:nvSpPr>
              <p:cNvPr id="30735" name="AutoShape 1032"/>
              <p:cNvSpPr>
                <a:spLocks noChangeArrowheads="1"/>
              </p:cNvSpPr>
              <p:nvPr/>
            </p:nvSpPr>
            <p:spPr bwMode="auto">
              <a:xfrm>
                <a:off x="2736" y="2832"/>
                <a:ext cx="2448" cy="1200"/>
              </a:xfrm>
              <a:prstGeom prst="leftArrow">
                <a:avLst>
                  <a:gd name="adj1" fmla="val 50000"/>
                  <a:gd name="adj2" fmla="val 51000"/>
                </a:avLst>
              </a:prstGeom>
              <a:solidFill>
                <a:srgbClr val="BBE3BB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0736" name="Text Box 1033"/>
              <p:cNvSpPr txBox="1">
                <a:spLocks noChangeArrowheads="1"/>
              </p:cNvSpPr>
              <p:nvPr/>
            </p:nvSpPr>
            <p:spPr bwMode="auto">
              <a:xfrm>
                <a:off x="3295" y="3372"/>
                <a:ext cx="1584" cy="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1800" b="0">
                    <a:latin typeface="Arial" panose="020B0604020202020204" pitchFamily="34" charset="0"/>
                  </a:rPr>
                  <a:t>Prevailing Wind</a:t>
                </a:r>
              </a:p>
            </p:txBody>
          </p:sp>
        </p:grpSp>
      </p:grpSp>
      <p:grpSp>
        <p:nvGrpSpPr>
          <p:cNvPr id="5" name="Group 1034"/>
          <p:cNvGrpSpPr>
            <a:grpSpLocks/>
          </p:cNvGrpSpPr>
          <p:nvPr/>
        </p:nvGrpSpPr>
        <p:grpSpPr bwMode="auto">
          <a:xfrm>
            <a:off x="6935788" y="1766889"/>
            <a:ext cx="2265362" cy="1819275"/>
            <a:chOff x="3435" y="1090"/>
            <a:chExt cx="1596" cy="1540"/>
          </a:xfrm>
        </p:grpSpPr>
        <p:sp>
          <p:nvSpPr>
            <p:cNvPr id="30731" name="Freeform 1035"/>
            <p:cNvSpPr>
              <a:spLocks/>
            </p:cNvSpPr>
            <p:nvPr/>
          </p:nvSpPr>
          <p:spPr bwMode="auto">
            <a:xfrm>
              <a:off x="3435" y="1090"/>
              <a:ext cx="1596" cy="742"/>
            </a:xfrm>
            <a:custGeom>
              <a:avLst/>
              <a:gdLst>
                <a:gd name="T0" fmla="*/ 1520 w 1596"/>
                <a:gd name="T1" fmla="*/ 62 h 742"/>
                <a:gd name="T2" fmla="*/ 1451 w 1596"/>
                <a:gd name="T3" fmla="*/ 27 h 742"/>
                <a:gd name="T4" fmla="*/ 1326 w 1596"/>
                <a:gd name="T5" fmla="*/ 6 h 742"/>
                <a:gd name="T6" fmla="*/ 1235 w 1596"/>
                <a:gd name="T7" fmla="*/ 27 h 742"/>
                <a:gd name="T8" fmla="*/ 1215 w 1596"/>
                <a:gd name="T9" fmla="*/ 90 h 742"/>
                <a:gd name="T10" fmla="*/ 1138 w 1596"/>
                <a:gd name="T11" fmla="*/ 83 h 742"/>
                <a:gd name="T12" fmla="*/ 1104 w 1596"/>
                <a:gd name="T13" fmla="*/ 27 h 742"/>
                <a:gd name="T14" fmla="*/ 1020 w 1596"/>
                <a:gd name="T15" fmla="*/ 0 h 742"/>
                <a:gd name="T16" fmla="*/ 923 w 1596"/>
                <a:gd name="T17" fmla="*/ 6 h 742"/>
                <a:gd name="T18" fmla="*/ 882 w 1596"/>
                <a:gd name="T19" fmla="*/ 20 h 742"/>
                <a:gd name="T20" fmla="*/ 812 w 1596"/>
                <a:gd name="T21" fmla="*/ 118 h 742"/>
                <a:gd name="T22" fmla="*/ 743 w 1596"/>
                <a:gd name="T23" fmla="*/ 104 h 742"/>
                <a:gd name="T24" fmla="*/ 680 w 1596"/>
                <a:gd name="T25" fmla="*/ 62 h 742"/>
                <a:gd name="T26" fmla="*/ 618 w 1596"/>
                <a:gd name="T27" fmla="*/ 55 h 742"/>
                <a:gd name="T28" fmla="*/ 500 w 1596"/>
                <a:gd name="T29" fmla="*/ 20 h 742"/>
                <a:gd name="T30" fmla="*/ 382 w 1596"/>
                <a:gd name="T31" fmla="*/ 27 h 742"/>
                <a:gd name="T32" fmla="*/ 257 w 1596"/>
                <a:gd name="T33" fmla="*/ 124 h 742"/>
                <a:gd name="T34" fmla="*/ 208 w 1596"/>
                <a:gd name="T35" fmla="*/ 194 h 742"/>
                <a:gd name="T36" fmla="*/ 146 w 1596"/>
                <a:gd name="T37" fmla="*/ 235 h 742"/>
                <a:gd name="T38" fmla="*/ 70 w 1596"/>
                <a:gd name="T39" fmla="*/ 319 h 742"/>
                <a:gd name="T40" fmla="*/ 28 w 1596"/>
                <a:gd name="T41" fmla="*/ 388 h 742"/>
                <a:gd name="T42" fmla="*/ 0 w 1596"/>
                <a:gd name="T43" fmla="*/ 485 h 742"/>
                <a:gd name="T44" fmla="*/ 14 w 1596"/>
                <a:gd name="T45" fmla="*/ 582 h 742"/>
                <a:gd name="T46" fmla="*/ 42 w 1596"/>
                <a:gd name="T47" fmla="*/ 624 h 742"/>
                <a:gd name="T48" fmla="*/ 77 w 1596"/>
                <a:gd name="T49" fmla="*/ 673 h 742"/>
                <a:gd name="T50" fmla="*/ 132 w 1596"/>
                <a:gd name="T51" fmla="*/ 728 h 742"/>
                <a:gd name="T52" fmla="*/ 174 w 1596"/>
                <a:gd name="T53" fmla="*/ 742 h 742"/>
                <a:gd name="T54" fmla="*/ 389 w 1596"/>
                <a:gd name="T55" fmla="*/ 687 h 742"/>
                <a:gd name="T56" fmla="*/ 604 w 1596"/>
                <a:gd name="T57" fmla="*/ 631 h 742"/>
                <a:gd name="T58" fmla="*/ 708 w 1596"/>
                <a:gd name="T59" fmla="*/ 589 h 742"/>
                <a:gd name="T60" fmla="*/ 777 w 1596"/>
                <a:gd name="T61" fmla="*/ 506 h 742"/>
                <a:gd name="T62" fmla="*/ 791 w 1596"/>
                <a:gd name="T63" fmla="*/ 465 h 742"/>
                <a:gd name="T64" fmla="*/ 812 w 1596"/>
                <a:gd name="T65" fmla="*/ 353 h 742"/>
                <a:gd name="T66" fmla="*/ 861 w 1596"/>
                <a:gd name="T67" fmla="*/ 270 h 742"/>
                <a:gd name="T68" fmla="*/ 944 w 1596"/>
                <a:gd name="T69" fmla="*/ 249 h 742"/>
                <a:gd name="T70" fmla="*/ 1000 w 1596"/>
                <a:gd name="T71" fmla="*/ 319 h 742"/>
                <a:gd name="T72" fmla="*/ 1117 w 1596"/>
                <a:gd name="T73" fmla="*/ 277 h 742"/>
                <a:gd name="T74" fmla="*/ 1201 w 1596"/>
                <a:gd name="T75" fmla="*/ 159 h 742"/>
                <a:gd name="T76" fmla="*/ 1249 w 1596"/>
                <a:gd name="T77" fmla="*/ 208 h 742"/>
                <a:gd name="T78" fmla="*/ 1326 w 1596"/>
                <a:gd name="T79" fmla="*/ 263 h 742"/>
                <a:gd name="T80" fmla="*/ 1367 w 1596"/>
                <a:gd name="T81" fmla="*/ 277 h 742"/>
                <a:gd name="T82" fmla="*/ 1499 w 1596"/>
                <a:gd name="T83" fmla="*/ 249 h 742"/>
                <a:gd name="T84" fmla="*/ 1527 w 1596"/>
                <a:gd name="T85" fmla="*/ 152 h 742"/>
                <a:gd name="T86" fmla="*/ 1534 w 1596"/>
                <a:gd name="T87" fmla="*/ 83 h 742"/>
                <a:gd name="T88" fmla="*/ 1596 w 1596"/>
                <a:gd name="T89" fmla="*/ 34 h 742"/>
                <a:gd name="T90" fmla="*/ 1534 w 1596"/>
                <a:gd name="T91" fmla="*/ 48 h 742"/>
                <a:gd name="T92" fmla="*/ 1520 w 1596"/>
                <a:gd name="T93" fmla="*/ 62 h 74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596"/>
                <a:gd name="T142" fmla="*/ 0 h 742"/>
                <a:gd name="T143" fmla="*/ 1596 w 1596"/>
                <a:gd name="T144" fmla="*/ 742 h 74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596" h="742">
                  <a:moveTo>
                    <a:pt x="1520" y="62"/>
                  </a:moveTo>
                  <a:cubicBezTo>
                    <a:pt x="1477" y="51"/>
                    <a:pt x="1484" y="50"/>
                    <a:pt x="1451" y="27"/>
                  </a:cubicBezTo>
                  <a:cubicBezTo>
                    <a:pt x="1421" y="6"/>
                    <a:pt x="1361" y="11"/>
                    <a:pt x="1326" y="6"/>
                  </a:cubicBezTo>
                  <a:cubicBezTo>
                    <a:pt x="1307" y="8"/>
                    <a:pt x="1254" y="2"/>
                    <a:pt x="1235" y="27"/>
                  </a:cubicBezTo>
                  <a:cubicBezTo>
                    <a:pt x="1222" y="44"/>
                    <a:pt x="1215" y="90"/>
                    <a:pt x="1215" y="90"/>
                  </a:cubicBezTo>
                  <a:cubicBezTo>
                    <a:pt x="1189" y="88"/>
                    <a:pt x="1163" y="88"/>
                    <a:pt x="1138" y="83"/>
                  </a:cubicBezTo>
                  <a:cubicBezTo>
                    <a:pt x="1100" y="75"/>
                    <a:pt x="1126" y="43"/>
                    <a:pt x="1104" y="27"/>
                  </a:cubicBezTo>
                  <a:cubicBezTo>
                    <a:pt x="1086" y="14"/>
                    <a:pt x="1044" y="7"/>
                    <a:pt x="1020" y="0"/>
                  </a:cubicBezTo>
                  <a:cubicBezTo>
                    <a:pt x="988" y="2"/>
                    <a:pt x="955" y="1"/>
                    <a:pt x="923" y="6"/>
                  </a:cubicBezTo>
                  <a:cubicBezTo>
                    <a:pt x="909" y="8"/>
                    <a:pt x="882" y="20"/>
                    <a:pt x="882" y="20"/>
                  </a:cubicBezTo>
                  <a:cubicBezTo>
                    <a:pt x="849" y="53"/>
                    <a:pt x="852" y="91"/>
                    <a:pt x="812" y="118"/>
                  </a:cubicBezTo>
                  <a:cubicBezTo>
                    <a:pt x="800" y="116"/>
                    <a:pt x="760" y="113"/>
                    <a:pt x="743" y="104"/>
                  </a:cubicBezTo>
                  <a:cubicBezTo>
                    <a:pt x="721" y="92"/>
                    <a:pt x="705" y="65"/>
                    <a:pt x="680" y="62"/>
                  </a:cubicBezTo>
                  <a:cubicBezTo>
                    <a:pt x="659" y="60"/>
                    <a:pt x="639" y="57"/>
                    <a:pt x="618" y="55"/>
                  </a:cubicBezTo>
                  <a:cubicBezTo>
                    <a:pt x="578" y="45"/>
                    <a:pt x="540" y="30"/>
                    <a:pt x="500" y="20"/>
                  </a:cubicBezTo>
                  <a:cubicBezTo>
                    <a:pt x="461" y="22"/>
                    <a:pt x="420" y="19"/>
                    <a:pt x="382" y="27"/>
                  </a:cubicBezTo>
                  <a:cubicBezTo>
                    <a:pt x="333" y="38"/>
                    <a:pt x="298" y="99"/>
                    <a:pt x="257" y="124"/>
                  </a:cubicBezTo>
                  <a:cubicBezTo>
                    <a:pt x="234" y="159"/>
                    <a:pt x="248" y="181"/>
                    <a:pt x="208" y="194"/>
                  </a:cubicBezTo>
                  <a:cubicBezTo>
                    <a:pt x="160" y="261"/>
                    <a:pt x="223" y="184"/>
                    <a:pt x="146" y="235"/>
                  </a:cubicBezTo>
                  <a:cubicBezTo>
                    <a:pt x="114" y="256"/>
                    <a:pt x="96" y="292"/>
                    <a:pt x="70" y="319"/>
                  </a:cubicBezTo>
                  <a:cubicBezTo>
                    <a:pt x="60" y="348"/>
                    <a:pt x="50" y="366"/>
                    <a:pt x="28" y="388"/>
                  </a:cubicBezTo>
                  <a:cubicBezTo>
                    <a:pt x="17" y="422"/>
                    <a:pt x="7" y="451"/>
                    <a:pt x="0" y="485"/>
                  </a:cubicBezTo>
                  <a:cubicBezTo>
                    <a:pt x="1" y="496"/>
                    <a:pt x="0" y="558"/>
                    <a:pt x="14" y="582"/>
                  </a:cubicBezTo>
                  <a:cubicBezTo>
                    <a:pt x="22" y="597"/>
                    <a:pt x="37" y="608"/>
                    <a:pt x="42" y="624"/>
                  </a:cubicBezTo>
                  <a:cubicBezTo>
                    <a:pt x="58" y="673"/>
                    <a:pt x="42" y="661"/>
                    <a:pt x="77" y="673"/>
                  </a:cubicBezTo>
                  <a:cubicBezTo>
                    <a:pt x="91" y="695"/>
                    <a:pt x="107" y="717"/>
                    <a:pt x="132" y="728"/>
                  </a:cubicBezTo>
                  <a:cubicBezTo>
                    <a:pt x="145" y="734"/>
                    <a:pt x="174" y="742"/>
                    <a:pt x="174" y="742"/>
                  </a:cubicBezTo>
                  <a:cubicBezTo>
                    <a:pt x="258" y="734"/>
                    <a:pt x="311" y="707"/>
                    <a:pt x="389" y="687"/>
                  </a:cubicBezTo>
                  <a:cubicBezTo>
                    <a:pt x="455" y="643"/>
                    <a:pt x="530" y="651"/>
                    <a:pt x="604" y="631"/>
                  </a:cubicBezTo>
                  <a:cubicBezTo>
                    <a:pt x="643" y="620"/>
                    <a:pt x="671" y="601"/>
                    <a:pt x="708" y="589"/>
                  </a:cubicBezTo>
                  <a:cubicBezTo>
                    <a:pt x="731" y="567"/>
                    <a:pt x="764" y="536"/>
                    <a:pt x="777" y="506"/>
                  </a:cubicBezTo>
                  <a:cubicBezTo>
                    <a:pt x="783" y="493"/>
                    <a:pt x="791" y="465"/>
                    <a:pt x="791" y="465"/>
                  </a:cubicBezTo>
                  <a:cubicBezTo>
                    <a:pt x="796" y="423"/>
                    <a:pt x="799" y="392"/>
                    <a:pt x="812" y="353"/>
                  </a:cubicBezTo>
                  <a:cubicBezTo>
                    <a:pt x="819" y="291"/>
                    <a:pt x="810" y="287"/>
                    <a:pt x="861" y="270"/>
                  </a:cubicBezTo>
                  <a:cubicBezTo>
                    <a:pt x="886" y="233"/>
                    <a:pt x="897" y="242"/>
                    <a:pt x="944" y="249"/>
                  </a:cubicBezTo>
                  <a:cubicBezTo>
                    <a:pt x="963" y="278"/>
                    <a:pt x="964" y="307"/>
                    <a:pt x="1000" y="319"/>
                  </a:cubicBezTo>
                  <a:cubicBezTo>
                    <a:pt x="1102" y="310"/>
                    <a:pt x="1055" y="320"/>
                    <a:pt x="1117" y="277"/>
                  </a:cubicBezTo>
                  <a:cubicBezTo>
                    <a:pt x="1144" y="237"/>
                    <a:pt x="1160" y="186"/>
                    <a:pt x="1201" y="159"/>
                  </a:cubicBezTo>
                  <a:cubicBezTo>
                    <a:pt x="1226" y="176"/>
                    <a:pt x="1225" y="191"/>
                    <a:pt x="1249" y="208"/>
                  </a:cubicBezTo>
                  <a:cubicBezTo>
                    <a:pt x="1263" y="250"/>
                    <a:pt x="1288" y="251"/>
                    <a:pt x="1326" y="263"/>
                  </a:cubicBezTo>
                  <a:cubicBezTo>
                    <a:pt x="1340" y="267"/>
                    <a:pt x="1367" y="277"/>
                    <a:pt x="1367" y="277"/>
                  </a:cubicBezTo>
                  <a:cubicBezTo>
                    <a:pt x="1422" y="272"/>
                    <a:pt x="1456" y="278"/>
                    <a:pt x="1499" y="249"/>
                  </a:cubicBezTo>
                  <a:cubicBezTo>
                    <a:pt x="1508" y="217"/>
                    <a:pt x="1516" y="184"/>
                    <a:pt x="1527" y="152"/>
                  </a:cubicBezTo>
                  <a:cubicBezTo>
                    <a:pt x="1529" y="129"/>
                    <a:pt x="1527" y="105"/>
                    <a:pt x="1534" y="83"/>
                  </a:cubicBezTo>
                  <a:cubicBezTo>
                    <a:pt x="1542" y="58"/>
                    <a:pt x="1596" y="34"/>
                    <a:pt x="1596" y="34"/>
                  </a:cubicBezTo>
                  <a:cubicBezTo>
                    <a:pt x="1564" y="23"/>
                    <a:pt x="1562" y="35"/>
                    <a:pt x="1534" y="48"/>
                  </a:cubicBezTo>
                  <a:cubicBezTo>
                    <a:pt x="1496" y="65"/>
                    <a:pt x="1469" y="62"/>
                    <a:pt x="1520" y="62"/>
                  </a:cubicBezTo>
                  <a:close/>
                </a:path>
              </a:pathLst>
            </a:custGeom>
            <a:solidFill>
              <a:schemeClr val="tx2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32" name="Freeform 1036"/>
            <p:cNvSpPr>
              <a:spLocks/>
            </p:cNvSpPr>
            <p:nvPr/>
          </p:nvSpPr>
          <p:spPr bwMode="auto">
            <a:xfrm>
              <a:off x="3692" y="2155"/>
              <a:ext cx="1116" cy="475"/>
            </a:xfrm>
            <a:custGeom>
              <a:avLst/>
              <a:gdLst>
                <a:gd name="T0" fmla="*/ 930 w 1116"/>
                <a:gd name="T1" fmla="*/ 322 h 475"/>
                <a:gd name="T2" fmla="*/ 923 w 1116"/>
                <a:gd name="T3" fmla="*/ 392 h 475"/>
                <a:gd name="T4" fmla="*/ 854 w 1116"/>
                <a:gd name="T5" fmla="*/ 385 h 475"/>
                <a:gd name="T6" fmla="*/ 812 w 1116"/>
                <a:gd name="T7" fmla="*/ 371 h 475"/>
                <a:gd name="T8" fmla="*/ 749 w 1116"/>
                <a:gd name="T9" fmla="*/ 440 h 475"/>
                <a:gd name="T10" fmla="*/ 708 w 1116"/>
                <a:gd name="T11" fmla="*/ 454 h 475"/>
                <a:gd name="T12" fmla="*/ 611 w 1116"/>
                <a:gd name="T13" fmla="*/ 447 h 475"/>
                <a:gd name="T14" fmla="*/ 604 w 1116"/>
                <a:gd name="T15" fmla="*/ 427 h 475"/>
                <a:gd name="T16" fmla="*/ 541 w 1116"/>
                <a:gd name="T17" fmla="*/ 385 h 475"/>
                <a:gd name="T18" fmla="*/ 437 w 1116"/>
                <a:gd name="T19" fmla="*/ 447 h 475"/>
                <a:gd name="T20" fmla="*/ 375 w 1116"/>
                <a:gd name="T21" fmla="*/ 468 h 475"/>
                <a:gd name="T22" fmla="*/ 354 w 1116"/>
                <a:gd name="T23" fmla="*/ 475 h 475"/>
                <a:gd name="T24" fmla="*/ 264 w 1116"/>
                <a:gd name="T25" fmla="*/ 454 h 475"/>
                <a:gd name="T26" fmla="*/ 180 w 1116"/>
                <a:gd name="T27" fmla="*/ 399 h 475"/>
                <a:gd name="T28" fmla="*/ 83 w 1116"/>
                <a:gd name="T29" fmla="*/ 316 h 475"/>
                <a:gd name="T30" fmla="*/ 42 w 1116"/>
                <a:gd name="T31" fmla="*/ 232 h 475"/>
                <a:gd name="T32" fmla="*/ 14 w 1116"/>
                <a:gd name="T33" fmla="*/ 191 h 475"/>
                <a:gd name="T34" fmla="*/ 0 w 1116"/>
                <a:gd name="T35" fmla="*/ 170 h 475"/>
                <a:gd name="T36" fmla="*/ 7 w 1116"/>
                <a:gd name="T37" fmla="*/ 128 h 475"/>
                <a:gd name="T38" fmla="*/ 28 w 1116"/>
                <a:gd name="T39" fmla="*/ 114 h 475"/>
                <a:gd name="T40" fmla="*/ 62 w 1116"/>
                <a:gd name="T41" fmla="*/ 80 h 475"/>
                <a:gd name="T42" fmla="*/ 118 w 1116"/>
                <a:gd name="T43" fmla="*/ 38 h 475"/>
                <a:gd name="T44" fmla="*/ 368 w 1116"/>
                <a:gd name="T45" fmla="*/ 52 h 475"/>
                <a:gd name="T46" fmla="*/ 465 w 1116"/>
                <a:gd name="T47" fmla="*/ 198 h 475"/>
                <a:gd name="T48" fmla="*/ 500 w 1116"/>
                <a:gd name="T49" fmla="*/ 288 h 475"/>
                <a:gd name="T50" fmla="*/ 583 w 1116"/>
                <a:gd name="T51" fmla="*/ 322 h 475"/>
                <a:gd name="T52" fmla="*/ 645 w 1116"/>
                <a:gd name="T53" fmla="*/ 316 h 475"/>
                <a:gd name="T54" fmla="*/ 701 w 1116"/>
                <a:gd name="T55" fmla="*/ 274 h 475"/>
                <a:gd name="T56" fmla="*/ 763 w 1116"/>
                <a:gd name="T57" fmla="*/ 364 h 475"/>
                <a:gd name="T58" fmla="*/ 777 w 1116"/>
                <a:gd name="T59" fmla="*/ 343 h 475"/>
                <a:gd name="T60" fmla="*/ 784 w 1116"/>
                <a:gd name="T61" fmla="*/ 302 h 475"/>
                <a:gd name="T62" fmla="*/ 847 w 1116"/>
                <a:gd name="T63" fmla="*/ 288 h 475"/>
                <a:gd name="T64" fmla="*/ 909 w 1116"/>
                <a:gd name="T65" fmla="*/ 295 h 475"/>
                <a:gd name="T66" fmla="*/ 916 w 1116"/>
                <a:gd name="T67" fmla="*/ 316 h 475"/>
                <a:gd name="T68" fmla="*/ 958 w 1116"/>
                <a:gd name="T69" fmla="*/ 329 h 475"/>
                <a:gd name="T70" fmla="*/ 1055 w 1116"/>
                <a:gd name="T71" fmla="*/ 288 h 475"/>
                <a:gd name="T72" fmla="*/ 1076 w 1116"/>
                <a:gd name="T73" fmla="*/ 302 h 475"/>
                <a:gd name="T74" fmla="*/ 1110 w 1116"/>
                <a:gd name="T75" fmla="*/ 309 h 475"/>
                <a:gd name="T76" fmla="*/ 1103 w 1116"/>
                <a:gd name="T77" fmla="*/ 336 h 475"/>
                <a:gd name="T78" fmla="*/ 999 w 1116"/>
                <a:gd name="T79" fmla="*/ 350 h 475"/>
                <a:gd name="T80" fmla="*/ 958 w 1116"/>
                <a:gd name="T81" fmla="*/ 378 h 4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16"/>
                <a:gd name="T124" fmla="*/ 0 h 475"/>
                <a:gd name="T125" fmla="*/ 1116 w 1116"/>
                <a:gd name="T126" fmla="*/ 475 h 4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16" h="475">
                  <a:moveTo>
                    <a:pt x="930" y="322"/>
                  </a:moveTo>
                  <a:cubicBezTo>
                    <a:pt x="950" y="352"/>
                    <a:pt x="969" y="377"/>
                    <a:pt x="923" y="392"/>
                  </a:cubicBezTo>
                  <a:cubicBezTo>
                    <a:pt x="900" y="390"/>
                    <a:pt x="877" y="389"/>
                    <a:pt x="854" y="385"/>
                  </a:cubicBezTo>
                  <a:cubicBezTo>
                    <a:pt x="839" y="382"/>
                    <a:pt x="812" y="371"/>
                    <a:pt x="812" y="371"/>
                  </a:cubicBezTo>
                  <a:cubicBezTo>
                    <a:pt x="770" y="381"/>
                    <a:pt x="777" y="399"/>
                    <a:pt x="749" y="440"/>
                  </a:cubicBezTo>
                  <a:cubicBezTo>
                    <a:pt x="741" y="452"/>
                    <a:pt x="708" y="454"/>
                    <a:pt x="708" y="454"/>
                  </a:cubicBezTo>
                  <a:cubicBezTo>
                    <a:pt x="676" y="452"/>
                    <a:pt x="642" y="455"/>
                    <a:pt x="611" y="447"/>
                  </a:cubicBezTo>
                  <a:cubicBezTo>
                    <a:pt x="604" y="445"/>
                    <a:pt x="608" y="433"/>
                    <a:pt x="604" y="427"/>
                  </a:cubicBezTo>
                  <a:cubicBezTo>
                    <a:pt x="589" y="405"/>
                    <a:pt x="565" y="393"/>
                    <a:pt x="541" y="385"/>
                  </a:cubicBezTo>
                  <a:cubicBezTo>
                    <a:pt x="498" y="449"/>
                    <a:pt x="518" y="424"/>
                    <a:pt x="437" y="447"/>
                  </a:cubicBezTo>
                  <a:cubicBezTo>
                    <a:pt x="416" y="453"/>
                    <a:pt x="396" y="461"/>
                    <a:pt x="375" y="468"/>
                  </a:cubicBezTo>
                  <a:cubicBezTo>
                    <a:pt x="368" y="470"/>
                    <a:pt x="354" y="475"/>
                    <a:pt x="354" y="475"/>
                  </a:cubicBezTo>
                  <a:cubicBezTo>
                    <a:pt x="291" y="466"/>
                    <a:pt x="321" y="473"/>
                    <a:pt x="264" y="454"/>
                  </a:cubicBezTo>
                  <a:cubicBezTo>
                    <a:pt x="228" y="442"/>
                    <a:pt x="215" y="411"/>
                    <a:pt x="180" y="399"/>
                  </a:cubicBezTo>
                  <a:cubicBezTo>
                    <a:pt x="155" y="359"/>
                    <a:pt x="130" y="326"/>
                    <a:pt x="83" y="316"/>
                  </a:cubicBezTo>
                  <a:cubicBezTo>
                    <a:pt x="65" y="290"/>
                    <a:pt x="57" y="259"/>
                    <a:pt x="42" y="232"/>
                  </a:cubicBezTo>
                  <a:cubicBezTo>
                    <a:pt x="34" y="218"/>
                    <a:pt x="23" y="205"/>
                    <a:pt x="14" y="191"/>
                  </a:cubicBezTo>
                  <a:cubicBezTo>
                    <a:pt x="9" y="184"/>
                    <a:pt x="0" y="170"/>
                    <a:pt x="0" y="170"/>
                  </a:cubicBezTo>
                  <a:cubicBezTo>
                    <a:pt x="2" y="156"/>
                    <a:pt x="1" y="141"/>
                    <a:pt x="7" y="128"/>
                  </a:cubicBezTo>
                  <a:cubicBezTo>
                    <a:pt x="11" y="120"/>
                    <a:pt x="22" y="120"/>
                    <a:pt x="28" y="114"/>
                  </a:cubicBezTo>
                  <a:cubicBezTo>
                    <a:pt x="73" y="69"/>
                    <a:pt x="10" y="114"/>
                    <a:pt x="62" y="80"/>
                  </a:cubicBezTo>
                  <a:cubicBezTo>
                    <a:pt x="78" y="56"/>
                    <a:pt x="90" y="47"/>
                    <a:pt x="118" y="38"/>
                  </a:cubicBezTo>
                  <a:cubicBezTo>
                    <a:pt x="201" y="41"/>
                    <a:pt x="303" y="0"/>
                    <a:pt x="368" y="52"/>
                  </a:cubicBezTo>
                  <a:cubicBezTo>
                    <a:pt x="406" y="82"/>
                    <a:pt x="444" y="152"/>
                    <a:pt x="465" y="198"/>
                  </a:cubicBezTo>
                  <a:cubicBezTo>
                    <a:pt x="476" y="221"/>
                    <a:pt x="479" y="271"/>
                    <a:pt x="500" y="288"/>
                  </a:cubicBezTo>
                  <a:cubicBezTo>
                    <a:pt x="521" y="305"/>
                    <a:pt x="557" y="315"/>
                    <a:pt x="583" y="322"/>
                  </a:cubicBezTo>
                  <a:cubicBezTo>
                    <a:pt x="604" y="320"/>
                    <a:pt x="625" y="321"/>
                    <a:pt x="645" y="316"/>
                  </a:cubicBezTo>
                  <a:cubicBezTo>
                    <a:pt x="672" y="309"/>
                    <a:pt x="670" y="284"/>
                    <a:pt x="701" y="274"/>
                  </a:cubicBezTo>
                  <a:cubicBezTo>
                    <a:pt x="760" y="294"/>
                    <a:pt x="717" y="332"/>
                    <a:pt x="763" y="364"/>
                  </a:cubicBezTo>
                  <a:cubicBezTo>
                    <a:pt x="768" y="357"/>
                    <a:pt x="774" y="351"/>
                    <a:pt x="777" y="343"/>
                  </a:cubicBezTo>
                  <a:cubicBezTo>
                    <a:pt x="781" y="330"/>
                    <a:pt x="774" y="312"/>
                    <a:pt x="784" y="302"/>
                  </a:cubicBezTo>
                  <a:cubicBezTo>
                    <a:pt x="799" y="287"/>
                    <a:pt x="827" y="295"/>
                    <a:pt x="847" y="288"/>
                  </a:cubicBezTo>
                  <a:cubicBezTo>
                    <a:pt x="868" y="290"/>
                    <a:pt x="890" y="287"/>
                    <a:pt x="909" y="295"/>
                  </a:cubicBezTo>
                  <a:cubicBezTo>
                    <a:pt x="916" y="298"/>
                    <a:pt x="911" y="311"/>
                    <a:pt x="916" y="316"/>
                  </a:cubicBezTo>
                  <a:cubicBezTo>
                    <a:pt x="927" y="326"/>
                    <a:pt x="944" y="324"/>
                    <a:pt x="958" y="329"/>
                  </a:cubicBezTo>
                  <a:cubicBezTo>
                    <a:pt x="974" y="268"/>
                    <a:pt x="989" y="281"/>
                    <a:pt x="1055" y="288"/>
                  </a:cubicBezTo>
                  <a:cubicBezTo>
                    <a:pt x="1062" y="293"/>
                    <a:pt x="1068" y="299"/>
                    <a:pt x="1076" y="302"/>
                  </a:cubicBezTo>
                  <a:cubicBezTo>
                    <a:pt x="1087" y="306"/>
                    <a:pt x="1103" y="300"/>
                    <a:pt x="1110" y="309"/>
                  </a:cubicBezTo>
                  <a:cubicBezTo>
                    <a:pt x="1116" y="316"/>
                    <a:pt x="1111" y="332"/>
                    <a:pt x="1103" y="336"/>
                  </a:cubicBezTo>
                  <a:cubicBezTo>
                    <a:pt x="1072" y="353"/>
                    <a:pt x="1034" y="345"/>
                    <a:pt x="999" y="350"/>
                  </a:cubicBezTo>
                  <a:cubicBezTo>
                    <a:pt x="986" y="369"/>
                    <a:pt x="982" y="378"/>
                    <a:pt x="958" y="378"/>
                  </a:cubicBezTo>
                </a:path>
              </a:pathLst>
            </a:custGeom>
            <a:solidFill>
              <a:schemeClr val="tx2"/>
            </a:solidFill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" name="Group 1037"/>
          <p:cNvGrpSpPr>
            <a:grpSpLocks/>
          </p:cNvGrpSpPr>
          <p:nvPr/>
        </p:nvGrpSpPr>
        <p:grpSpPr bwMode="auto">
          <a:xfrm>
            <a:off x="8867778" y="1133475"/>
            <a:ext cx="1092201" cy="2786063"/>
            <a:chOff x="4626" y="714"/>
            <a:chExt cx="688" cy="1755"/>
          </a:xfrm>
        </p:grpSpPr>
        <p:pic>
          <p:nvPicPr>
            <p:cNvPr id="30729" name="Picture 103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" y="1690"/>
              <a:ext cx="479" cy="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0" name="Picture 103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5" y="714"/>
              <a:ext cx="479" cy="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1040"/>
          <p:cNvGrpSpPr>
            <a:grpSpLocks/>
          </p:cNvGrpSpPr>
          <p:nvPr/>
        </p:nvGrpSpPr>
        <p:grpSpPr bwMode="auto">
          <a:xfrm>
            <a:off x="7959167" y="-32167"/>
            <a:ext cx="2790825" cy="4168775"/>
            <a:chOff x="3773" y="2273"/>
            <a:chExt cx="1707" cy="2126"/>
          </a:xfrm>
        </p:grpSpPr>
        <p:sp>
          <p:nvSpPr>
            <p:cNvPr id="30727" name="Freeform 1041"/>
            <p:cNvSpPr>
              <a:spLocks/>
            </p:cNvSpPr>
            <p:nvPr/>
          </p:nvSpPr>
          <p:spPr bwMode="auto">
            <a:xfrm>
              <a:off x="3773" y="2273"/>
              <a:ext cx="1707" cy="2126"/>
            </a:xfrm>
            <a:custGeom>
              <a:avLst/>
              <a:gdLst>
                <a:gd name="T0" fmla="*/ 288 w 1824"/>
                <a:gd name="T1" fmla="*/ 2798 h 2894"/>
                <a:gd name="T2" fmla="*/ 240 w 1824"/>
                <a:gd name="T3" fmla="*/ 2510 h 2894"/>
                <a:gd name="T4" fmla="*/ 96 w 1824"/>
                <a:gd name="T5" fmla="*/ 2462 h 2894"/>
                <a:gd name="T6" fmla="*/ 96 w 1824"/>
                <a:gd name="T7" fmla="*/ 2222 h 2894"/>
                <a:gd name="T8" fmla="*/ 48 w 1824"/>
                <a:gd name="T9" fmla="*/ 2222 h 2894"/>
                <a:gd name="T10" fmla="*/ 0 w 1824"/>
                <a:gd name="T11" fmla="*/ 2030 h 2894"/>
                <a:gd name="T12" fmla="*/ 96 w 1824"/>
                <a:gd name="T13" fmla="*/ 2030 h 2894"/>
                <a:gd name="T14" fmla="*/ 96 w 1824"/>
                <a:gd name="T15" fmla="*/ 1742 h 2894"/>
                <a:gd name="T16" fmla="*/ 96 w 1824"/>
                <a:gd name="T17" fmla="*/ 1502 h 2894"/>
                <a:gd name="T18" fmla="*/ 96 w 1824"/>
                <a:gd name="T19" fmla="*/ 1406 h 2894"/>
                <a:gd name="T20" fmla="*/ 192 w 1824"/>
                <a:gd name="T21" fmla="*/ 1406 h 2894"/>
                <a:gd name="T22" fmla="*/ 192 w 1824"/>
                <a:gd name="T23" fmla="*/ 1118 h 2894"/>
                <a:gd name="T24" fmla="*/ 288 w 1824"/>
                <a:gd name="T25" fmla="*/ 1022 h 2894"/>
                <a:gd name="T26" fmla="*/ 384 w 1824"/>
                <a:gd name="T27" fmla="*/ 974 h 2894"/>
                <a:gd name="T28" fmla="*/ 384 w 1824"/>
                <a:gd name="T29" fmla="*/ 926 h 2894"/>
                <a:gd name="T30" fmla="*/ 432 w 1824"/>
                <a:gd name="T31" fmla="*/ 878 h 2894"/>
                <a:gd name="T32" fmla="*/ 432 w 1824"/>
                <a:gd name="T33" fmla="*/ 494 h 2894"/>
                <a:gd name="T34" fmla="*/ 528 w 1824"/>
                <a:gd name="T35" fmla="*/ 494 h 2894"/>
                <a:gd name="T36" fmla="*/ 528 w 1824"/>
                <a:gd name="T37" fmla="*/ 398 h 2894"/>
                <a:gd name="T38" fmla="*/ 720 w 1824"/>
                <a:gd name="T39" fmla="*/ 398 h 2894"/>
                <a:gd name="T40" fmla="*/ 798 w 1824"/>
                <a:gd name="T41" fmla="*/ 124 h 2894"/>
                <a:gd name="T42" fmla="*/ 840 w 1824"/>
                <a:gd name="T43" fmla="*/ 0 h 2894"/>
                <a:gd name="T44" fmla="*/ 864 w 1824"/>
                <a:gd name="T45" fmla="*/ 62 h 2894"/>
                <a:gd name="T46" fmla="*/ 1824 w 1824"/>
                <a:gd name="T47" fmla="*/ 62 h 2894"/>
                <a:gd name="T48" fmla="*/ 1824 w 1824"/>
                <a:gd name="T49" fmla="*/ 542 h 2894"/>
                <a:gd name="T50" fmla="*/ 1440 w 1824"/>
                <a:gd name="T51" fmla="*/ 734 h 2894"/>
                <a:gd name="T52" fmla="*/ 1344 w 1824"/>
                <a:gd name="T53" fmla="*/ 1166 h 2894"/>
                <a:gd name="T54" fmla="*/ 1248 w 1824"/>
                <a:gd name="T55" fmla="*/ 1310 h 2894"/>
                <a:gd name="T56" fmla="*/ 1248 w 1824"/>
                <a:gd name="T57" fmla="*/ 1502 h 2894"/>
                <a:gd name="T58" fmla="*/ 1104 w 1824"/>
                <a:gd name="T59" fmla="*/ 1742 h 2894"/>
                <a:gd name="T60" fmla="*/ 1104 w 1824"/>
                <a:gd name="T61" fmla="*/ 1982 h 2894"/>
                <a:gd name="T62" fmla="*/ 1200 w 1824"/>
                <a:gd name="T63" fmla="*/ 2174 h 2894"/>
                <a:gd name="T64" fmla="*/ 1200 w 1824"/>
                <a:gd name="T65" fmla="*/ 2414 h 2894"/>
                <a:gd name="T66" fmla="*/ 1152 w 1824"/>
                <a:gd name="T67" fmla="*/ 2558 h 2894"/>
                <a:gd name="T68" fmla="*/ 912 w 1824"/>
                <a:gd name="T69" fmla="*/ 2606 h 2894"/>
                <a:gd name="T70" fmla="*/ 864 w 1824"/>
                <a:gd name="T71" fmla="*/ 2654 h 2894"/>
                <a:gd name="T72" fmla="*/ 720 w 1824"/>
                <a:gd name="T73" fmla="*/ 2558 h 2894"/>
                <a:gd name="T74" fmla="*/ 672 w 1824"/>
                <a:gd name="T75" fmla="*/ 2510 h 2894"/>
                <a:gd name="T76" fmla="*/ 672 w 1824"/>
                <a:gd name="T77" fmla="*/ 2654 h 2894"/>
                <a:gd name="T78" fmla="*/ 672 w 1824"/>
                <a:gd name="T79" fmla="*/ 2894 h 2894"/>
                <a:gd name="T80" fmla="*/ 288 w 1824"/>
                <a:gd name="T81" fmla="*/ 2798 h 289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24"/>
                <a:gd name="T124" fmla="*/ 0 h 2894"/>
                <a:gd name="T125" fmla="*/ 1824 w 1824"/>
                <a:gd name="T126" fmla="*/ 2894 h 289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24" h="2894">
                  <a:moveTo>
                    <a:pt x="288" y="2798"/>
                  </a:moveTo>
                  <a:lnTo>
                    <a:pt x="240" y="2510"/>
                  </a:lnTo>
                  <a:lnTo>
                    <a:pt x="96" y="2462"/>
                  </a:lnTo>
                  <a:lnTo>
                    <a:pt x="96" y="2222"/>
                  </a:lnTo>
                  <a:lnTo>
                    <a:pt x="48" y="2222"/>
                  </a:lnTo>
                  <a:lnTo>
                    <a:pt x="0" y="2030"/>
                  </a:lnTo>
                  <a:lnTo>
                    <a:pt x="96" y="2030"/>
                  </a:lnTo>
                  <a:lnTo>
                    <a:pt x="96" y="1742"/>
                  </a:lnTo>
                  <a:lnTo>
                    <a:pt x="96" y="1502"/>
                  </a:lnTo>
                  <a:lnTo>
                    <a:pt x="96" y="1406"/>
                  </a:lnTo>
                  <a:lnTo>
                    <a:pt x="192" y="1406"/>
                  </a:lnTo>
                  <a:lnTo>
                    <a:pt x="192" y="1118"/>
                  </a:lnTo>
                  <a:lnTo>
                    <a:pt x="288" y="1022"/>
                  </a:lnTo>
                  <a:lnTo>
                    <a:pt x="384" y="974"/>
                  </a:lnTo>
                  <a:lnTo>
                    <a:pt x="384" y="926"/>
                  </a:lnTo>
                  <a:lnTo>
                    <a:pt x="432" y="878"/>
                  </a:lnTo>
                  <a:lnTo>
                    <a:pt x="432" y="494"/>
                  </a:lnTo>
                  <a:lnTo>
                    <a:pt x="528" y="494"/>
                  </a:lnTo>
                  <a:lnTo>
                    <a:pt x="528" y="398"/>
                  </a:lnTo>
                  <a:lnTo>
                    <a:pt x="720" y="398"/>
                  </a:lnTo>
                  <a:cubicBezTo>
                    <a:pt x="745" y="298"/>
                    <a:pt x="772" y="218"/>
                    <a:pt x="798" y="124"/>
                  </a:cubicBezTo>
                  <a:cubicBezTo>
                    <a:pt x="831" y="4"/>
                    <a:pt x="797" y="40"/>
                    <a:pt x="840" y="0"/>
                  </a:cubicBezTo>
                  <a:lnTo>
                    <a:pt x="864" y="62"/>
                  </a:lnTo>
                  <a:lnTo>
                    <a:pt x="1824" y="62"/>
                  </a:lnTo>
                  <a:lnTo>
                    <a:pt x="1824" y="542"/>
                  </a:lnTo>
                  <a:lnTo>
                    <a:pt x="1440" y="734"/>
                  </a:lnTo>
                  <a:lnTo>
                    <a:pt x="1344" y="1166"/>
                  </a:lnTo>
                  <a:lnTo>
                    <a:pt x="1248" y="1310"/>
                  </a:lnTo>
                  <a:lnTo>
                    <a:pt x="1248" y="1502"/>
                  </a:lnTo>
                  <a:lnTo>
                    <a:pt x="1104" y="1742"/>
                  </a:lnTo>
                  <a:lnTo>
                    <a:pt x="1104" y="1982"/>
                  </a:lnTo>
                  <a:lnTo>
                    <a:pt x="1200" y="2174"/>
                  </a:lnTo>
                  <a:lnTo>
                    <a:pt x="1200" y="2414"/>
                  </a:lnTo>
                  <a:lnTo>
                    <a:pt x="1152" y="2558"/>
                  </a:lnTo>
                  <a:lnTo>
                    <a:pt x="912" y="2606"/>
                  </a:lnTo>
                  <a:lnTo>
                    <a:pt x="864" y="2654"/>
                  </a:lnTo>
                  <a:lnTo>
                    <a:pt x="720" y="2558"/>
                  </a:lnTo>
                  <a:lnTo>
                    <a:pt x="672" y="2510"/>
                  </a:lnTo>
                  <a:lnTo>
                    <a:pt x="672" y="2654"/>
                  </a:lnTo>
                  <a:lnTo>
                    <a:pt x="672" y="2894"/>
                  </a:lnTo>
                  <a:lnTo>
                    <a:pt x="288" y="2798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728" name="Text Box 1042"/>
            <p:cNvSpPr txBox="1">
              <a:spLocks noChangeArrowheads="1"/>
            </p:cNvSpPr>
            <p:nvPr/>
          </p:nvSpPr>
          <p:spPr bwMode="auto">
            <a:xfrm>
              <a:off x="4007" y="2951"/>
              <a:ext cx="805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 b="0" dirty="0">
                  <a:latin typeface="Arial Black" panose="020B0A04020102020204" pitchFamily="34" charset="0"/>
                </a:rPr>
                <a:t>Natural Lightning Fires will never come out of this area into Everglades NP again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762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Picture 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3552" y="1992925"/>
            <a:ext cx="4214447" cy="3487937"/>
          </a:xfrm>
        </p:spPr>
      </p:pic>
      <p:pic>
        <p:nvPicPr>
          <p:cNvPr id="58373" name="Picture 5" descr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553" y="1992925"/>
            <a:ext cx="42195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3754" y="1457664"/>
            <a:ext cx="5462222" cy="4114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b="1" dirty="0">
                <a:latin typeface="+mj-lt"/>
              </a:rPr>
              <a:t>Perhaps the first “scientific based” fire program- based on research started in 1953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b="1" dirty="0">
                <a:latin typeface="+mj-lt"/>
              </a:rPr>
              <a:t>First Prescribed Burn on NPS Lands-1958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b="1" dirty="0">
                <a:latin typeface="+mj-lt"/>
              </a:rPr>
              <a:t>“In House Rule” as early as 1956 that many lightning caused fires would not be suppressed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b="1" dirty="0">
                <a:latin typeface="+mj-lt"/>
              </a:rPr>
              <a:t>“Fire Management Plan” vs. “Fire Control Plan” implemented in 1973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b="1" dirty="0" smtClean="0">
                <a:latin typeface="+mj-lt"/>
              </a:rPr>
              <a:t>70 </a:t>
            </a:r>
            <a:r>
              <a:rPr lang="en-US" altLang="en-US" sz="2400" b="1" dirty="0">
                <a:latin typeface="+mj-lt"/>
              </a:rPr>
              <a:t>years of hard copy individual fire report records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b="1" dirty="0" smtClean="0">
                <a:latin typeface="+mj-lt"/>
              </a:rPr>
              <a:t>By late 20</a:t>
            </a:r>
            <a:r>
              <a:rPr lang="en-US" altLang="en-US" sz="2400" b="1" baseline="30000" dirty="0" smtClean="0">
                <a:latin typeface="+mj-lt"/>
              </a:rPr>
              <a:t>th</a:t>
            </a:r>
            <a:r>
              <a:rPr lang="en-US" altLang="en-US" sz="2400" b="1" dirty="0" smtClean="0">
                <a:latin typeface="+mj-lt"/>
              </a:rPr>
              <a:t> Century Fully </a:t>
            </a:r>
            <a:r>
              <a:rPr lang="en-US" altLang="en-US" sz="2400" b="1" dirty="0">
                <a:latin typeface="+mj-lt"/>
              </a:rPr>
              <a:t>implementing all dimensions of federal fire </a:t>
            </a:r>
            <a:r>
              <a:rPr lang="en-US" altLang="en-US" sz="2400" b="1" dirty="0" smtClean="0">
                <a:latin typeface="+mj-lt"/>
              </a:rPr>
              <a:t>management</a:t>
            </a:r>
            <a:endParaRPr lang="en-US" altLang="en-US" sz="2400" b="1" dirty="0">
              <a:latin typeface="+mj-lt"/>
            </a:endParaRPr>
          </a:p>
        </p:txBody>
      </p:sp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433754" y="11114"/>
            <a:ext cx="116527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 b="1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 b="1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 b="1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 b="1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chemeClr val="tx1"/>
                </a:solidFill>
                <a:latin typeface="+mj-lt"/>
              </a:rPr>
              <a:t>H</a:t>
            </a:r>
            <a:r>
              <a:rPr lang="en-US" altLang="en-US" sz="2800" dirty="0" smtClean="0">
                <a:solidFill>
                  <a:schemeClr val="tx1"/>
                </a:solidFill>
                <a:latin typeface="+mj-lt"/>
              </a:rPr>
              <a:t>istory of Fire Management in Everglades</a:t>
            </a:r>
          </a:p>
          <a:p>
            <a:pPr eaLnBrk="1" hangingPunct="1"/>
            <a:r>
              <a:rPr lang="en-US" altLang="en-US" sz="2800" dirty="0" smtClean="0">
                <a:solidFill>
                  <a:schemeClr val="tx1"/>
                </a:solidFill>
                <a:latin typeface="+mj-lt"/>
              </a:rPr>
              <a:t>This same process was also occurring in National Parks like Sequoia/Kings Canyon, Yosemite &amp; other USNPS areas</a:t>
            </a:r>
            <a:endParaRPr lang="en-US" altLang="en-US" sz="1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8374" name="Picture 6" descr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553" y="1981201"/>
            <a:ext cx="4343400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10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323" y="663208"/>
            <a:ext cx="3944815" cy="5961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Everglades Fire Management 2017-2018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19600" y="236570"/>
            <a:ext cx="4970585" cy="644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4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Consider Using Prescribed Burning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What resource management goals you are trying to achieve or maintain?</a:t>
            </a:r>
          </a:p>
          <a:p>
            <a:pPr lvl="1"/>
            <a:r>
              <a:rPr lang="en-US" dirty="0" smtClean="0"/>
              <a:t>Are you trying to restore or maintain natural conditions?</a:t>
            </a:r>
          </a:p>
          <a:p>
            <a:pPr lvl="1"/>
            <a:r>
              <a:rPr lang="en-US" dirty="0" smtClean="0"/>
              <a:t>Are you trying to eliminate or reduce invasive non-native plants?</a:t>
            </a:r>
          </a:p>
          <a:p>
            <a:pPr lvl="1"/>
            <a:r>
              <a:rPr lang="en-US" dirty="0" smtClean="0"/>
              <a:t>Do you wish to perform “site prep” for reforestation projects?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Fragmentation / compartmentalization interrupts natural fire disturbances</a:t>
            </a:r>
          </a:p>
          <a:p>
            <a:r>
              <a:rPr lang="en-US" dirty="0" smtClean="0"/>
              <a:t>Prescribed Fire can be used to mimic natural conditions on small fragments for restoration of native habitats</a:t>
            </a:r>
          </a:p>
          <a:p>
            <a:r>
              <a:rPr lang="en-US" dirty="0" smtClean="0"/>
              <a:t>Prescribed Fire can be used to reduce/eliminate certain non-native invasive species</a:t>
            </a:r>
          </a:p>
          <a:p>
            <a:r>
              <a:rPr lang="en-US" dirty="0" smtClean="0"/>
              <a:t>Prescribed Fire can sometimes be used instead of the mower or other equipment for site prep or maintenance.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50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8663" y="193008"/>
            <a:ext cx="8397000" cy="645397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57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622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Prescribed Burn April 13, 2017 Greentree Foundation, Long Island 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643" y="1336431"/>
            <a:ext cx="4929554" cy="419341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vimeo.com/216598614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678815" y="1969477"/>
            <a:ext cx="7815799" cy="478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7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3229708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Time for Questions…….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743" y="365125"/>
            <a:ext cx="2175832" cy="31764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58" y="1690688"/>
            <a:ext cx="3442058" cy="2581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258" y="852183"/>
            <a:ext cx="4169434" cy="2762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73" y="4503383"/>
            <a:ext cx="2918427" cy="21888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3953221"/>
            <a:ext cx="3629141" cy="20430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8476" y="3868824"/>
            <a:ext cx="3764507" cy="282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4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21104"/>
            <a:ext cx="10515600" cy="1325563"/>
          </a:xfrm>
        </p:spPr>
        <p:txBody>
          <a:bodyPr/>
          <a:lstStyle/>
          <a:p>
            <a:r>
              <a:rPr lang="en-US" dirty="0" smtClean="0"/>
              <a:t>Bob Panko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69180" y="903288"/>
            <a:ext cx="6408420" cy="5474934"/>
          </a:xfrm>
        </p:spPr>
        <p:txBody>
          <a:bodyPr/>
          <a:lstStyle/>
          <a:p>
            <a:r>
              <a:rPr lang="en-US" dirty="0" smtClean="0"/>
              <a:t>United States National Park Service 36 Year Career (1971-2007)</a:t>
            </a:r>
          </a:p>
          <a:p>
            <a:r>
              <a:rPr lang="en-US" dirty="0" smtClean="0"/>
              <a:t>Mt. Rainier NP / Everglades NP / Shenandoah NP / Statue of Liberty-Ellis Island NM / Biscayne NP / Everglades NP 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2000" y="3943349"/>
            <a:ext cx="2061690" cy="2652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496" y="4173727"/>
            <a:ext cx="3308350" cy="2191782"/>
          </a:xfrm>
          <a:prstGeom prst="rect">
            <a:avLst/>
          </a:prstGeom>
        </p:spPr>
      </p:pic>
      <p:sp>
        <p:nvSpPr>
          <p:cNvPr id="10" name="Content Placeholder 5"/>
          <p:cNvSpPr txBox="1">
            <a:spLocks/>
          </p:cNvSpPr>
          <p:nvPr/>
        </p:nvSpPr>
        <p:spPr>
          <a:xfrm>
            <a:off x="6856769" y="3246118"/>
            <a:ext cx="4225290" cy="488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Park Ranger / Supervisory Park Ranger 1971-1996</a:t>
            </a:r>
          </a:p>
          <a:p>
            <a:r>
              <a:rPr lang="en-US" dirty="0" smtClean="0"/>
              <a:t>Fire &amp; Aviation Management Officer Everglades NP 1996-2007</a:t>
            </a:r>
          </a:p>
          <a:p>
            <a:r>
              <a:rPr lang="en-US" dirty="0" smtClean="0"/>
              <a:t>Post USNPS Career “Risky Business Incident Management LLC”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244072"/>
            <a:ext cx="3663462" cy="254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6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36750" y="126366"/>
            <a:ext cx="7681383" cy="686435"/>
          </a:xfrm>
        </p:spPr>
        <p:txBody>
          <a:bodyPr>
            <a:noAutofit/>
          </a:bodyPr>
          <a:lstStyle/>
          <a:p>
            <a:r>
              <a:rPr lang="en-US" dirty="0" smtClean="0"/>
              <a:t>There are 418 Units in the USNPS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43457" y="4104576"/>
            <a:ext cx="3488267" cy="2127461"/>
          </a:xfrm>
        </p:spPr>
        <p:txBody>
          <a:bodyPr>
            <a:noAutofit/>
          </a:bodyPr>
          <a:lstStyle/>
          <a:p>
            <a:r>
              <a:rPr lang="en-US" sz="2000" dirty="0" smtClean="0"/>
              <a:t>National Battlefields (11)</a:t>
            </a:r>
          </a:p>
          <a:p>
            <a:r>
              <a:rPr lang="en-US" sz="2000" dirty="0" smtClean="0"/>
              <a:t>National Battlefield Parks (4)</a:t>
            </a:r>
          </a:p>
          <a:p>
            <a:r>
              <a:rPr lang="en-US" sz="2000" dirty="0" smtClean="0"/>
              <a:t>National Battlefield Sites (1)</a:t>
            </a:r>
          </a:p>
          <a:p>
            <a:r>
              <a:rPr lang="en-US" sz="2000" dirty="0" smtClean="0"/>
              <a:t>National Military Parks (9)</a:t>
            </a:r>
          </a:p>
          <a:p>
            <a:r>
              <a:rPr lang="en-US" sz="2000" dirty="0" smtClean="0"/>
              <a:t>National Historical Parks (52)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83290" y="1087118"/>
            <a:ext cx="3718488" cy="3939822"/>
          </a:xfrm>
        </p:spPr>
        <p:txBody>
          <a:bodyPr>
            <a:normAutofit fontScale="55000" lnSpcReduction="20000"/>
          </a:bodyPr>
          <a:lstStyle/>
          <a:p>
            <a:r>
              <a:rPr lang="en-US" sz="3600" dirty="0" smtClean="0"/>
              <a:t>National Parks (60)</a:t>
            </a:r>
          </a:p>
          <a:p>
            <a:r>
              <a:rPr lang="en-US" sz="3600" dirty="0" smtClean="0"/>
              <a:t>National Parkways (4)</a:t>
            </a:r>
          </a:p>
          <a:p>
            <a:r>
              <a:rPr lang="en-US" sz="3600" dirty="0" smtClean="0"/>
              <a:t>National Preserves (19)</a:t>
            </a:r>
          </a:p>
          <a:p>
            <a:r>
              <a:rPr lang="en-US" sz="3600" dirty="0" smtClean="0"/>
              <a:t>National Reserves (2)</a:t>
            </a:r>
          </a:p>
          <a:p>
            <a:r>
              <a:rPr lang="en-US" sz="3600" dirty="0" smtClean="0"/>
              <a:t>National Recreation Areas (18)</a:t>
            </a:r>
          </a:p>
          <a:p>
            <a:r>
              <a:rPr lang="en-US" sz="3600" dirty="0" smtClean="0"/>
              <a:t>National Rivers (5)</a:t>
            </a:r>
          </a:p>
          <a:p>
            <a:r>
              <a:rPr lang="en-US" sz="3600" dirty="0" smtClean="0"/>
              <a:t>National Wild and Scenic Rivers and </a:t>
            </a:r>
            <a:r>
              <a:rPr lang="en-US" sz="3600" dirty="0" err="1" smtClean="0"/>
              <a:t>Riverways</a:t>
            </a:r>
            <a:r>
              <a:rPr lang="en-US" sz="3600" dirty="0" smtClean="0"/>
              <a:t> (10)</a:t>
            </a:r>
          </a:p>
          <a:p>
            <a:r>
              <a:rPr lang="en-US" sz="3600" dirty="0" smtClean="0"/>
              <a:t>National Scenic Trails (3)</a:t>
            </a:r>
          </a:p>
          <a:p>
            <a:r>
              <a:rPr lang="en-US" sz="3600" dirty="0" smtClean="0"/>
              <a:t>National Seashores (10)</a:t>
            </a:r>
          </a:p>
          <a:p>
            <a:r>
              <a:rPr lang="en-US" sz="3600" dirty="0" smtClean="0"/>
              <a:t>Other Designations (11)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022" y="3644051"/>
            <a:ext cx="4064682" cy="3048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" y="1074137"/>
            <a:ext cx="4104139" cy="23085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76000" y="1074137"/>
            <a:ext cx="36877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National Historic Sites (77)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International Historic Sites (1)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National Lakeshores (4)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National Memorials (29)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National Monuments (87</a:t>
            </a:r>
            <a:r>
              <a:rPr lang="en-US" dirty="0" smtClean="0"/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926" y="3417905"/>
            <a:ext cx="4369637" cy="32746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98" y="812800"/>
            <a:ext cx="4133313" cy="309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87698" y="119395"/>
            <a:ext cx="10515600" cy="745067"/>
          </a:xfrm>
        </p:spPr>
        <p:txBody>
          <a:bodyPr/>
          <a:lstStyle/>
          <a:p>
            <a:r>
              <a:rPr lang="en-US" dirty="0" smtClean="0"/>
              <a:t>US National Park Service – US &amp; US Territories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09750" y="699097"/>
            <a:ext cx="7837170" cy="60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1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Careers In USNPS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80156" y="1475669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20,000 employees</a:t>
            </a:r>
          </a:p>
          <a:p>
            <a:r>
              <a:rPr lang="en-US" dirty="0" smtClean="0"/>
              <a:t>315,000 volunteers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96000" y="365125"/>
            <a:ext cx="5181600" cy="6189485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Administration / Business Practices, Commercial Services</a:t>
            </a:r>
          </a:p>
          <a:p>
            <a:r>
              <a:rPr lang="en-US" sz="2000" dirty="0" smtClean="0"/>
              <a:t>Cultural Resources Stewardship</a:t>
            </a:r>
            <a:endParaRPr lang="en-US" sz="2000" dirty="0"/>
          </a:p>
          <a:p>
            <a:r>
              <a:rPr lang="en-US" sz="2000" dirty="0" smtClean="0"/>
              <a:t>Facilities Maintenance</a:t>
            </a:r>
          </a:p>
          <a:p>
            <a:r>
              <a:rPr lang="en-US" sz="2000" dirty="0" smtClean="0"/>
              <a:t>Fire &amp; Aviation Management</a:t>
            </a:r>
          </a:p>
          <a:p>
            <a:r>
              <a:rPr lang="en-US" sz="2000" dirty="0" smtClean="0"/>
              <a:t>Historic Preservation Skills</a:t>
            </a:r>
          </a:p>
          <a:p>
            <a:r>
              <a:rPr lang="en-US" sz="2000" dirty="0" smtClean="0"/>
              <a:t>Information Management</a:t>
            </a:r>
          </a:p>
          <a:p>
            <a:r>
              <a:rPr lang="en-US" sz="2000" dirty="0" smtClean="0"/>
              <a:t>Interpretation and Education</a:t>
            </a:r>
          </a:p>
          <a:p>
            <a:r>
              <a:rPr lang="en-US" sz="2000" dirty="0" smtClean="0"/>
              <a:t>Law Enforcement</a:t>
            </a:r>
          </a:p>
          <a:p>
            <a:r>
              <a:rPr lang="en-US" sz="2000" dirty="0" smtClean="0"/>
              <a:t>Legislative Affairs</a:t>
            </a:r>
          </a:p>
          <a:p>
            <a:r>
              <a:rPr lang="en-US" sz="2000" dirty="0" smtClean="0"/>
              <a:t>Natural Resources Stewardship</a:t>
            </a:r>
          </a:p>
          <a:p>
            <a:r>
              <a:rPr lang="en-US" sz="2000" dirty="0" smtClean="0"/>
              <a:t>Organizational Development</a:t>
            </a:r>
          </a:p>
          <a:p>
            <a:r>
              <a:rPr lang="en-US" sz="2000" dirty="0" smtClean="0"/>
              <a:t>Public Affairs and International Affairs</a:t>
            </a:r>
          </a:p>
          <a:p>
            <a:r>
              <a:rPr lang="en-US" sz="2000" dirty="0" smtClean="0"/>
              <a:t>Partnerships</a:t>
            </a:r>
          </a:p>
          <a:p>
            <a:r>
              <a:rPr lang="en-US" sz="2000" dirty="0" smtClean="0"/>
              <a:t>Planning, Design &amp; Construction</a:t>
            </a:r>
          </a:p>
          <a:p>
            <a:r>
              <a:rPr lang="en-US" sz="2000" dirty="0" smtClean="0"/>
              <a:t>Recreation &amp; Conservation Programs</a:t>
            </a:r>
          </a:p>
          <a:p>
            <a:r>
              <a:rPr lang="en-US" sz="2000" dirty="0" smtClean="0"/>
              <a:t>Risk Management</a:t>
            </a:r>
          </a:p>
          <a:p>
            <a:r>
              <a:rPr lang="en-US" sz="2000" dirty="0" smtClean="0"/>
              <a:t>Supervision, Management &amp; Leadership</a:t>
            </a:r>
          </a:p>
          <a:p>
            <a:r>
              <a:rPr lang="en-US" sz="2000" dirty="0" smtClean="0"/>
              <a:t>Visitor Resource Protection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56" y="2434696"/>
            <a:ext cx="5120469" cy="339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9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Pictures of NPS careers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525" y="1968067"/>
            <a:ext cx="4707988" cy="35283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525" y="3584174"/>
            <a:ext cx="5145470" cy="3090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792" y="365125"/>
            <a:ext cx="4767485" cy="3176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91" y="4239034"/>
            <a:ext cx="3252701" cy="2436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91" y="1690685"/>
            <a:ext cx="3822523" cy="25483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063" y="4239034"/>
            <a:ext cx="3234829" cy="24261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2048" y="2813538"/>
            <a:ext cx="4833467" cy="369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9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US National Park </a:t>
            </a:r>
            <a:r>
              <a:rPr lang="en-US" dirty="0" smtClean="0"/>
              <a:t>Service </a:t>
            </a:r>
            <a:r>
              <a:rPr lang="en-US" dirty="0"/>
              <a:t>Science Based Management of Wildland Fire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USNPS has been a pioneer in the evolution of wildland fire management nationwide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In order to understand this evolution of policy we need to discuss some simple topics about “Disturbance” in ecosystems.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54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832"/>
          </a:xfrm>
        </p:spPr>
        <p:txBody>
          <a:bodyPr/>
          <a:lstStyle/>
          <a:p>
            <a:pPr algn="ctr"/>
            <a:r>
              <a:rPr lang="en-US" dirty="0" smtClean="0"/>
              <a:t>Climax vs Transitional Ecosystems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0255" cy="435133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3600" u="sng" dirty="0" smtClean="0"/>
              <a:t>But Aren’t there Disturbances that Impact </a:t>
            </a:r>
            <a:r>
              <a:rPr lang="en-US" sz="3600" u="sng" dirty="0" err="1" smtClean="0"/>
              <a:t>Ecosytem</a:t>
            </a:r>
            <a:r>
              <a:rPr lang="en-US" sz="3600" u="sng" dirty="0" smtClean="0"/>
              <a:t> Succession?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 algn="ctr">
              <a:buNone/>
            </a:pPr>
            <a:r>
              <a:rPr lang="en-US" sz="3600" u="sng" dirty="0" smtClean="0"/>
              <a:t>Generally We Can Place them in Three Categories:</a:t>
            </a:r>
          </a:p>
          <a:p>
            <a:pPr marL="0" indent="0" algn="ctr">
              <a:buNone/>
            </a:pPr>
            <a:endParaRPr lang="en-US" sz="3600" dirty="0" smtClean="0"/>
          </a:p>
          <a:p>
            <a:pPr marL="742950" indent="-742950">
              <a:buFont typeface="+mj-lt"/>
              <a:buAutoNum type="arabicPeriod"/>
            </a:pPr>
            <a:r>
              <a:rPr lang="en-US" sz="4100" dirty="0" smtClean="0"/>
              <a:t>Cultural (Human) Disturbances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100" dirty="0" smtClean="0"/>
              <a:t>Natural Disturbances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100" dirty="0"/>
              <a:t>Combination </a:t>
            </a:r>
            <a:r>
              <a:rPr lang="en-US" sz="4100" dirty="0" smtClean="0"/>
              <a:t>Disturbances: Natural Disturbances caused by Humans 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838200" y="1291054"/>
            <a:ext cx="5181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u="sng" dirty="0" smtClean="0"/>
              <a:t>Climax Ecosystem</a:t>
            </a:r>
          </a:p>
          <a:p>
            <a:pPr marL="0" indent="0">
              <a:buNone/>
            </a:pPr>
            <a:r>
              <a:rPr lang="en-US" sz="2400" dirty="0" smtClean="0"/>
              <a:t>“The </a:t>
            </a:r>
            <a:r>
              <a:rPr lang="en-US" sz="2400" dirty="0"/>
              <a:t>climax forest came to be seen as an endpoint of the successional sequence. It was the final stage; once attained, it maintained itself forever.” </a:t>
            </a:r>
            <a:endParaRPr lang="en-US" sz="2400" dirty="0" smtClean="0"/>
          </a:p>
          <a:p>
            <a:pPr marL="0" indent="0">
              <a:buNone/>
            </a:pPr>
            <a:r>
              <a:rPr lang="en-US" sz="1800" i="1" dirty="0" smtClean="0"/>
              <a:t>Michael </a:t>
            </a:r>
            <a:r>
              <a:rPr lang="en-US" sz="1800" i="1" dirty="0"/>
              <a:t>Snyder </a:t>
            </a:r>
            <a:r>
              <a:rPr lang="en-US" sz="1800" i="1" dirty="0" smtClean="0"/>
              <a:t>Chittenden </a:t>
            </a:r>
            <a:r>
              <a:rPr lang="en-US" sz="1800" i="1" dirty="0"/>
              <a:t>(Vermont) County Forester</a:t>
            </a:r>
            <a:r>
              <a:rPr lang="en-US" sz="1800" i="1" dirty="0" smtClean="0"/>
              <a:t>.</a:t>
            </a:r>
          </a:p>
          <a:p>
            <a:pPr marL="0" indent="0">
              <a:buNone/>
            </a:pPr>
            <a:r>
              <a:rPr lang="en-US" sz="2400" dirty="0" smtClean="0"/>
              <a:t>Many people picture that the National Parks should be maintained as Climax Communities.</a:t>
            </a:r>
          </a:p>
          <a:p>
            <a:pPr marL="0" indent="0">
              <a:buNone/>
            </a:pPr>
            <a:r>
              <a:rPr lang="en-US" sz="2400" dirty="0" smtClean="0"/>
              <a:t>As USNPS management policies evolved to understand and direct that natural disturbances need to play their role to maintain and sustain healthy ecosystems.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545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1994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Climax </a:t>
            </a:r>
            <a:r>
              <a:rPr lang="en-US" dirty="0" err="1" smtClean="0"/>
              <a:t>Lodgepole</a:t>
            </a:r>
            <a:r>
              <a:rPr lang="en-US" dirty="0" smtClean="0"/>
              <a:t> Pine vs. Fire Disturbed Yellowstone National Park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885070"/>
            <a:ext cx="5584635" cy="3141357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216388" y="5195816"/>
            <a:ext cx="10137412" cy="12331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/>
              <a:t>In our world most ecotones climb their way through succession as they await the next disturbance</a:t>
            </a:r>
            <a:endParaRPr lang="en-US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33" y="1885070"/>
            <a:ext cx="5434818" cy="317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3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5946</TotalTime>
  <Words>826</Words>
  <Application>Microsoft Office PowerPoint</Application>
  <PresentationFormat>Widescreen</PresentationFormat>
  <Paragraphs>123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Times New Roman</vt:lpstr>
      <vt:lpstr>Office Theme</vt:lpstr>
      <vt:lpstr>This Presentation Will Cover 3 Topics</vt:lpstr>
      <vt:lpstr>Bob Panko</vt:lpstr>
      <vt:lpstr>There are 418 Units in the USNPS </vt:lpstr>
      <vt:lpstr>US National Park Service – US &amp; US Territories</vt:lpstr>
      <vt:lpstr>Careers In USNPS</vt:lpstr>
      <vt:lpstr>Pictures of NPS careers</vt:lpstr>
      <vt:lpstr>US National Park Service Science Based Management of Wildland Fire </vt:lpstr>
      <vt:lpstr>Climax vs Transitional Ecosystems</vt:lpstr>
      <vt:lpstr>Climax Lodgepole Pine vs. Fire Disturbed Yellowstone National Park</vt:lpstr>
      <vt:lpstr>Disturbances to Natural Ecosystems</vt:lpstr>
      <vt:lpstr>PowerPoint Presentation</vt:lpstr>
      <vt:lpstr>PowerPoint Presentation</vt:lpstr>
      <vt:lpstr>PowerPoint Presentation</vt:lpstr>
      <vt:lpstr>Everglades Fire Management 2017-2018</vt:lpstr>
      <vt:lpstr>Why Consider Using Prescribed Burning</vt:lpstr>
      <vt:lpstr>PowerPoint Presentation</vt:lpstr>
      <vt:lpstr>Prescribed Burn April 13, 2017 Greentree Foundation, Long Island NY</vt:lpstr>
      <vt:lpstr>Time for Questions…….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</dc:creator>
  <cp:lastModifiedBy>Bob</cp:lastModifiedBy>
  <cp:revision>45</cp:revision>
  <dcterms:created xsi:type="dcterms:W3CDTF">2018-04-05T15:37:29Z</dcterms:created>
  <dcterms:modified xsi:type="dcterms:W3CDTF">2018-04-09T19:00:17Z</dcterms:modified>
</cp:coreProperties>
</file>